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2"/>
  </p:notesMasterIdLst>
  <p:sldIdLst>
    <p:sldId id="554" r:id="rId2"/>
    <p:sldId id="553" r:id="rId3"/>
    <p:sldId id="610" r:id="rId4"/>
    <p:sldId id="611" r:id="rId5"/>
    <p:sldId id="258" r:id="rId6"/>
    <p:sldId id="264" r:id="rId7"/>
    <p:sldId id="260" r:id="rId8"/>
    <p:sldId id="759" r:id="rId9"/>
    <p:sldId id="829" r:id="rId10"/>
    <p:sldId id="830" r:id="rId11"/>
    <p:sldId id="831" r:id="rId12"/>
    <p:sldId id="832" r:id="rId13"/>
    <p:sldId id="833" r:id="rId14"/>
    <p:sldId id="834" r:id="rId15"/>
    <p:sldId id="332" r:id="rId16"/>
    <p:sldId id="555" r:id="rId17"/>
    <p:sldId id="416" r:id="rId18"/>
    <p:sldId id="417" r:id="rId19"/>
    <p:sldId id="418" r:id="rId20"/>
    <p:sldId id="335" r:id="rId21"/>
    <p:sldId id="419" r:id="rId22"/>
    <p:sldId id="420" r:id="rId23"/>
    <p:sldId id="776" r:id="rId24"/>
    <p:sldId id="777" r:id="rId25"/>
    <p:sldId id="388" r:id="rId26"/>
    <p:sldId id="403" r:id="rId27"/>
    <p:sldId id="778" r:id="rId28"/>
    <p:sldId id="779" r:id="rId29"/>
    <p:sldId id="780" r:id="rId30"/>
    <p:sldId id="590" r:id="rId31"/>
    <p:sldId id="781" r:id="rId32"/>
    <p:sldId id="378" r:id="rId33"/>
    <p:sldId id="379" r:id="rId34"/>
    <p:sldId id="390" r:id="rId35"/>
    <p:sldId id="370" r:id="rId36"/>
    <p:sldId id="371" r:id="rId37"/>
    <p:sldId id="782" r:id="rId38"/>
    <p:sldId id="372" r:id="rId39"/>
    <p:sldId id="373" r:id="rId40"/>
    <p:sldId id="397" r:id="rId41"/>
    <p:sldId id="391" r:id="rId42"/>
    <p:sldId id="399" r:id="rId43"/>
    <p:sldId id="398" r:id="rId44"/>
    <p:sldId id="783" r:id="rId45"/>
    <p:sldId id="392" r:id="rId46"/>
    <p:sldId id="393" r:id="rId47"/>
    <p:sldId id="394" r:id="rId48"/>
    <p:sldId id="396" r:id="rId49"/>
    <p:sldId id="784" r:id="rId50"/>
    <p:sldId id="785" r:id="rId51"/>
    <p:sldId id="549" r:id="rId52"/>
    <p:sldId id="786" r:id="rId53"/>
    <p:sldId id="687" r:id="rId54"/>
    <p:sldId id="580" r:id="rId55"/>
    <p:sldId id="693" r:id="rId56"/>
    <p:sldId id="582" r:id="rId57"/>
    <p:sldId id="787" r:id="rId58"/>
    <p:sldId id="788" r:id="rId59"/>
    <p:sldId id="709" r:id="rId60"/>
    <p:sldId id="585" r:id="rId61"/>
    <p:sldId id="583" r:id="rId62"/>
    <p:sldId id="733" r:id="rId63"/>
    <p:sldId id="811" r:id="rId64"/>
    <p:sldId id="812" r:id="rId65"/>
    <p:sldId id="801" r:id="rId66"/>
    <p:sldId id="813" r:id="rId67"/>
    <p:sldId id="814" r:id="rId68"/>
    <p:sldId id="815" r:id="rId69"/>
    <p:sldId id="816" r:id="rId70"/>
    <p:sldId id="817" r:id="rId71"/>
    <p:sldId id="818" r:id="rId72"/>
    <p:sldId id="819" r:id="rId73"/>
    <p:sldId id="820" r:id="rId74"/>
    <p:sldId id="821" r:id="rId75"/>
    <p:sldId id="789" r:id="rId76"/>
    <p:sldId id="790" r:id="rId77"/>
    <p:sldId id="791" r:id="rId78"/>
    <p:sldId id="792" r:id="rId79"/>
    <p:sldId id="793" r:id="rId80"/>
    <p:sldId id="794" r:id="rId81"/>
    <p:sldId id="822" r:id="rId82"/>
    <p:sldId id="823" r:id="rId83"/>
    <p:sldId id="795" r:id="rId84"/>
    <p:sldId id="800" r:id="rId85"/>
    <p:sldId id="802" r:id="rId86"/>
    <p:sldId id="809" r:id="rId87"/>
    <p:sldId id="810" r:id="rId88"/>
    <p:sldId id="824" r:id="rId89"/>
    <p:sldId id="739" r:id="rId90"/>
    <p:sldId id="840" r:id="rId91"/>
    <p:sldId id="841" r:id="rId92"/>
    <p:sldId id="842" r:id="rId93"/>
    <p:sldId id="843" r:id="rId94"/>
    <p:sldId id="845" r:id="rId95"/>
    <p:sldId id="846" r:id="rId96"/>
    <p:sldId id="847" r:id="rId97"/>
    <p:sldId id="848" r:id="rId98"/>
    <p:sldId id="849" r:id="rId99"/>
    <p:sldId id="850" r:id="rId100"/>
    <p:sldId id="851" r:id="rId10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49"/>
    <p:restoredTop sz="96327"/>
  </p:normalViewPr>
  <p:slideViewPr>
    <p:cSldViewPr snapToGrid="0" snapToObjects="1" showGuides="1">
      <p:cViewPr varScale="1">
        <p:scale>
          <a:sx n="163" d="100"/>
          <a:sy n="163" d="100"/>
        </p:scale>
        <p:origin x="1208" y="1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50F8F1-CEDB-BE40-84E9-50F315F7901D}" type="datetimeFigureOut">
              <a:rPr lang="en-US" smtClean="0"/>
              <a:t>12/9/25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116197-54F8-0247-B2C4-96CB1C6366C6}" type="slidenum">
              <a:rPr lang="en-US" smtClean="0"/>
              <a:t>‹#›</a:t>
            </a:fld>
            <a:endParaRPr lang="en-US"/>
          </a:p>
        </p:txBody>
      </p:sp>
    </p:spTree>
    <p:extLst>
      <p:ext uri="{BB962C8B-B14F-4D97-AF65-F5344CB8AC3E}">
        <p14:creationId xmlns:p14="http://schemas.microsoft.com/office/powerpoint/2010/main" val="1190884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22 (2)</a:t>
            </a:r>
          </a:p>
        </p:txBody>
      </p:sp>
      <p:sp>
        <p:nvSpPr>
          <p:cNvPr id="4" name="Slide Number Placeholder 3"/>
          <p:cNvSpPr>
            <a:spLocks noGrp="1"/>
          </p:cNvSpPr>
          <p:nvPr>
            <p:ph type="sldNum" sz="quarter" idx="5"/>
          </p:nvPr>
        </p:nvSpPr>
        <p:spPr/>
        <p:txBody>
          <a:bodyPr/>
          <a:lstStyle/>
          <a:p>
            <a:fld id="{A88DBAF8-3534-2546-BFE7-CB71D0B3F584}" type="slidenum">
              <a:rPr lang="en-US" smtClean="0"/>
              <a:t>54</a:t>
            </a:fld>
            <a:endParaRPr lang="en-US"/>
          </a:p>
        </p:txBody>
      </p:sp>
    </p:spTree>
    <p:extLst>
      <p:ext uri="{BB962C8B-B14F-4D97-AF65-F5344CB8AC3E}">
        <p14:creationId xmlns:p14="http://schemas.microsoft.com/office/powerpoint/2010/main" val="20483390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35  remember asterisk</a:t>
            </a:r>
          </a:p>
        </p:txBody>
      </p:sp>
      <p:sp>
        <p:nvSpPr>
          <p:cNvPr id="4" name="Slide Number Placeholder 3"/>
          <p:cNvSpPr>
            <a:spLocks noGrp="1"/>
          </p:cNvSpPr>
          <p:nvPr>
            <p:ph type="sldNum" sz="quarter" idx="5"/>
          </p:nvPr>
        </p:nvSpPr>
        <p:spPr/>
        <p:txBody>
          <a:bodyPr/>
          <a:lstStyle/>
          <a:p>
            <a:fld id="{A88DBAF8-3534-2546-BFE7-CB71D0B3F584}" type="slidenum">
              <a:rPr lang="en-US" smtClean="0"/>
              <a:t>80</a:t>
            </a:fld>
            <a:endParaRPr lang="en-US"/>
          </a:p>
        </p:txBody>
      </p:sp>
    </p:spTree>
    <p:extLst>
      <p:ext uri="{BB962C8B-B14F-4D97-AF65-F5344CB8AC3E}">
        <p14:creationId xmlns:p14="http://schemas.microsoft.com/office/powerpoint/2010/main" val="3006050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25</a:t>
            </a:r>
          </a:p>
        </p:txBody>
      </p:sp>
      <p:sp>
        <p:nvSpPr>
          <p:cNvPr id="4" name="Slide Number Placeholder 3"/>
          <p:cNvSpPr>
            <a:spLocks noGrp="1"/>
          </p:cNvSpPr>
          <p:nvPr>
            <p:ph type="sldNum" sz="quarter" idx="5"/>
          </p:nvPr>
        </p:nvSpPr>
        <p:spPr/>
        <p:txBody>
          <a:bodyPr/>
          <a:lstStyle/>
          <a:p>
            <a:fld id="{A88DBAF8-3534-2546-BFE7-CB71D0B3F584}" type="slidenum">
              <a:rPr lang="en-US" smtClean="0"/>
              <a:t>56</a:t>
            </a:fld>
            <a:endParaRPr lang="en-US"/>
          </a:p>
        </p:txBody>
      </p:sp>
    </p:spTree>
    <p:extLst>
      <p:ext uri="{BB962C8B-B14F-4D97-AF65-F5344CB8AC3E}">
        <p14:creationId xmlns:p14="http://schemas.microsoft.com/office/powerpoint/2010/main" val="438805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33 (1) remember asterisk</a:t>
            </a:r>
          </a:p>
        </p:txBody>
      </p:sp>
      <p:sp>
        <p:nvSpPr>
          <p:cNvPr id="4" name="Slide Number Placeholder 3"/>
          <p:cNvSpPr>
            <a:spLocks noGrp="1"/>
          </p:cNvSpPr>
          <p:nvPr>
            <p:ph type="sldNum" sz="quarter" idx="5"/>
          </p:nvPr>
        </p:nvSpPr>
        <p:spPr/>
        <p:txBody>
          <a:bodyPr/>
          <a:lstStyle/>
          <a:p>
            <a:fld id="{A88DBAF8-3534-2546-BFE7-CB71D0B3F584}" type="slidenum">
              <a:rPr lang="en-US" smtClean="0"/>
              <a:t>60</a:t>
            </a:fld>
            <a:endParaRPr lang="en-US"/>
          </a:p>
        </p:txBody>
      </p:sp>
    </p:spTree>
    <p:extLst>
      <p:ext uri="{BB962C8B-B14F-4D97-AF65-F5344CB8AC3E}">
        <p14:creationId xmlns:p14="http://schemas.microsoft.com/office/powerpoint/2010/main" val="1288482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32 (1)</a:t>
            </a:r>
          </a:p>
        </p:txBody>
      </p:sp>
      <p:sp>
        <p:nvSpPr>
          <p:cNvPr id="4" name="Slide Number Placeholder 3"/>
          <p:cNvSpPr>
            <a:spLocks noGrp="1"/>
          </p:cNvSpPr>
          <p:nvPr>
            <p:ph type="sldNum" sz="quarter" idx="5"/>
          </p:nvPr>
        </p:nvSpPr>
        <p:spPr/>
        <p:txBody>
          <a:bodyPr/>
          <a:lstStyle/>
          <a:p>
            <a:fld id="{A88DBAF8-3534-2546-BFE7-CB71D0B3F584}" type="slidenum">
              <a:rPr lang="en-US" smtClean="0"/>
              <a:t>61</a:t>
            </a:fld>
            <a:endParaRPr lang="en-US"/>
          </a:p>
        </p:txBody>
      </p:sp>
    </p:spTree>
    <p:extLst>
      <p:ext uri="{BB962C8B-B14F-4D97-AF65-F5344CB8AC3E}">
        <p14:creationId xmlns:p14="http://schemas.microsoft.com/office/powerpoint/2010/main" val="2245547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35  remember asterisk</a:t>
            </a:r>
          </a:p>
        </p:txBody>
      </p:sp>
      <p:sp>
        <p:nvSpPr>
          <p:cNvPr id="4" name="Slide Number Placeholder 3"/>
          <p:cNvSpPr>
            <a:spLocks noGrp="1"/>
          </p:cNvSpPr>
          <p:nvPr>
            <p:ph type="sldNum" sz="quarter" idx="5"/>
          </p:nvPr>
        </p:nvSpPr>
        <p:spPr/>
        <p:txBody>
          <a:bodyPr/>
          <a:lstStyle/>
          <a:p>
            <a:fld id="{A88DBAF8-3534-2546-BFE7-CB71D0B3F584}" type="slidenum">
              <a:rPr lang="en-US" smtClean="0"/>
              <a:t>62</a:t>
            </a:fld>
            <a:endParaRPr lang="en-US"/>
          </a:p>
        </p:txBody>
      </p:sp>
    </p:spTree>
    <p:extLst>
      <p:ext uri="{BB962C8B-B14F-4D97-AF65-F5344CB8AC3E}">
        <p14:creationId xmlns:p14="http://schemas.microsoft.com/office/powerpoint/2010/main" val="369988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22 (2)</a:t>
            </a:r>
          </a:p>
        </p:txBody>
      </p:sp>
      <p:sp>
        <p:nvSpPr>
          <p:cNvPr id="4" name="Slide Number Placeholder 3"/>
          <p:cNvSpPr>
            <a:spLocks noGrp="1"/>
          </p:cNvSpPr>
          <p:nvPr>
            <p:ph type="sldNum" sz="quarter" idx="5"/>
          </p:nvPr>
        </p:nvSpPr>
        <p:spPr/>
        <p:txBody>
          <a:bodyPr/>
          <a:lstStyle/>
          <a:p>
            <a:fld id="{A88DBAF8-3534-2546-BFE7-CB71D0B3F584}" type="slidenum">
              <a:rPr lang="en-US" smtClean="0"/>
              <a:t>72</a:t>
            </a:fld>
            <a:endParaRPr lang="en-US"/>
          </a:p>
        </p:txBody>
      </p:sp>
    </p:spTree>
    <p:extLst>
      <p:ext uri="{BB962C8B-B14F-4D97-AF65-F5344CB8AC3E}">
        <p14:creationId xmlns:p14="http://schemas.microsoft.com/office/powerpoint/2010/main" val="613729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25</a:t>
            </a:r>
          </a:p>
        </p:txBody>
      </p:sp>
      <p:sp>
        <p:nvSpPr>
          <p:cNvPr id="4" name="Slide Number Placeholder 3"/>
          <p:cNvSpPr>
            <a:spLocks noGrp="1"/>
          </p:cNvSpPr>
          <p:nvPr>
            <p:ph type="sldNum" sz="quarter" idx="5"/>
          </p:nvPr>
        </p:nvSpPr>
        <p:spPr/>
        <p:txBody>
          <a:bodyPr/>
          <a:lstStyle/>
          <a:p>
            <a:fld id="{A88DBAF8-3534-2546-BFE7-CB71D0B3F584}" type="slidenum">
              <a:rPr lang="en-US" smtClean="0"/>
              <a:t>74</a:t>
            </a:fld>
            <a:endParaRPr lang="en-US"/>
          </a:p>
        </p:txBody>
      </p:sp>
    </p:spTree>
    <p:extLst>
      <p:ext uri="{BB962C8B-B14F-4D97-AF65-F5344CB8AC3E}">
        <p14:creationId xmlns:p14="http://schemas.microsoft.com/office/powerpoint/2010/main" val="3227587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33 (1) remember asterisk</a:t>
            </a:r>
          </a:p>
        </p:txBody>
      </p:sp>
      <p:sp>
        <p:nvSpPr>
          <p:cNvPr id="4" name="Slide Number Placeholder 3"/>
          <p:cNvSpPr>
            <a:spLocks noGrp="1"/>
          </p:cNvSpPr>
          <p:nvPr>
            <p:ph type="sldNum" sz="quarter" idx="5"/>
          </p:nvPr>
        </p:nvSpPr>
        <p:spPr/>
        <p:txBody>
          <a:bodyPr/>
          <a:lstStyle/>
          <a:p>
            <a:fld id="{A88DBAF8-3534-2546-BFE7-CB71D0B3F584}" type="slidenum">
              <a:rPr lang="en-US" smtClean="0"/>
              <a:t>78</a:t>
            </a:fld>
            <a:endParaRPr lang="en-US"/>
          </a:p>
        </p:txBody>
      </p:sp>
    </p:spTree>
    <p:extLst>
      <p:ext uri="{BB962C8B-B14F-4D97-AF65-F5344CB8AC3E}">
        <p14:creationId xmlns:p14="http://schemas.microsoft.com/office/powerpoint/2010/main" val="40799001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32 (1)</a:t>
            </a:r>
          </a:p>
        </p:txBody>
      </p:sp>
      <p:sp>
        <p:nvSpPr>
          <p:cNvPr id="4" name="Slide Number Placeholder 3"/>
          <p:cNvSpPr>
            <a:spLocks noGrp="1"/>
          </p:cNvSpPr>
          <p:nvPr>
            <p:ph type="sldNum" sz="quarter" idx="5"/>
          </p:nvPr>
        </p:nvSpPr>
        <p:spPr/>
        <p:txBody>
          <a:bodyPr/>
          <a:lstStyle/>
          <a:p>
            <a:fld id="{A88DBAF8-3534-2546-BFE7-CB71D0B3F584}" type="slidenum">
              <a:rPr lang="en-US" smtClean="0"/>
              <a:t>79</a:t>
            </a:fld>
            <a:endParaRPr lang="en-US"/>
          </a:p>
        </p:txBody>
      </p:sp>
    </p:spTree>
    <p:extLst>
      <p:ext uri="{BB962C8B-B14F-4D97-AF65-F5344CB8AC3E}">
        <p14:creationId xmlns:p14="http://schemas.microsoft.com/office/powerpoint/2010/main" val="2158108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4F21E-E3E1-9C4E-A41A-6C1BA4CE8F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C2552A-1B3A-3B48-ACE7-CF9CC2E017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CF9F7B-DEAD-D443-992D-ED53A54BA15D}"/>
              </a:ext>
            </a:extLst>
          </p:cNvPr>
          <p:cNvSpPr>
            <a:spLocks noGrp="1"/>
          </p:cNvSpPr>
          <p:nvPr>
            <p:ph type="dt" sz="half" idx="10"/>
          </p:nvPr>
        </p:nvSpPr>
        <p:spPr/>
        <p:txBody>
          <a:bodyPr/>
          <a:lstStyle/>
          <a:p>
            <a:fld id="{219D4CFB-9310-6149-BB3C-146EB087677B}" type="datetimeFigureOut">
              <a:rPr lang="en-US" smtClean="0"/>
              <a:t>12/9/25</a:t>
            </a:fld>
            <a:endParaRPr lang="en-US"/>
          </a:p>
        </p:txBody>
      </p:sp>
      <p:sp>
        <p:nvSpPr>
          <p:cNvPr id="5" name="Footer Placeholder 4">
            <a:extLst>
              <a:ext uri="{FF2B5EF4-FFF2-40B4-BE49-F238E27FC236}">
                <a16:creationId xmlns:a16="http://schemas.microsoft.com/office/drawing/2014/main" id="{4CDF4710-E473-DC4C-BF96-04B2BB6F2A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EEB8BC-EA22-3540-B4AA-990FC8D36DA6}"/>
              </a:ext>
            </a:extLst>
          </p:cNvPr>
          <p:cNvSpPr>
            <a:spLocks noGrp="1"/>
          </p:cNvSpPr>
          <p:nvPr>
            <p:ph type="sldNum" sz="quarter" idx="12"/>
          </p:nvPr>
        </p:nvSpPr>
        <p:spPr/>
        <p:txBody>
          <a:bodyPr/>
          <a:lstStyle/>
          <a:p>
            <a:fld id="{C9D219F3-5DD3-614A-A88A-7F83DDE33DC4}" type="slidenum">
              <a:rPr lang="en-US" smtClean="0"/>
              <a:t>‹#›</a:t>
            </a:fld>
            <a:endParaRPr lang="en-US"/>
          </a:p>
        </p:txBody>
      </p:sp>
    </p:spTree>
    <p:extLst>
      <p:ext uri="{BB962C8B-B14F-4D97-AF65-F5344CB8AC3E}">
        <p14:creationId xmlns:p14="http://schemas.microsoft.com/office/powerpoint/2010/main" val="1120698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E51EB-A476-DB4C-9A72-73F5DE0C1BF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36ECCE4-2111-B04D-B567-0B9DB4F1DB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9F8622-3635-7F4A-947D-968492221B0E}"/>
              </a:ext>
            </a:extLst>
          </p:cNvPr>
          <p:cNvSpPr>
            <a:spLocks noGrp="1"/>
          </p:cNvSpPr>
          <p:nvPr>
            <p:ph type="dt" sz="half" idx="10"/>
          </p:nvPr>
        </p:nvSpPr>
        <p:spPr/>
        <p:txBody>
          <a:bodyPr/>
          <a:lstStyle/>
          <a:p>
            <a:fld id="{219D4CFB-9310-6149-BB3C-146EB087677B}" type="datetimeFigureOut">
              <a:rPr lang="en-US" smtClean="0"/>
              <a:t>12/9/25</a:t>
            </a:fld>
            <a:endParaRPr lang="en-US"/>
          </a:p>
        </p:txBody>
      </p:sp>
      <p:sp>
        <p:nvSpPr>
          <p:cNvPr id="5" name="Footer Placeholder 4">
            <a:extLst>
              <a:ext uri="{FF2B5EF4-FFF2-40B4-BE49-F238E27FC236}">
                <a16:creationId xmlns:a16="http://schemas.microsoft.com/office/drawing/2014/main" id="{ACE9E08F-9BB3-3341-9936-4D715897C8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F9480C-1F69-0746-9551-D11264561339}"/>
              </a:ext>
            </a:extLst>
          </p:cNvPr>
          <p:cNvSpPr>
            <a:spLocks noGrp="1"/>
          </p:cNvSpPr>
          <p:nvPr>
            <p:ph type="sldNum" sz="quarter" idx="12"/>
          </p:nvPr>
        </p:nvSpPr>
        <p:spPr/>
        <p:txBody>
          <a:bodyPr/>
          <a:lstStyle/>
          <a:p>
            <a:fld id="{C9D219F3-5DD3-614A-A88A-7F83DDE33DC4}" type="slidenum">
              <a:rPr lang="en-US" smtClean="0"/>
              <a:t>‹#›</a:t>
            </a:fld>
            <a:endParaRPr lang="en-US"/>
          </a:p>
        </p:txBody>
      </p:sp>
    </p:spTree>
    <p:extLst>
      <p:ext uri="{BB962C8B-B14F-4D97-AF65-F5344CB8AC3E}">
        <p14:creationId xmlns:p14="http://schemas.microsoft.com/office/powerpoint/2010/main" val="884694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870D7B-F445-4849-A673-A3AA690B577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77151DC-280D-2B4F-8E22-B760B32BEF6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E1F3D6-85C3-2C46-8110-C54DBA9D4CC6}"/>
              </a:ext>
            </a:extLst>
          </p:cNvPr>
          <p:cNvSpPr>
            <a:spLocks noGrp="1"/>
          </p:cNvSpPr>
          <p:nvPr>
            <p:ph type="dt" sz="half" idx="10"/>
          </p:nvPr>
        </p:nvSpPr>
        <p:spPr/>
        <p:txBody>
          <a:bodyPr/>
          <a:lstStyle/>
          <a:p>
            <a:fld id="{219D4CFB-9310-6149-BB3C-146EB087677B}" type="datetimeFigureOut">
              <a:rPr lang="en-US" smtClean="0"/>
              <a:t>12/9/25</a:t>
            </a:fld>
            <a:endParaRPr lang="en-US"/>
          </a:p>
        </p:txBody>
      </p:sp>
      <p:sp>
        <p:nvSpPr>
          <p:cNvPr id="5" name="Footer Placeholder 4">
            <a:extLst>
              <a:ext uri="{FF2B5EF4-FFF2-40B4-BE49-F238E27FC236}">
                <a16:creationId xmlns:a16="http://schemas.microsoft.com/office/drawing/2014/main" id="{94F78920-D957-674A-967C-8553858DD9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201915-C493-CC4D-B65E-B8E8412A4D49}"/>
              </a:ext>
            </a:extLst>
          </p:cNvPr>
          <p:cNvSpPr>
            <a:spLocks noGrp="1"/>
          </p:cNvSpPr>
          <p:nvPr>
            <p:ph type="sldNum" sz="quarter" idx="12"/>
          </p:nvPr>
        </p:nvSpPr>
        <p:spPr/>
        <p:txBody>
          <a:bodyPr/>
          <a:lstStyle/>
          <a:p>
            <a:fld id="{C9D219F3-5DD3-614A-A88A-7F83DDE33DC4}" type="slidenum">
              <a:rPr lang="en-US" smtClean="0"/>
              <a:t>‹#›</a:t>
            </a:fld>
            <a:endParaRPr lang="en-US"/>
          </a:p>
        </p:txBody>
      </p:sp>
    </p:spTree>
    <p:extLst>
      <p:ext uri="{BB962C8B-B14F-4D97-AF65-F5344CB8AC3E}">
        <p14:creationId xmlns:p14="http://schemas.microsoft.com/office/powerpoint/2010/main" val="20749569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32385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rtlCol="0">
            <a:normAutofit/>
          </a:bodyPr>
          <a:lstStyle/>
          <a:p>
            <a:pPr lvl="0"/>
            <a:endParaRPr lang="en-US" noProof="0"/>
          </a:p>
        </p:txBody>
      </p:sp>
      <p:sp>
        <p:nvSpPr>
          <p:cNvPr id="4" name="Rectangle 8">
            <a:extLst>
              <a:ext uri="{FF2B5EF4-FFF2-40B4-BE49-F238E27FC236}">
                <a16:creationId xmlns:a16="http://schemas.microsoft.com/office/drawing/2014/main" id="{995EFF04-9ECB-43BB-895F-D26B95E8FB66}"/>
              </a:ext>
            </a:extLst>
          </p:cNvPr>
          <p:cNvSpPr>
            <a:spLocks noGrp="1" noChangeArrowheads="1"/>
          </p:cNvSpPr>
          <p:nvPr>
            <p:ph type="ftr" sz="quarter" idx="10"/>
          </p:nvPr>
        </p:nvSpPr>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7A269444-0FFF-44C4-9CCC-E42E755D92B1}"/>
              </a:ext>
            </a:extLst>
          </p:cNvPr>
          <p:cNvSpPr>
            <a:spLocks noGrp="1" noChangeArrowheads="1"/>
          </p:cNvSpPr>
          <p:nvPr>
            <p:ph type="sldNum" sz="quarter" idx="11"/>
          </p:nvPr>
        </p:nvSpPr>
        <p:spPr/>
        <p:txBody>
          <a:bodyPr/>
          <a:lstStyle>
            <a:lvl1pPr algn="r">
              <a:defRPr sz="1600"/>
            </a:lvl1pPr>
          </a:lstStyle>
          <a:p>
            <a:pPr>
              <a:defRPr/>
            </a:pPr>
            <a:r>
              <a:rPr lang="en-US" altLang="en-US"/>
              <a:t> </a:t>
            </a:r>
            <a:fld id="{37A45307-2E98-41D8-9C26-CEB9EA5EB7E3}" type="slidenum">
              <a:rPr lang="en-US" altLang="en-US" smtClean="0"/>
              <a:pPr>
                <a:defRPr/>
              </a:pPr>
              <a:t>‹#›</a:t>
            </a:fld>
            <a:endParaRPr lang="en-US" altLang="en-US"/>
          </a:p>
        </p:txBody>
      </p:sp>
    </p:spTree>
    <p:extLst>
      <p:ext uri="{BB962C8B-B14F-4D97-AF65-F5344CB8AC3E}">
        <p14:creationId xmlns:p14="http://schemas.microsoft.com/office/powerpoint/2010/main" val="1345473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8E02E-1465-8A42-AB83-3E3A9B2FD4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239E70-174B-9B45-9D32-4CD6E57EC1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9F0AD3-88BE-E047-88D9-168899C708DE}"/>
              </a:ext>
            </a:extLst>
          </p:cNvPr>
          <p:cNvSpPr>
            <a:spLocks noGrp="1"/>
          </p:cNvSpPr>
          <p:nvPr>
            <p:ph type="dt" sz="half" idx="10"/>
          </p:nvPr>
        </p:nvSpPr>
        <p:spPr/>
        <p:txBody>
          <a:bodyPr/>
          <a:lstStyle/>
          <a:p>
            <a:fld id="{219D4CFB-9310-6149-BB3C-146EB087677B}" type="datetimeFigureOut">
              <a:rPr lang="en-US" smtClean="0"/>
              <a:t>12/9/25</a:t>
            </a:fld>
            <a:endParaRPr lang="en-US"/>
          </a:p>
        </p:txBody>
      </p:sp>
      <p:sp>
        <p:nvSpPr>
          <p:cNvPr id="5" name="Footer Placeholder 4">
            <a:extLst>
              <a:ext uri="{FF2B5EF4-FFF2-40B4-BE49-F238E27FC236}">
                <a16:creationId xmlns:a16="http://schemas.microsoft.com/office/drawing/2014/main" id="{C6CBB6E5-C237-F94F-8292-467CBE9A58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848527-FA7F-764F-85AA-48158FA77B8C}"/>
              </a:ext>
            </a:extLst>
          </p:cNvPr>
          <p:cNvSpPr>
            <a:spLocks noGrp="1"/>
          </p:cNvSpPr>
          <p:nvPr>
            <p:ph type="sldNum" sz="quarter" idx="12"/>
          </p:nvPr>
        </p:nvSpPr>
        <p:spPr/>
        <p:txBody>
          <a:bodyPr/>
          <a:lstStyle/>
          <a:p>
            <a:fld id="{C9D219F3-5DD3-614A-A88A-7F83DDE33DC4}" type="slidenum">
              <a:rPr lang="en-US" smtClean="0"/>
              <a:t>‹#›</a:t>
            </a:fld>
            <a:endParaRPr lang="en-US"/>
          </a:p>
        </p:txBody>
      </p:sp>
    </p:spTree>
    <p:extLst>
      <p:ext uri="{BB962C8B-B14F-4D97-AF65-F5344CB8AC3E}">
        <p14:creationId xmlns:p14="http://schemas.microsoft.com/office/powerpoint/2010/main" val="2032312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8F652-499B-1B46-B0DB-B12AC2DD2C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A31DE36-3E23-9C47-8DFE-99947086E0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2ABAFA-D1AE-7E4B-B525-E8BEE92CD6F8}"/>
              </a:ext>
            </a:extLst>
          </p:cNvPr>
          <p:cNvSpPr>
            <a:spLocks noGrp="1"/>
          </p:cNvSpPr>
          <p:nvPr>
            <p:ph type="dt" sz="half" idx="10"/>
          </p:nvPr>
        </p:nvSpPr>
        <p:spPr/>
        <p:txBody>
          <a:bodyPr/>
          <a:lstStyle/>
          <a:p>
            <a:fld id="{219D4CFB-9310-6149-BB3C-146EB087677B}" type="datetimeFigureOut">
              <a:rPr lang="en-US" smtClean="0"/>
              <a:t>12/9/25</a:t>
            </a:fld>
            <a:endParaRPr lang="en-US"/>
          </a:p>
        </p:txBody>
      </p:sp>
      <p:sp>
        <p:nvSpPr>
          <p:cNvPr id="5" name="Footer Placeholder 4">
            <a:extLst>
              <a:ext uri="{FF2B5EF4-FFF2-40B4-BE49-F238E27FC236}">
                <a16:creationId xmlns:a16="http://schemas.microsoft.com/office/drawing/2014/main" id="{A87D5D87-5850-4048-A1E0-61C0D0FD76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233171-C618-1E42-8150-9731DB86CDB2}"/>
              </a:ext>
            </a:extLst>
          </p:cNvPr>
          <p:cNvSpPr>
            <a:spLocks noGrp="1"/>
          </p:cNvSpPr>
          <p:nvPr>
            <p:ph type="sldNum" sz="quarter" idx="12"/>
          </p:nvPr>
        </p:nvSpPr>
        <p:spPr/>
        <p:txBody>
          <a:bodyPr/>
          <a:lstStyle/>
          <a:p>
            <a:fld id="{C9D219F3-5DD3-614A-A88A-7F83DDE33DC4}" type="slidenum">
              <a:rPr lang="en-US" smtClean="0"/>
              <a:t>‹#›</a:t>
            </a:fld>
            <a:endParaRPr lang="en-US"/>
          </a:p>
        </p:txBody>
      </p:sp>
    </p:spTree>
    <p:extLst>
      <p:ext uri="{BB962C8B-B14F-4D97-AF65-F5344CB8AC3E}">
        <p14:creationId xmlns:p14="http://schemas.microsoft.com/office/powerpoint/2010/main" val="490529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1F535-465D-694D-82EC-18FE235FFE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F14899-71EE-2A45-A972-8138004984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F2BA89-1C7D-D34C-B852-15A132BCC85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495EC64-0EB2-C84E-AF70-FEF51D150280}"/>
              </a:ext>
            </a:extLst>
          </p:cNvPr>
          <p:cNvSpPr>
            <a:spLocks noGrp="1"/>
          </p:cNvSpPr>
          <p:nvPr>
            <p:ph type="dt" sz="half" idx="10"/>
          </p:nvPr>
        </p:nvSpPr>
        <p:spPr/>
        <p:txBody>
          <a:bodyPr/>
          <a:lstStyle/>
          <a:p>
            <a:fld id="{219D4CFB-9310-6149-BB3C-146EB087677B}" type="datetimeFigureOut">
              <a:rPr lang="en-US" smtClean="0"/>
              <a:t>12/9/25</a:t>
            </a:fld>
            <a:endParaRPr lang="en-US"/>
          </a:p>
        </p:txBody>
      </p:sp>
      <p:sp>
        <p:nvSpPr>
          <p:cNvPr id="6" name="Footer Placeholder 5">
            <a:extLst>
              <a:ext uri="{FF2B5EF4-FFF2-40B4-BE49-F238E27FC236}">
                <a16:creationId xmlns:a16="http://schemas.microsoft.com/office/drawing/2014/main" id="{5F44A09C-D333-D246-9DAB-212C8DC332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78FF73-607A-9C41-9A18-B2C1D3C781F0}"/>
              </a:ext>
            </a:extLst>
          </p:cNvPr>
          <p:cNvSpPr>
            <a:spLocks noGrp="1"/>
          </p:cNvSpPr>
          <p:nvPr>
            <p:ph type="sldNum" sz="quarter" idx="12"/>
          </p:nvPr>
        </p:nvSpPr>
        <p:spPr/>
        <p:txBody>
          <a:bodyPr/>
          <a:lstStyle/>
          <a:p>
            <a:fld id="{C9D219F3-5DD3-614A-A88A-7F83DDE33DC4}" type="slidenum">
              <a:rPr lang="en-US" smtClean="0"/>
              <a:t>‹#›</a:t>
            </a:fld>
            <a:endParaRPr lang="en-US"/>
          </a:p>
        </p:txBody>
      </p:sp>
    </p:spTree>
    <p:extLst>
      <p:ext uri="{BB962C8B-B14F-4D97-AF65-F5344CB8AC3E}">
        <p14:creationId xmlns:p14="http://schemas.microsoft.com/office/powerpoint/2010/main" val="760191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4086A-5930-0B41-B57E-931A60E655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D3410C3-E173-C24C-A99E-B1FAE033E6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867E4C-93BE-FB4E-82B3-E7C2AC0EF8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87F142B-E0E6-8A42-B362-76AA06575B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F73E291-5F9D-644E-A62D-A0060BFE273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6BD939-1454-1949-B730-CE315E616252}"/>
              </a:ext>
            </a:extLst>
          </p:cNvPr>
          <p:cNvSpPr>
            <a:spLocks noGrp="1"/>
          </p:cNvSpPr>
          <p:nvPr>
            <p:ph type="dt" sz="half" idx="10"/>
          </p:nvPr>
        </p:nvSpPr>
        <p:spPr/>
        <p:txBody>
          <a:bodyPr/>
          <a:lstStyle/>
          <a:p>
            <a:fld id="{219D4CFB-9310-6149-BB3C-146EB087677B}" type="datetimeFigureOut">
              <a:rPr lang="en-US" smtClean="0"/>
              <a:t>12/9/25</a:t>
            </a:fld>
            <a:endParaRPr lang="en-US"/>
          </a:p>
        </p:txBody>
      </p:sp>
      <p:sp>
        <p:nvSpPr>
          <p:cNvPr id="8" name="Footer Placeholder 7">
            <a:extLst>
              <a:ext uri="{FF2B5EF4-FFF2-40B4-BE49-F238E27FC236}">
                <a16:creationId xmlns:a16="http://schemas.microsoft.com/office/drawing/2014/main" id="{4D45B93A-B23F-3F4A-B562-AC5D4C80F1E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3B28ABA-BB46-4E4D-8895-E786A602403F}"/>
              </a:ext>
            </a:extLst>
          </p:cNvPr>
          <p:cNvSpPr>
            <a:spLocks noGrp="1"/>
          </p:cNvSpPr>
          <p:nvPr>
            <p:ph type="sldNum" sz="quarter" idx="12"/>
          </p:nvPr>
        </p:nvSpPr>
        <p:spPr/>
        <p:txBody>
          <a:bodyPr/>
          <a:lstStyle/>
          <a:p>
            <a:fld id="{C9D219F3-5DD3-614A-A88A-7F83DDE33DC4}" type="slidenum">
              <a:rPr lang="en-US" smtClean="0"/>
              <a:t>‹#›</a:t>
            </a:fld>
            <a:endParaRPr lang="en-US"/>
          </a:p>
        </p:txBody>
      </p:sp>
    </p:spTree>
    <p:extLst>
      <p:ext uri="{BB962C8B-B14F-4D97-AF65-F5344CB8AC3E}">
        <p14:creationId xmlns:p14="http://schemas.microsoft.com/office/powerpoint/2010/main" val="2107037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6A07A-3D45-A64E-B809-E6A8A222CBD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D4113B-D4B2-F64D-95E6-74460BDA1DA7}"/>
              </a:ext>
            </a:extLst>
          </p:cNvPr>
          <p:cNvSpPr>
            <a:spLocks noGrp="1"/>
          </p:cNvSpPr>
          <p:nvPr>
            <p:ph type="dt" sz="half" idx="10"/>
          </p:nvPr>
        </p:nvSpPr>
        <p:spPr/>
        <p:txBody>
          <a:bodyPr/>
          <a:lstStyle/>
          <a:p>
            <a:fld id="{219D4CFB-9310-6149-BB3C-146EB087677B}" type="datetimeFigureOut">
              <a:rPr lang="en-US" smtClean="0"/>
              <a:t>12/9/25</a:t>
            </a:fld>
            <a:endParaRPr lang="en-US"/>
          </a:p>
        </p:txBody>
      </p:sp>
      <p:sp>
        <p:nvSpPr>
          <p:cNvPr id="4" name="Footer Placeholder 3">
            <a:extLst>
              <a:ext uri="{FF2B5EF4-FFF2-40B4-BE49-F238E27FC236}">
                <a16:creationId xmlns:a16="http://schemas.microsoft.com/office/drawing/2014/main" id="{B60CB9F1-1A7F-154E-8E63-6942FB8149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17D1C40-D2D6-9A41-BA72-B9791EA2304C}"/>
              </a:ext>
            </a:extLst>
          </p:cNvPr>
          <p:cNvSpPr>
            <a:spLocks noGrp="1"/>
          </p:cNvSpPr>
          <p:nvPr>
            <p:ph type="sldNum" sz="quarter" idx="12"/>
          </p:nvPr>
        </p:nvSpPr>
        <p:spPr/>
        <p:txBody>
          <a:bodyPr/>
          <a:lstStyle/>
          <a:p>
            <a:fld id="{C9D219F3-5DD3-614A-A88A-7F83DDE33DC4}" type="slidenum">
              <a:rPr lang="en-US" smtClean="0"/>
              <a:t>‹#›</a:t>
            </a:fld>
            <a:endParaRPr lang="en-US"/>
          </a:p>
        </p:txBody>
      </p:sp>
    </p:spTree>
    <p:extLst>
      <p:ext uri="{BB962C8B-B14F-4D97-AF65-F5344CB8AC3E}">
        <p14:creationId xmlns:p14="http://schemas.microsoft.com/office/powerpoint/2010/main" val="4021207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596A77-7094-EF47-BB82-B0B672CB2208}"/>
              </a:ext>
            </a:extLst>
          </p:cNvPr>
          <p:cNvSpPr>
            <a:spLocks noGrp="1"/>
          </p:cNvSpPr>
          <p:nvPr>
            <p:ph type="dt" sz="half" idx="10"/>
          </p:nvPr>
        </p:nvSpPr>
        <p:spPr/>
        <p:txBody>
          <a:bodyPr/>
          <a:lstStyle/>
          <a:p>
            <a:fld id="{219D4CFB-9310-6149-BB3C-146EB087677B}" type="datetimeFigureOut">
              <a:rPr lang="en-US" smtClean="0"/>
              <a:t>12/9/25</a:t>
            </a:fld>
            <a:endParaRPr lang="en-US"/>
          </a:p>
        </p:txBody>
      </p:sp>
      <p:sp>
        <p:nvSpPr>
          <p:cNvPr id="3" name="Footer Placeholder 2">
            <a:extLst>
              <a:ext uri="{FF2B5EF4-FFF2-40B4-BE49-F238E27FC236}">
                <a16:creationId xmlns:a16="http://schemas.microsoft.com/office/drawing/2014/main" id="{A67236DA-64ED-2F42-BCDD-335013F3933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712E06-58BE-244B-BC68-5AAC9AF5DC2E}"/>
              </a:ext>
            </a:extLst>
          </p:cNvPr>
          <p:cNvSpPr>
            <a:spLocks noGrp="1"/>
          </p:cNvSpPr>
          <p:nvPr>
            <p:ph type="sldNum" sz="quarter" idx="12"/>
          </p:nvPr>
        </p:nvSpPr>
        <p:spPr/>
        <p:txBody>
          <a:bodyPr/>
          <a:lstStyle/>
          <a:p>
            <a:fld id="{C9D219F3-5DD3-614A-A88A-7F83DDE33DC4}" type="slidenum">
              <a:rPr lang="en-US" smtClean="0"/>
              <a:t>‹#›</a:t>
            </a:fld>
            <a:endParaRPr lang="en-US"/>
          </a:p>
        </p:txBody>
      </p:sp>
    </p:spTree>
    <p:extLst>
      <p:ext uri="{BB962C8B-B14F-4D97-AF65-F5344CB8AC3E}">
        <p14:creationId xmlns:p14="http://schemas.microsoft.com/office/powerpoint/2010/main" val="976045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77549-851C-AE48-99C6-6ED8D6120F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F304F27-588D-B048-9129-FC3D453D92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D5ADE4-DE4C-B243-A423-545F13BCAC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1C8A35-C3E7-3449-AFE4-305D0105AF2A}"/>
              </a:ext>
            </a:extLst>
          </p:cNvPr>
          <p:cNvSpPr>
            <a:spLocks noGrp="1"/>
          </p:cNvSpPr>
          <p:nvPr>
            <p:ph type="dt" sz="half" idx="10"/>
          </p:nvPr>
        </p:nvSpPr>
        <p:spPr/>
        <p:txBody>
          <a:bodyPr/>
          <a:lstStyle/>
          <a:p>
            <a:fld id="{219D4CFB-9310-6149-BB3C-146EB087677B}" type="datetimeFigureOut">
              <a:rPr lang="en-US" smtClean="0"/>
              <a:t>12/9/25</a:t>
            </a:fld>
            <a:endParaRPr lang="en-US"/>
          </a:p>
        </p:txBody>
      </p:sp>
      <p:sp>
        <p:nvSpPr>
          <p:cNvPr id="6" name="Footer Placeholder 5">
            <a:extLst>
              <a:ext uri="{FF2B5EF4-FFF2-40B4-BE49-F238E27FC236}">
                <a16:creationId xmlns:a16="http://schemas.microsoft.com/office/drawing/2014/main" id="{C8CA93BA-7AB9-D647-AD47-CB3EFA20A7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8D37C7-839F-144D-92C4-348A4F3E3206}"/>
              </a:ext>
            </a:extLst>
          </p:cNvPr>
          <p:cNvSpPr>
            <a:spLocks noGrp="1"/>
          </p:cNvSpPr>
          <p:nvPr>
            <p:ph type="sldNum" sz="quarter" idx="12"/>
          </p:nvPr>
        </p:nvSpPr>
        <p:spPr/>
        <p:txBody>
          <a:bodyPr/>
          <a:lstStyle/>
          <a:p>
            <a:fld id="{C9D219F3-5DD3-614A-A88A-7F83DDE33DC4}" type="slidenum">
              <a:rPr lang="en-US" smtClean="0"/>
              <a:t>‹#›</a:t>
            </a:fld>
            <a:endParaRPr lang="en-US"/>
          </a:p>
        </p:txBody>
      </p:sp>
    </p:spTree>
    <p:extLst>
      <p:ext uri="{BB962C8B-B14F-4D97-AF65-F5344CB8AC3E}">
        <p14:creationId xmlns:p14="http://schemas.microsoft.com/office/powerpoint/2010/main" val="3114032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51EE3-2D16-FE48-9C55-915C2A9CE5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9C97DC7-30EC-264C-95A4-135FDE6F5A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F5DCF1C-6D52-A544-BF31-229A63FD73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B4860-0931-7E4D-BE84-F4D185498845}"/>
              </a:ext>
            </a:extLst>
          </p:cNvPr>
          <p:cNvSpPr>
            <a:spLocks noGrp="1"/>
          </p:cNvSpPr>
          <p:nvPr>
            <p:ph type="dt" sz="half" idx="10"/>
          </p:nvPr>
        </p:nvSpPr>
        <p:spPr/>
        <p:txBody>
          <a:bodyPr/>
          <a:lstStyle/>
          <a:p>
            <a:fld id="{219D4CFB-9310-6149-BB3C-146EB087677B}" type="datetimeFigureOut">
              <a:rPr lang="en-US" smtClean="0"/>
              <a:t>12/9/25</a:t>
            </a:fld>
            <a:endParaRPr lang="en-US"/>
          </a:p>
        </p:txBody>
      </p:sp>
      <p:sp>
        <p:nvSpPr>
          <p:cNvPr id="6" name="Footer Placeholder 5">
            <a:extLst>
              <a:ext uri="{FF2B5EF4-FFF2-40B4-BE49-F238E27FC236}">
                <a16:creationId xmlns:a16="http://schemas.microsoft.com/office/drawing/2014/main" id="{B8B5BDC6-0034-9B43-B844-DA65913CA4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77799C-694D-6843-9ABF-690B719BA85E}"/>
              </a:ext>
            </a:extLst>
          </p:cNvPr>
          <p:cNvSpPr>
            <a:spLocks noGrp="1"/>
          </p:cNvSpPr>
          <p:nvPr>
            <p:ph type="sldNum" sz="quarter" idx="12"/>
          </p:nvPr>
        </p:nvSpPr>
        <p:spPr/>
        <p:txBody>
          <a:bodyPr/>
          <a:lstStyle/>
          <a:p>
            <a:fld id="{C9D219F3-5DD3-614A-A88A-7F83DDE33DC4}" type="slidenum">
              <a:rPr lang="en-US" smtClean="0"/>
              <a:t>‹#›</a:t>
            </a:fld>
            <a:endParaRPr lang="en-US"/>
          </a:p>
        </p:txBody>
      </p:sp>
    </p:spTree>
    <p:extLst>
      <p:ext uri="{BB962C8B-B14F-4D97-AF65-F5344CB8AC3E}">
        <p14:creationId xmlns:p14="http://schemas.microsoft.com/office/powerpoint/2010/main" val="2753189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7F0F27-6F32-6B4A-A62B-D519F1ADC1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6EAF96-D42B-9D42-8023-54F10DD897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907E65-1E0F-C244-B579-CE076B42FB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9D4CFB-9310-6149-BB3C-146EB087677B}" type="datetimeFigureOut">
              <a:rPr lang="en-US" smtClean="0"/>
              <a:t>12/9/25</a:t>
            </a:fld>
            <a:endParaRPr lang="en-US"/>
          </a:p>
        </p:txBody>
      </p:sp>
      <p:sp>
        <p:nvSpPr>
          <p:cNvPr id="5" name="Footer Placeholder 4">
            <a:extLst>
              <a:ext uri="{FF2B5EF4-FFF2-40B4-BE49-F238E27FC236}">
                <a16:creationId xmlns:a16="http://schemas.microsoft.com/office/drawing/2014/main" id="{DEE8A09F-767B-1F4C-A3C4-81FF426F98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F6D51A7-7641-F345-B947-ECFD615E5D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D219F3-5DD3-614A-A88A-7F83DDE33DC4}" type="slidenum">
              <a:rPr lang="en-US" smtClean="0"/>
              <a:t>‹#›</a:t>
            </a:fld>
            <a:endParaRPr lang="en-US"/>
          </a:p>
        </p:txBody>
      </p:sp>
    </p:spTree>
    <p:extLst>
      <p:ext uri="{BB962C8B-B14F-4D97-AF65-F5344CB8AC3E}">
        <p14:creationId xmlns:p14="http://schemas.microsoft.com/office/powerpoint/2010/main" val="11889142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E966D-8BC8-4059-A07F-7DB90EB171D0}"/>
              </a:ext>
            </a:extLst>
          </p:cNvPr>
          <p:cNvSpPr>
            <a:spLocks noGrp="1"/>
          </p:cNvSpPr>
          <p:nvPr>
            <p:ph type="title"/>
          </p:nvPr>
        </p:nvSpPr>
        <p:spPr>
          <a:xfrm>
            <a:off x="2459665" y="1190565"/>
            <a:ext cx="7272670" cy="3635298"/>
          </a:xfrm>
        </p:spPr>
        <p:txBody>
          <a:bodyPr>
            <a:normAutofit/>
          </a:bodyPr>
          <a:lstStyle/>
          <a:p>
            <a:pPr algn="ctr">
              <a:lnSpc>
                <a:spcPct val="150000"/>
              </a:lnSpc>
            </a:pPr>
            <a:br>
              <a:rPr lang="en-US" sz="2800" dirty="0">
                <a:latin typeface="+mn-lt"/>
              </a:rPr>
            </a:br>
            <a:r>
              <a:rPr lang="en-US" sz="2800" dirty="0">
                <a:latin typeface="+mn-lt"/>
              </a:rPr>
              <a:t>The Role of Risk Analysis in Corporate Finance</a:t>
            </a:r>
            <a:br>
              <a:rPr lang="en-US" sz="2800" dirty="0">
                <a:latin typeface="+mn-lt"/>
              </a:rPr>
            </a:br>
            <a:r>
              <a:rPr lang="en-US" sz="2800" dirty="0">
                <a:latin typeface="+mn-lt"/>
              </a:rPr>
              <a:t>Day 4</a:t>
            </a:r>
            <a:br>
              <a:rPr lang="en-US" sz="2800" dirty="0">
                <a:latin typeface="+mn-lt"/>
              </a:rPr>
            </a:br>
            <a:r>
              <a:rPr lang="en-US" sz="2800" dirty="0">
                <a:latin typeface="+mn-lt"/>
              </a:rPr>
              <a:t>Program Materials</a:t>
            </a:r>
          </a:p>
        </p:txBody>
      </p:sp>
      <p:sp>
        <p:nvSpPr>
          <p:cNvPr id="3" name="Slide Number Placeholder 2">
            <a:extLst>
              <a:ext uri="{FF2B5EF4-FFF2-40B4-BE49-F238E27FC236}">
                <a16:creationId xmlns:a16="http://schemas.microsoft.com/office/drawing/2014/main" id="{617F301F-1D5E-694E-8B02-4883E163C6D2}"/>
              </a:ext>
            </a:extLst>
          </p:cNvPr>
          <p:cNvSpPr>
            <a:spLocks noGrp="1"/>
          </p:cNvSpPr>
          <p:nvPr>
            <p:ph type="sldNum" sz="quarter" idx="12"/>
          </p:nvPr>
        </p:nvSpPr>
        <p:spPr/>
        <p:txBody>
          <a:bodyPr/>
          <a:lstStyle/>
          <a:p>
            <a:pPr algn="r"/>
            <a:fld id="{02B1CF8B-CCE1-4685-A52E-6EBB7B7455EC}" type="slidenum">
              <a:rPr lang="en-US" smtClean="0"/>
              <a:pPr algn="r"/>
              <a:t>1</a:t>
            </a:fld>
            <a:endParaRPr lang="en-US" dirty="0"/>
          </a:p>
        </p:txBody>
      </p:sp>
    </p:spTree>
    <p:extLst>
      <p:ext uri="{BB962C8B-B14F-4D97-AF65-F5344CB8AC3E}">
        <p14:creationId xmlns:p14="http://schemas.microsoft.com/office/powerpoint/2010/main" val="22145123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F2E63-6B1E-6CA3-6C45-50EA7D567A3C}"/>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2F31AF56-0DE0-1917-754F-48D31199AAEE}"/>
              </a:ext>
            </a:extLst>
          </p:cNvPr>
          <p:cNvPicPr>
            <a:picLocks noGrp="1" noChangeAspect="1"/>
          </p:cNvPicPr>
          <p:nvPr>
            <p:ph idx="1"/>
          </p:nvPr>
        </p:nvPicPr>
        <p:blipFill>
          <a:blip r:embed="rId2"/>
          <a:stretch>
            <a:fillRect/>
          </a:stretch>
        </p:blipFill>
        <p:spPr>
          <a:xfrm>
            <a:off x="1304609" y="0"/>
            <a:ext cx="9582782" cy="6811147"/>
          </a:xfrm>
        </p:spPr>
      </p:pic>
    </p:spTree>
    <p:extLst>
      <p:ext uri="{BB962C8B-B14F-4D97-AF65-F5344CB8AC3E}">
        <p14:creationId xmlns:p14="http://schemas.microsoft.com/office/powerpoint/2010/main" val="55174520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79EB32-1478-CA50-F750-5D916407975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6632" y="93133"/>
            <a:ext cx="11578735" cy="6671733"/>
          </a:xfrm>
          <a:prstGeom prst="rect">
            <a:avLst/>
          </a:prstGeom>
        </p:spPr>
      </p:pic>
      <p:cxnSp>
        <p:nvCxnSpPr>
          <p:cNvPr id="4" name="Straight Arrow Connector 3">
            <a:extLst>
              <a:ext uri="{FF2B5EF4-FFF2-40B4-BE49-F238E27FC236}">
                <a16:creationId xmlns:a16="http://schemas.microsoft.com/office/drawing/2014/main" id="{AA782946-89B3-9BA4-0633-F62CABD3B3EE}"/>
              </a:ext>
            </a:extLst>
          </p:cNvPr>
          <p:cNvCxnSpPr/>
          <p:nvPr/>
        </p:nvCxnSpPr>
        <p:spPr>
          <a:xfrm>
            <a:off x="9406563" y="1277346"/>
            <a:ext cx="365760"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9B8707E0-6A4C-D2E9-03B4-D7AF639275F4}"/>
              </a:ext>
            </a:extLst>
          </p:cNvPr>
          <p:cNvCxnSpPr/>
          <p:nvPr/>
        </p:nvCxnSpPr>
        <p:spPr>
          <a:xfrm>
            <a:off x="9406563" y="1668707"/>
            <a:ext cx="365760"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D4F5B3DC-1CEC-E3E6-11A7-6B7D6B9AFD94}"/>
              </a:ext>
            </a:extLst>
          </p:cNvPr>
          <p:cNvCxnSpPr/>
          <p:nvPr/>
        </p:nvCxnSpPr>
        <p:spPr>
          <a:xfrm>
            <a:off x="9416789" y="2044543"/>
            <a:ext cx="365760"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1ABA82F3-2844-1294-FE68-6B49BEA157F1}"/>
              </a:ext>
            </a:extLst>
          </p:cNvPr>
          <p:cNvCxnSpPr/>
          <p:nvPr/>
        </p:nvCxnSpPr>
        <p:spPr>
          <a:xfrm>
            <a:off x="9426550" y="2436127"/>
            <a:ext cx="365760"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6277CC89-B5BC-8D83-86C5-4B7CBADD6B43}"/>
              </a:ext>
            </a:extLst>
          </p:cNvPr>
          <p:cNvCxnSpPr/>
          <p:nvPr/>
        </p:nvCxnSpPr>
        <p:spPr>
          <a:xfrm>
            <a:off x="9406563" y="2811080"/>
            <a:ext cx="365760"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F15B8F5-D1B5-9C3B-FC71-F045AFC6A3BA}"/>
              </a:ext>
            </a:extLst>
          </p:cNvPr>
          <p:cNvCxnSpPr>
            <a:cxnSpLocks/>
          </p:cNvCxnSpPr>
          <p:nvPr/>
        </p:nvCxnSpPr>
        <p:spPr>
          <a:xfrm flipH="1">
            <a:off x="1023758" y="541305"/>
            <a:ext cx="365760"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41F5DDC2-5093-6139-388F-25D44D9873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52284" y="2924367"/>
            <a:ext cx="2223219" cy="989739"/>
          </a:xfrm>
          <a:prstGeom prst="rect">
            <a:avLst/>
          </a:prstGeom>
        </p:spPr>
      </p:pic>
      <p:sp>
        <p:nvSpPr>
          <p:cNvPr id="11" name="Oval 10">
            <a:extLst>
              <a:ext uri="{FF2B5EF4-FFF2-40B4-BE49-F238E27FC236}">
                <a16:creationId xmlns:a16="http://schemas.microsoft.com/office/drawing/2014/main" id="{B8E5A160-66DC-B7B9-2733-056ECC7B1BBA}"/>
              </a:ext>
            </a:extLst>
          </p:cNvPr>
          <p:cNvSpPr/>
          <p:nvPr/>
        </p:nvSpPr>
        <p:spPr>
          <a:xfrm>
            <a:off x="11366717" y="3680873"/>
            <a:ext cx="430223" cy="177560"/>
          </a:xfrm>
          <a:prstGeom prst="ellipse">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5884A079-F890-DF72-D013-B8FE6B75F539}"/>
              </a:ext>
            </a:extLst>
          </p:cNvPr>
          <p:cNvCxnSpPr>
            <a:cxnSpLocks/>
          </p:cNvCxnSpPr>
          <p:nvPr/>
        </p:nvCxnSpPr>
        <p:spPr>
          <a:xfrm>
            <a:off x="9406563" y="3769653"/>
            <a:ext cx="405735"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7D412F5-1331-F375-E0BC-FB11A06DCD87}"/>
              </a:ext>
            </a:extLst>
          </p:cNvPr>
          <p:cNvCxnSpPr>
            <a:cxnSpLocks/>
          </p:cNvCxnSpPr>
          <p:nvPr/>
        </p:nvCxnSpPr>
        <p:spPr>
          <a:xfrm>
            <a:off x="9376814" y="3429000"/>
            <a:ext cx="405735"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CD8C0DE9-5B70-7BAB-302F-67887B7D7C6D}"/>
              </a:ext>
            </a:extLst>
          </p:cNvPr>
          <p:cNvCxnSpPr/>
          <p:nvPr/>
        </p:nvCxnSpPr>
        <p:spPr>
          <a:xfrm>
            <a:off x="9416789" y="3215844"/>
            <a:ext cx="365760"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0014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ppt_x"/>
                                          </p:val>
                                        </p:tav>
                                        <p:tav tm="100000">
                                          <p:val>
                                            <p:strVal val="#ppt_x"/>
                                          </p:val>
                                        </p:tav>
                                      </p:tavLst>
                                    </p:anim>
                                    <p:anim calcmode="lin" valueType="num">
                                      <p:cBhvr additive="base">
                                        <p:cTn id="56" dur="500" fill="hold"/>
                                        <p:tgtEl>
                                          <p:spTgt spid="20"/>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additive="base">
                                        <p:cTn id="59" dur="500" fill="hold"/>
                                        <p:tgtEl>
                                          <p:spTgt spid="10"/>
                                        </p:tgtEl>
                                        <p:attrNameLst>
                                          <p:attrName>ppt_x</p:attrName>
                                        </p:attrNameLst>
                                      </p:cBhvr>
                                      <p:tavLst>
                                        <p:tav tm="0">
                                          <p:val>
                                            <p:strVal val="#ppt_x"/>
                                          </p:val>
                                        </p:tav>
                                        <p:tav tm="100000">
                                          <p:val>
                                            <p:strVal val="#ppt_x"/>
                                          </p:val>
                                        </p:tav>
                                      </p:tavLst>
                                    </p:anim>
                                    <p:anim calcmode="lin" valueType="num">
                                      <p:cBhvr additive="base">
                                        <p:cTn id="6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95CB8-4F81-636D-66A0-8D6B6209D2D2}"/>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228EE982-2ECC-8508-1CD8-5E49A8F4792F}"/>
              </a:ext>
            </a:extLst>
          </p:cNvPr>
          <p:cNvPicPr>
            <a:picLocks noGrp="1" noChangeAspect="1"/>
          </p:cNvPicPr>
          <p:nvPr>
            <p:ph idx="1"/>
          </p:nvPr>
        </p:nvPicPr>
        <p:blipFill>
          <a:blip r:embed="rId2"/>
          <a:stretch>
            <a:fillRect/>
          </a:stretch>
        </p:blipFill>
        <p:spPr>
          <a:xfrm>
            <a:off x="838200" y="54864"/>
            <a:ext cx="10056248" cy="6748272"/>
          </a:xfrm>
        </p:spPr>
      </p:pic>
    </p:spTree>
    <p:extLst>
      <p:ext uri="{BB962C8B-B14F-4D97-AF65-F5344CB8AC3E}">
        <p14:creationId xmlns:p14="http://schemas.microsoft.com/office/powerpoint/2010/main" val="3956474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9DBE3-399C-B38D-B97E-859BAF9425F9}"/>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8A7A48FF-D0F4-7886-C721-54CD679F4226}"/>
              </a:ext>
            </a:extLst>
          </p:cNvPr>
          <p:cNvPicPr>
            <a:picLocks noGrp="1" noChangeAspect="1"/>
          </p:cNvPicPr>
          <p:nvPr>
            <p:ph idx="1"/>
          </p:nvPr>
        </p:nvPicPr>
        <p:blipFill>
          <a:blip r:embed="rId2"/>
          <a:stretch>
            <a:fillRect/>
          </a:stretch>
        </p:blipFill>
        <p:spPr>
          <a:xfrm>
            <a:off x="486318" y="146304"/>
            <a:ext cx="10934277" cy="6346571"/>
          </a:xfrm>
        </p:spPr>
      </p:pic>
    </p:spTree>
    <p:extLst>
      <p:ext uri="{BB962C8B-B14F-4D97-AF65-F5344CB8AC3E}">
        <p14:creationId xmlns:p14="http://schemas.microsoft.com/office/powerpoint/2010/main" val="1331712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414D9-1931-C782-0102-E9266BC0C754}"/>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88BDC312-B3DB-774D-00D3-4F224E30BAFD}"/>
              </a:ext>
            </a:extLst>
          </p:cNvPr>
          <p:cNvPicPr>
            <a:picLocks noGrp="1" noChangeAspect="1"/>
          </p:cNvPicPr>
          <p:nvPr>
            <p:ph idx="1"/>
          </p:nvPr>
        </p:nvPicPr>
        <p:blipFill>
          <a:blip r:embed="rId2"/>
          <a:stretch>
            <a:fillRect/>
          </a:stretch>
        </p:blipFill>
        <p:spPr>
          <a:xfrm>
            <a:off x="1064505" y="0"/>
            <a:ext cx="10062990" cy="6757416"/>
          </a:xfrm>
        </p:spPr>
      </p:pic>
    </p:spTree>
    <p:extLst>
      <p:ext uri="{BB962C8B-B14F-4D97-AF65-F5344CB8AC3E}">
        <p14:creationId xmlns:p14="http://schemas.microsoft.com/office/powerpoint/2010/main" val="1534705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48859-6B25-7020-FCC9-248800BFAFC8}"/>
              </a:ext>
            </a:extLst>
          </p:cNvPr>
          <p:cNvSpPr>
            <a:spLocks noGrp="1"/>
          </p:cNvSpPr>
          <p:nvPr>
            <p:ph type="title"/>
          </p:nvPr>
        </p:nvSpPr>
        <p:spPr/>
        <p:txBody>
          <a:bodyPr/>
          <a:lstStyle/>
          <a:p>
            <a:r>
              <a:rPr lang="en-US" dirty="0"/>
              <a:t>˙</a:t>
            </a:r>
          </a:p>
        </p:txBody>
      </p:sp>
      <p:pic>
        <p:nvPicPr>
          <p:cNvPr id="7" name="Content Placeholder 6">
            <a:extLst>
              <a:ext uri="{FF2B5EF4-FFF2-40B4-BE49-F238E27FC236}">
                <a16:creationId xmlns:a16="http://schemas.microsoft.com/office/drawing/2014/main" id="{631AFF5E-CBB4-83E9-F01E-3214DE3342CA}"/>
              </a:ext>
            </a:extLst>
          </p:cNvPr>
          <p:cNvPicPr>
            <a:picLocks noGrp="1" noChangeAspect="1"/>
          </p:cNvPicPr>
          <p:nvPr>
            <p:ph idx="1"/>
          </p:nvPr>
        </p:nvPicPr>
        <p:blipFill>
          <a:blip r:embed="rId2"/>
          <a:stretch>
            <a:fillRect/>
          </a:stretch>
        </p:blipFill>
        <p:spPr>
          <a:xfrm>
            <a:off x="116328" y="1502775"/>
            <a:ext cx="11959344" cy="3852450"/>
          </a:xfrm>
        </p:spPr>
      </p:pic>
    </p:spTree>
    <p:extLst>
      <p:ext uri="{BB962C8B-B14F-4D97-AF65-F5344CB8AC3E}">
        <p14:creationId xmlns:p14="http://schemas.microsoft.com/office/powerpoint/2010/main" val="2358320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0521FF1-8316-4DDA-9184-5BCC6643BE3B}"/>
              </a:ext>
            </a:extLst>
          </p:cNvPr>
          <p:cNvSpPr>
            <a:spLocks noGrp="1" noChangeArrowheads="1"/>
          </p:cNvSpPr>
          <p:nvPr>
            <p:ph type="ctrTitle"/>
          </p:nvPr>
        </p:nvSpPr>
        <p:spPr>
          <a:xfrm>
            <a:off x="2247900" y="2717977"/>
            <a:ext cx="7696200" cy="3291841"/>
          </a:xfrm>
        </p:spPr>
        <p:txBody>
          <a:bodyPr rtlCol="0">
            <a:noAutofit/>
          </a:bodyPr>
          <a:lstStyle/>
          <a:p>
            <a:pPr eaLnBrk="1" fontAlgn="auto" hangingPunct="1">
              <a:spcAft>
                <a:spcPts val="0"/>
              </a:spcAft>
              <a:defRPr/>
            </a:pPr>
            <a:br>
              <a:rPr lang="en-US" sz="2800" dirty="0">
                <a:latin typeface="+mn-lt"/>
              </a:rPr>
            </a:br>
            <a:br>
              <a:rPr lang="en-US" sz="2800" dirty="0">
                <a:latin typeface="+mn-lt"/>
              </a:rPr>
            </a:br>
            <a:r>
              <a:rPr lang="en-US" sz="2800" dirty="0">
                <a:latin typeface="+mn-lt"/>
              </a:rPr>
              <a:t>Anglo American Aggregates</a:t>
            </a:r>
            <a:br>
              <a:rPr lang="en-US" sz="2800" dirty="0">
                <a:latin typeface="+mn-lt"/>
              </a:rPr>
            </a:br>
            <a:br>
              <a:rPr lang="en-US" sz="2800" dirty="0">
                <a:latin typeface="+mn-lt"/>
              </a:rPr>
            </a:br>
            <a:r>
              <a:rPr lang="en-US" sz="2800" dirty="0">
                <a:latin typeface="+mn-lt"/>
              </a:rPr>
              <a:t>Industry and Business Risk</a:t>
            </a:r>
            <a:br>
              <a:rPr lang="en-US" sz="2800" dirty="0">
                <a:latin typeface="+mn-lt"/>
              </a:rPr>
            </a:br>
            <a:br>
              <a:rPr lang="en-US" sz="2800" dirty="0">
                <a:latin typeface="+mn-lt"/>
              </a:rPr>
            </a:br>
            <a:br>
              <a:rPr lang="en-US" sz="2800" dirty="0">
                <a:latin typeface="+mn-lt"/>
              </a:rPr>
            </a:br>
            <a:br>
              <a:rPr lang="en-US" sz="2800" dirty="0">
                <a:latin typeface="+mn-lt"/>
              </a:rPr>
            </a:br>
            <a:br>
              <a:rPr lang="en-US" sz="2800" dirty="0">
                <a:latin typeface="+mn-lt"/>
              </a:rPr>
            </a:br>
            <a:endParaRPr lang="en-US" sz="2800" dirty="0">
              <a:latin typeface="+mn-lt"/>
            </a:endParaRPr>
          </a:p>
        </p:txBody>
      </p:sp>
      <p:sp>
        <p:nvSpPr>
          <p:cNvPr id="4099" name="Text Box 6">
            <a:extLst>
              <a:ext uri="{FF2B5EF4-FFF2-40B4-BE49-F238E27FC236}">
                <a16:creationId xmlns:a16="http://schemas.microsoft.com/office/drawing/2014/main" id="{5460DF7D-032B-4572-A8FC-39528D0BAA44}"/>
              </a:ext>
            </a:extLst>
          </p:cNvPr>
          <p:cNvSpPr txBox="1">
            <a:spLocks noChangeArrowheads="1"/>
          </p:cNvSpPr>
          <p:nvPr/>
        </p:nvSpPr>
        <p:spPr bwMode="auto">
          <a:xfrm>
            <a:off x="3886200" y="168276"/>
            <a:ext cx="6629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400" b="1">
                <a:latin typeface="Tahoma" panose="020B0604030504040204" pitchFamily="34" charset="0"/>
              </a:rPr>
              <a:t>       						</a:t>
            </a:r>
          </a:p>
        </p:txBody>
      </p:sp>
      <p:sp>
        <p:nvSpPr>
          <p:cNvPr id="2" name="Slide Number Placeholder 1">
            <a:extLst>
              <a:ext uri="{FF2B5EF4-FFF2-40B4-BE49-F238E27FC236}">
                <a16:creationId xmlns:a16="http://schemas.microsoft.com/office/drawing/2014/main" id="{9FEA6740-3E54-0149-A6F8-39141AA4B474}"/>
              </a:ext>
            </a:extLst>
          </p:cNvPr>
          <p:cNvSpPr>
            <a:spLocks noGrp="1"/>
          </p:cNvSpPr>
          <p:nvPr>
            <p:ph type="sldNum" sz="quarter" idx="12"/>
          </p:nvPr>
        </p:nvSpPr>
        <p:spPr/>
        <p:txBody>
          <a:bodyPr/>
          <a:lstStyle/>
          <a:p>
            <a:pPr>
              <a:defRPr/>
            </a:pPr>
            <a:fld id="{6159BBD6-D2D8-4323-83F5-F639DBE83213}" type="slidenum">
              <a:rPr lang="en-US" smtClean="0"/>
              <a:pPr>
                <a:defRPr/>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6">
            <a:extLst>
              <a:ext uri="{FF2B5EF4-FFF2-40B4-BE49-F238E27FC236}">
                <a16:creationId xmlns:a16="http://schemas.microsoft.com/office/drawing/2014/main" id="{0DA3841B-5FEE-46E3-828A-7354D49B39A8}"/>
              </a:ext>
            </a:extLst>
          </p:cNvPr>
          <p:cNvSpPr txBox="1">
            <a:spLocks noChangeArrowheads="1"/>
          </p:cNvSpPr>
          <p:nvPr/>
        </p:nvSpPr>
        <p:spPr bwMode="auto">
          <a:xfrm>
            <a:off x="3886200" y="168276"/>
            <a:ext cx="6629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400" b="1">
                <a:latin typeface="Tahoma" panose="020B0604030504040204" pitchFamily="34" charset="0"/>
              </a:rPr>
              <a:t>       						</a:t>
            </a:r>
          </a:p>
        </p:txBody>
      </p:sp>
      <p:sp>
        <p:nvSpPr>
          <p:cNvPr id="5123" name="Title 1">
            <a:extLst>
              <a:ext uri="{FF2B5EF4-FFF2-40B4-BE49-F238E27FC236}">
                <a16:creationId xmlns:a16="http://schemas.microsoft.com/office/drawing/2014/main" id="{6988C857-4471-42F9-99B3-1AEC76B516FD}"/>
              </a:ext>
            </a:extLst>
          </p:cNvPr>
          <p:cNvSpPr>
            <a:spLocks noGrp="1" noChangeArrowheads="1"/>
          </p:cNvSpPr>
          <p:nvPr>
            <p:ph type="ctrTitle"/>
          </p:nvPr>
        </p:nvSpPr>
        <p:spPr>
          <a:xfrm>
            <a:off x="1524000" y="2377439"/>
            <a:ext cx="9144000" cy="1132523"/>
          </a:xfrm>
        </p:spPr>
        <p:txBody>
          <a:bodyPr/>
          <a:lstStyle/>
          <a:p>
            <a:pPr eaLnBrk="1" hangingPunct="1"/>
            <a:r>
              <a:rPr lang="en-US" altLang="en-US" sz="2800" dirty="0">
                <a:latin typeface="+mn-lt"/>
              </a:rPr>
              <a:t>Railroad and Commercial Aggregates: Industry Risk</a:t>
            </a:r>
          </a:p>
        </p:txBody>
      </p:sp>
      <p:sp>
        <p:nvSpPr>
          <p:cNvPr id="2" name="Slide Number Placeholder 1">
            <a:extLst>
              <a:ext uri="{FF2B5EF4-FFF2-40B4-BE49-F238E27FC236}">
                <a16:creationId xmlns:a16="http://schemas.microsoft.com/office/drawing/2014/main" id="{B6C2A0CE-D840-F34C-B7B4-2D71B6F545F8}"/>
              </a:ext>
            </a:extLst>
          </p:cNvPr>
          <p:cNvSpPr>
            <a:spLocks noGrp="1"/>
          </p:cNvSpPr>
          <p:nvPr>
            <p:ph type="sldNum" sz="quarter" idx="12"/>
          </p:nvPr>
        </p:nvSpPr>
        <p:spPr/>
        <p:txBody>
          <a:bodyPr/>
          <a:lstStyle/>
          <a:p>
            <a:pPr>
              <a:defRPr/>
            </a:pPr>
            <a:fld id="{6159BBD6-D2D8-4323-83F5-F639DBE83213}" type="slidenum">
              <a:rPr lang="en-US" smtClean="0"/>
              <a:pPr>
                <a:defRPr/>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26">
            <a:extLst>
              <a:ext uri="{FF2B5EF4-FFF2-40B4-BE49-F238E27FC236}">
                <a16:creationId xmlns:a16="http://schemas.microsoft.com/office/drawing/2014/main" id="{4803F7CC-49A6-4D12-AA31-E2100C0C3553}"/>
              </a:ext>
            </a:extLst>
          </p:cNvPr>
          <p:cNvSpPr>
            <a:spLocks noChangeArrowheads="1"/>
          </p:cNvSpPr>
          <p:nvPr/>
        </p:nvSpPr>
        <p:spPr bwMode="auto">
          <a:xfrm>
            <a:off x="417020" y="230403"/>
            <a:ext cx="11357959" cy="1661993"/>
          </a:xfrm>
          <a:prstGeom prst="rect">
            <a:avLst/>
          </a:prstGeom>
          <a:solidFill>
            <a:srgbClr val="CCFFFF"/>
          </a:solidFill>
          <a:ln w="9525">
            <a:solidFill>
              <a:schemeClr val="tx1"/>
            </a:solidFill>
            <a:miter lim="800000"/>
            <a:headEnd/>
            <a:tailEnd/>
          </a:ln>
          <a:effectLst>
            <a:outerShdw dist="53882" dir="2700000" algn="ctr" rotWithShape="0">
              <a:srgbClr val="0057F0"/>
            </a:outerShdw>
          </a:effectLst>
        </p:spPr>
        <p:txBody>
          <a:bodyPr wrap="squar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rtl="1">
              <a:spcBef>
                <a:spcPct val="25000"/>
              </a:spcBef>
            </a:pPr>
            <a:r>
              <a:rPr lang="en-US" altLang="de-DE" sz="2400" b="1" dirty="0">
                <a:solidFill>
                  <a:srgbClr val="FF3300"/>
                </a:solidFill>
                <a:latin typeface="+mn-lt"/>
                <a:cs typeface="Times New Roman (Arabic)" pitchFamily="26" charset="0"/>
              </a:rPr>
              <a:t>CYCLICALITY IN THE AGGREGATES INDUSTRY</a:t>
            </a:r>
          </a:p>
          <a:p>
            <a:pPr rtl="1">
              <a:spcBef>
                <a:spcPct val="25000"/>
              </a:spcBef>
            </a:pPr>
            <a:r>
              <a:rPr lang="en-US" altLang="de-DE" sz="2400" b="1" dirty="0">
                <a:solidFill>
                  <a:srgbClr val="000000"/>
                </a:solidFill>
                <a:latin typeface="+mn-lt"/>
                <a:cs typeface="Times New Roman (Arabic)" pitchFamily="26" charset="0"/>
              </a:rPr>
              <a:t>The economic profile of the aggregates industry – whether directed at end user markets for railroads or commercial infrastructure construction - is linked directly to the state of the economy.</a:t>
            </a:r>
            <a:endParaRPr lang="it-IT" altLang="en-US" sz="2400" b="1" dirty="0">
              <a:solidFill>
                <a:srgbClr val="000000"/>
              </a:solidFill>
              <a:latin typeface="+mn-lt"/>
              <a:cs typeface="Times New Roman (Arabic)" pitchFamily="26" charset="0"/>
            </a:endParaRPr>
          </a:p>
        </p:txBody>
      </p:sp>
      <p:sp>
        <p:nvSpPr>
          <p:cNvPr id="6147" name="Rectangle 1027">
            <a:extLst>
              <a:ext uri="{FF2B5EF4-FFF2-40B4-BE49-F238E27FC236}">
                <a16:creationId xmlns:a16="http://schemas.microsoft.com/office/drawing/2014/main" id="{A1CC5CD9-51AC-465D-9040-FF3982EE7478}"/>
              </a:ext>
            </a:extLst>
          </p:cNvPr>
          <p:cNvSpPr>
            <a:spLocks noChangeArrowheads="1"/>
          </p:cNvSpPr>
          <p:nvPr/>
        </p:nvSpPr>
        <p:spPr bwMode="auto">
          <a:xfrm>
            <a:off x="398613" y="2132905"/>
            <a:ext cx="11350872" cy="2031325"/>
          </a:xfrm>
          <a:prstGeom prst="rect">
            <a:avLst/>
          </a:prstGeom>
          <a:solidFill>
            <a:srgbClr val="CCFFFF"/>
          </a:solidFill>
          <a:ln w="9525">
            <a:solidFill>
              <a:schemeClr val="tx1"/>
            </a:solidFill>
            <a:miter lim="800000"/>
            <a:headEnd/>
            <a:tailEnd/>
          </a:ln>
          <a:effectLst>
            <a:outerShdw dist="53882" dir="2700000" algn="ctr" rotWithShape="0">
              <a:srgbClr val="0057F0"/>
            </a:outerShdw>
          </a:effectLst>
        </p:spPr>
        <p:txBody>
          <a:bodyPr wrap="squar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rtl="1">
              <a:spcBef>
                <a:spcPct val="25000"/>
              </a:spcBef>
            </a:pPr>
            <a:r>
              <a:rPr lang="en-US" altLang="de-DE" sz="2400" b="1" dirty="0">
                <a:solidFill>
                  <a:srgbClr val="FF3300"/>
                </a:solidFill>
                <a:latin typeface="+mn-lt"/>
                <a:cs typeface="Times New Roman (Arabic)" pitchFamily="26" charset="0"/>
              </a:rPr>
              <a:t>THE RAILROAD INDUSTRY</a:t>
            </a:r>
          </a:p>
          <a:p>
            <a:pPr rtl="1">
              <a:spcBef>
                <a:spcPct val="25000"/>
              </a:spcBef>
            </a:pPr>
            <a:r>
              <a:rPr lang="en-US" altLang="de-DE" sz="2400" b="1" dirty="0">
                <a:solidFill>
                  <a:srgbClr val="000000"/>
                </a:solidFill>
                <a:latin typeface="+mn-lt"/>
                <a:cs typeface="Times New Roman (Arabic)" pitchFamily="26" charset="0"/>
              </a:rPr>
              <a:t>There is limited investment in new railroads or railways. As a result the majority of spending will be aimed at maintenance and replacement. This in turn will be linked directly to the level of usage which in turn is linked to the economic cycle. As a result, the railroad side of the business can be viewed as cyclical.</a:t>
            </a:r>
            <a:endParaRPr lang="it-IT" altLang="en-US" sz="2400" b="1" dirty="0">
              <a:solidFill>
                <a:srgbClr val="000000"/>
              </a:solidFill>
              <a:latin typeface="+mn-lt"/>
              <a:cs typeface="Times New Roman (Arabic)" pitchFamily="26" charset="0"/>
            </a:endParaRPr>
          </a:p>
        </p:txBody>
      </p:sp>
      <p:sp>
        <p:nvSpPr>
          <p:cNvPr id="6148" name="Rectangle 1028">
            <a:extLst>
              <a:ext uri="{FF2B5EF4-FFF2-40B4-BE49-F238E27FC236}">
                <a16:creationId xmlns:a16="http://schemas.microsoft.com/office/drawing/2014/main" id="{86F2FBF1-AA42-4E62-9322-75F12BCAED41}"/>
              </a:ext>
            </a:extLst>
          </p:cNvPr>
          <p:cNvSpPr>
            <a:spLocks noChangeArrowheads="1"/>
          </p:cNvSpPr>
          <p:nvPr/>
        </p:nvSpPr>
        <p:spPr bwMode="auto">
          <a:xfrm>
            <a:off x="391526" y="4381010"/>
            <a:ext cx="11357959" cy="2031325"/>
          </a:xfrm>
          <a:prstGeom prst="rect">
            <a:avLst/>
          </a:prstGeom>
          <a:solidFill>
            <a:srgbClr val="CCFFFF"/>
          </a:solidFill>
          <a:ln w="9525">
            <a:solidFill>
              <a:schemeClr val="tx1"/>
            </a:solidFill>
            <a:miter lim="800000"/>
            <a:headEnd/>
            <a:tailEnd/>
          </a:ln>
          <a:effectLst>
            <a:outerShdw dist="53882" dir="2700000" algn="ctr" rotWithShape="0">
              <a:srgbClr val="0057F0"/>
            </a:outerShdw>
          </a:effectLst>
        </p:spPr>
        <p:txBody>
          <a:bodyPr wrap="squar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rtl="1">
              <a:spcBef>
                <a:spcPct val="25000"/>
              </a:spcBef>
            </a:pPr>
            <a:r>
              <a:rPr lang="en-US" altLang="de-DE" sz="2400" b="1" dirty="0">
                <a:solidFill>
                  <a:srgbClr val="FF3300"/>
                </a:solidFill>
                <a:latin typeface="+mn-lt"/>
                <a:cs typeface="Times New Roman (Arabic)" pitchFamily="26" charset="0"/>
              </a:rPr>
              <a:t>THE COMMERCIAL AGGREGATE INDUSTRY AND INFRASTRUCTURE SPENDING</a:t>
            </a:r>
          </a:p>
          <a:p>
            <a:pPr rtl="1">
              <a:spcBef>
                <a:spcPct val="25000"/>
              </a:spcBef>
            </a:pPr>
            <a:r>
              <a:rPr lang="en-US" altLang="de-DE" sz="2400" b="1" dirty="0">
                <a:solidFill>
                  <a:srgbClr val="000000"/>
                </a:solidFill>
                <a:latin typeface="+mn-lt"/>
                <a:cs typeface="Times New Roman (Arabic)" pitchFamily="26" charset="0"/>
              </a:rPr>
              <a:t>By contrast the commercial aggregate business is linked to a combination of infrastructure, airport and highway construction. This in turn is linked to government spending which typically occurs in an economic downturn, making this part of the company’s business counter cyclical.</a:t>
            </a:r>
            <a:endParaRPr lang="it-IT" altLang="en-US" sz="2400" b="1" dirty="0">
              <a:solidFill>
                <a:srgbClr val="000000"/>
              </a:solidFill>
              <a:latin typeface="+mn-lt"/>
              <a:cs typeface="Times New Roman (Arabic)" pitchFamily="26" charset="0"/>
            </a:endParaRPr>
          </a:p>
        </p:txBody>
      </p:sp>
      <p:sp>
        <p:nvSpPr>
          <p:cNvPr id="2" name="Slide Number Placeholder 1">
            <a:extLst>
              <a:ext uri="{FF2B5EF4-FFF2-40B4-BE49-F238E27FC236}">
                <a16:creationId xmlns:a16="http://schemas.microsoft.com/office/drawing/2014/main" id="{9FDBF05C-AB24-BE4D-9FCA-8155296ED03B}"/>
              </a:ext>
            </a:extLst>
          </p:cNvPr>
          <p:cNvSpPr>
            <a:spLocks noGrp="1"/>
          </p:cNvSpPr>
          <p:nvPr>
            <p:ph type="sldNum" sz="quarter" idx="12"/>
          </p:nvPr>
        </p:nvSpPr>
        <p:spPr>
          <a:xfrm>
            <a:off x="8610600" y="6412335"/>
            <a:ext cx="2743200" cy="365125"/>
          </a:xfrm>
        </p:spPr>
        <p:txBody>
          <a:bodyPr/>
          <a:lstStyle/>
          <a:p>
            <a:fld id="{9C25A76E-BAD8-4719-BE7C-FC8FECD2AFFC}" type="slidenum">
              <a:rPr lang="en-US" smtClean="0"/>
              <a:t>17</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6">
                                            <p:bg/>
                                          </p:spTgt>
                                        </p:tgtEl>
                                        <p:attrNameLst>
                                          <p:attrName>style.visibility</p:attrName>
                                        </p:attrNameLst>
                                      </p:cBhvr>
                                      <p:to>
                                        <p:strVal val="visible"/>
                                      </p:to>
                                    </p:set>
                                    <p:anim calcmode="lin" valueType="num">
                                      <p:cBhvr additive="base">
                                        <p:cTn id="7" dur="500" fill="hold"/>
                                        <p:tgtEl>
                                          <p:spTgt spid="614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6146">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46">
                                            <p:txEl>
                                              <p:pRg st="0" end="0"/>
                                            </p:txEl>
                                          </p:spTgt>
                                        </p:tgtEl>
                                        <p:attrNameLst>
                                          <p:attrName>style.visibility</p:attrName>
                                        </p:attrNameLst>
                                      </p:cBhvr>
                                      <p:to>
                                        <p:strVal val="visible"/>
                                      </p:to>
                                    </p:set>
                                    <p:anim calcmode="lin" valueType="num">
                                      <p:cBhvr additive="base">
                                        <p:cTn id="13" dur="500" fill="hold"/>
                                        <p:tgtEl>
                                          <p:spTgt spid="614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146">
                                            <p:txEl>
                                              <p:pRg st="1" end="1"/>
                                            </p:txEl>
                                          </p:spTgt>
                                        </p:tgtEl>
                                        <p:attrNameLst>
                                          <p:attrName>style.visibility</p:attrName>
                                        </p:attrNameLst>
                                      </p:cBhvr>
                                      <p:to>
                                        <p:strVal val="visible"/>
                                      </p:to>
                                    </p:set>
                                    <p:anim calcmode="lin" valueType="num">
                                      <p:cBhvr additive="base">
                                        <p:cTn id="19" dur="500" fill="hold"/>
                                        <p:tgtEl>
                                          <p:spTgt spid="614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147">
                                            <p:bg/>
                                          </p:spTgt>
                                        </p:tgtEl>
                                        <p:attrNameLst>
                                          <p:attrName>style.visibility</p:attrName>
                                        </p:attrNameLst>
                                      </p:cBhvr>
                                      <p:to>
                                        <p:strVal val="visible"/>
                                      </p:to>
                                    </p:set>
                                    <p:anim calcmode="lin" valueType="num">
                                      <p:cBhvr additive="base">
                                        <p:cTn id="25" dur="500" fill="hold"/>
                                        <p:tgtEl>
                                          <p:spTgt spid="6147">
                                            <p:bg/>
                                          </p:spTgt>
                                        </p:tgtEl>
                                        <p:attrNameLst>
                                          <p:attrName>ppt_x</p:attrName>
                                        </p:attrNameLst>
                                      </p:cBhvr>
                                      <p:tavLst>
                                        <p:tav tm="0">
                                          <p:val>
                                            <p:strVal val="#ppt_x"/>
                                          </p:val>
                                        </p:tav>
                                        <p:tav tm="100000">
                                          <p:val>
                                            <p:strVal val="#ppt_x"/>
                                          </p:val>
                                        </p:tav>
                                      </p:tavLst>
                                    </p:anim>
                                    <p:anim calcmode="lin" valueType="num">
                                      <p:cBhvr additive="base">
                                        <p:cTn id="26" dur="500" fill="hold"/>
                                        <p:tgtEl>
                                          <p:spTgt spid="6147">
                                            <p:bg/>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147">
                                            <p:txEl>
                                              <p:pRg st="0" end="0"/>
                                            </p:txEl>
                                          </p:spTgt>
                                        </p:tgtEl>
                                        <p:attrNameLst>
                                          <p:attrName>style.visibility</p:attrName>
                                        </p:attrNameLst>
                                      </p:cBhvr>
                                      <p:to>
                                        <p:strVal val="visible"/>
                                      </p:to>
                                    </p:set>
                                    <p:anim calcmode="lin" valueType="num">
                                      <p:cBhvr additive="base">
                                        <p:cTn id="31" dur="5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1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147">
                                            <p:txEl>
                                              <p:pRg st="1" end="1"/>
                                            </p:txEl>
                                          </p:spTgt>
                                        </p:tgtEl>
                                        <p:attrNameLst>
                                          <p:attrName>style.visibility</p:attrName>
                                        </p:attrNameLst>
                                      </p:cBhvr>
                                      <p:to>
                                        <p:strVal val="visible"/>
                                      </p:to>
                                    </p:set>
                                    <p:anim calcmode="lin" valueType="num">
                                      <p:cBhvr additive="base">
                                        <p:cTn id="37" dur="500" fill="hold"/>
                                        <p:tgtEl>
                                          <p:spTgt spid="6147">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1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148">
                                            <p:bg/>
                                          </p:spTgt>
                                        </p:tgtEl>
                                        <p:attrNameLst>
                                          <p:attrName>style.visibility</p:attrName>
                                        </p:attrNameLst>
                                      </p:cBhvr>
                                      <p:to>
                                        <p:strVal val="visible"/>
                                      </p:to>
                                    </p:set>
                                    <p:anim calcmode="lin" valueType="num">
                                      <p:cBhvr additive="base">
                                        <p:cTn id="43" dur="500" fill="hold"/>
                                        <p:tgtEl>
                                          <p:spTgt spid="6148">
                                            <p:bg/>
                                          </p:spTgt>
                                        </p:tgtEl>
                                        <p:attrNameLst>
                                          <p:attrName>ppt_x</p:attrName>
                                        </p:attrNameLst>
                                      </p:cBhvr>
                                      <p:tavLst>
                                        <p:tav tm="0">
                                          <p:val>
                                            <p:strVal val="#ppt_x"/>
                                          </p:val>
                                        </p:tav>
                                        <p:tav tm="100000">
                                          <p:val>
                                            <p:strVal val="#ppt_x"/>
                                          </p:val>
                                        </p:tav>
                                      </p:tavLst>
                                    </p:anim>
                                    <p:anim calcmode="lin" valueType="num">
                                      <p:cBhvr additive="base">
                                        <p:cTn id="44" dur="500" fill="hold"/>
                                        <p:tgtEl>
                                          <p:spTgt spid="6148">
                                            <p:bg/>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148">
                                            <p:txEl>
                                              <p:pRg st="0" end="0"/>
                                            </p:txEl>
                                          </p:spTgt>
                                        </p:tgtEl>
                                        <p:attrNameLst>
                                          <p:attrName>style.visibility</p:attrName>
                                        </p:attrNameLst>
                                      </p:cBhvr>
                                      <p:to>
                                        <p:strVal val="visible"/>
                                      </p:to>
                                    </p:set>
                                    <p:anim calcmode="lin" valueType="num">
                                      <p:cBhvr additive="base">
                                        <p:cTn id="49" dur="500" fill="hold"/>
                                        <p:tgtEl>
                                          <p:spTgt spid="6148">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14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148">
                                            <p:txEl>
                                              <p:pRg st="1" end="1"/>
                                            </p:txEl>
                                          </p:spTgt>
                                        </p:tgtEl>
                                        <p:attrNameLst>
                                          <p:attrName>style.visibility</p:attrName>
                                        </p:attrNameLst>
                                      </p:cBhvr>
                                      <p:to>
                                        <p:strVal val="visible"/>
                                      </p:to>
                                    </p:set>
                                    <p:anim calcmode="lin" valueType="num">
                                      <p:cBhvr additive="base">
                                        <p:cTn id="55" dur="500" fill="hold"/>
                                        <p:tgtEl>
                                          <p:spTgt spid="6148">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14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animBg="1"/>
      <p:bldP spid="6147" grpId="0" build="p" animBg="1"/>
      <p:bldP spid="6148"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26">
            <a:extLst>
              <a:ext uri="{FF2B5EF4-FFF2-40B4-BE49-F238E27FC236}">
                <a16:creationId xmlns:a16="http://schemas.microsoft.com/office/drawing/2014/main" id="{9DADE53B-20ED-416F-84DC-5FBC4472E1CF}"/>
              </a:ext>
            </a:extLst>
          </p:cNvPr>
          <p:cNvSpPr>
            <a:spLocks noChangeArrowheads="1"/>
          </p:cNvSpPr>
          <p:nvPr/>
        </p:nvSpPr>
        <p:spPr bwMode="auto">
          <a:xfrm>
            <a:off x="350188" y="136525"/>
            <a:ext cx="11491624" cy="1661993"/>
          </a:xfrm>
          <a:prstGeom prst="rect">
            <a:avLst/>
          </a:prstGeom>
          <a:solidFill>
            <a:srgbClr val="CCFFFF"/>
          </a:solidFill>
          <a:ln w="9525">
            <a:solidFill>
              <a:schemeClr val="tx1"/>
            </a:solidFill>
            <a:miter lim="800000"/>
            <a:headEnd/>
            <a:tailEnd/>
          </a:ln>
          <a:effectLst>
            <a:outerShdw dist="53882" dir="2700000" algn="ctr" rotWithShape="0">
              <a:srgbClr val="0057F0"/>
            </a:outerShdw>
          </a:effectLst>
        </p:spPr>
        <p:txBody>
          <a:bodyPr wrap="squar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rtl="1">
              <a:spcBef>
                <a:spcPct val="25000"/>
              </a:spcBef>
            </a:pPr>
            <a:r>
              <a:rPr lang="en-US" altLang="de-DE" sz="2400" b="1" dirty="0">
                <a:solidFill>
                  <a:srgbClr val="FF3300"/>
                </a:solidFill>
                <a:latin typeface="+mn-lt"/>
                <a:cs typeface="Times New Roman (Arabic)" pitchFamily="26" charset="0"/>
              </a:rPr>
              <a:t>COST STRUCTURE</a:t>
            </a:r>
          </a:p>
          <a:p>
            <a:pPr rtl="1">
              <a:spcBef>
                <a:spcPct val="25000"/>
              </a:spcBef>
            </a:pPr>
            <a:r>
              <a:rPr lang="en-US" altLang="de-DE" sz="2400" b="1" dirty="0">
                <a:solidFill>
                  <a:srgbClr val="000000"/>
                </a:solidFill>
                <a:latin typeface="+mn-lt"/>
                <a:cs typeface="Times New Roman (Arabic)" pitchFamily="26" charset="0"/>
              </a:rPr>
              <a:t>As a capital intensive manufacturing company, aggregate manufacturers carry a high proportion of fixed costs relative to their own overall cost structure.  This leaves aggregate producers exposed to revenue declines in a cyclical downturn. </a:t>
            </a:r>
            <a:endParaRPr lang="it-IT" altLang="en-US" sz="2400" b="1" dirty="0">
              <a:solidFill>
                <a:srgbClr val="000000"/>
              </a:solidFill>
              <a:latin typeface="+mn-lt"/>
              <a:cs typeface="Times New Roman (Arabic)" pitchFamily="26" charset="0"/>
            </a:endParaRPr>
          </a:p>
        </p:txBody>
      </p:sp>
      <p:sp>
        <p:nvSpPr>
          <p:cNvPr id="7171" name="Rectangle 1027">
            <a:extLst>
              <a:ext uri="{FF2B5EF4-FFF2-40B4-BE49-F238E27FC236}">
                <a16:creationId xmlns:a16="http://schemas.microsoft.com/office/drawing/2014/main" id="{2B48F671-F294-4039-9A99-A207B376CBDD}"/>
              </a:ext>
            </a:extLst>
          </p:cNvPr>
          <p:cNvSpPr>
            <a:spLocks noChangeArrowheads="1"/>
          </p:cNvSpPr>
          <p:nvPr/>
        </p:nvSpPr>
        <p:spPr bwMode="auto">
          <a:xfrm>
            <a:off x="359061" y="1970797"/>
            <a:ext cx="11486606" cy="1661993"/>
          </a:xfrm>
          <a:prstGeom prst="rect">
            <a:avLst/>
          </a:prstGeom>
          <a:solidFill>
            <a:srgbClr val="CCFFFF"/>
          </a:solidFill>
          <a:ln w="9525">
            <a:solidFill>
              <a:schemeClr val="tx1"/>
            </a:solidFill>
            <a:miter lim="800000"/>
            <a:headEnd/>
            <a:tailEnd/>
          </a:ln>
          <a:effectLst>
            <a:outerShdw dist="53882" dir="2700000" algn="ctr" rotWithShape="0">
              <a:srgbClr val="0057F0"/>
            </a:outerShdw>
          </a:effectLst>
        </p:spPr>
        <p:txBody>
          <a:bodyPr wrap="squar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rtl="1">
              <a:spcBef>
                <a:spcPct val="25000"/>
              </a:spcBef>
            </a:pPr>
            <a:r>
              <a:rPr lang="en-US" altLang="de-DE" sz="2400" b="1" dirty="0">
                <a:solidFill>
                  <a:srgbClr val="FF3300"/>
                </a:solidFill>
                <a:latin typeface="+mn-lt"/>
                <a:cs typeface="Times New Roman (Arabic)" pitchFamily="26" charset="0"/>
              </a:rPr>
              <a:t>CAPITAL INTENSIVE</a:t>
            </a:r>
          </a:p>
          <a:p>
            <a:pPr rtl="1">
              <a:spcBef>
                <a:spcPct val="25000"/>
              </a:spcBef>
            </a:pPr>
            <a:r>
              <a:rPr lang="en-US" altLang="de-DE" sz="2400" b="1" dirty="0">
                <a:solidFill>
                  <a:srgbClr val="000000"/>
                </a:solidFill>
                <a:latin typeface="+mn-lt"/>
                <a:cs typeface="Times New Roman (Arabic)" pitchFamily="26" charset="0"/>
              </a:rPr>
              <a:t>The mining of aggregates – as in all basic industries such as automotive, steel, and construction – requires heavy and recurring capital reinvestment in order to increase productivity and profitability.</a:t>
            </a:r>
            <a:endParaRPr lang="it-IT" altLang="en-US" sz="2400" b="1" dirty="0">
              <a:solidFill>
                <a:srgbClr val="000000"/>
              </a:solidFill>
              <a:latin typeface="+mn-lt"/>
              <a:cs typeface="Times New Roman (Arabic)" pitchFamily="26" charset="0"/>
            </a:endParaRPr>
          </a:p>
        </p:txBody>
      </p:sp>
      <p:sp>
        <p:nvSpPr>
          <p:cNvPr id="7172" name="Rectangle 1028">
            <a:extLst>
              <a:ext uri="{FF2B5EF4-FFF2-40B4-BE49-F238E27FC236}">
                <a16:creationId xmlns:a16="http://schemas.microsoft.com/office/drawing/2014/main" id="{E0CD5C6E-23BD-4079-AC62-597A190B0040}"/>
              </a:ext>
            </a:extLst>
          </p:cNvPr>
          <p:cNvSpPr>
            <a:spLocks noChangeArrowheads="1"/>
          </p:cNvSpPr>
          <p:nvPr/>
        </p:nvSpPr>
        <p:spPr bwMode="auto">
          <a:xfrm>
            <a:off x="359061" y="3739826"/>
            <a:ext cx="11486607" cy="1292662"/>
          </a:xfrm>
          <a:prstGeom prst="rect">
            <a:avLst/>
          </a:prstGeom>
          <a:solidFill>
            <a:srgbClr val="CCFFFF"/>
          </a:solidFill>
          <a:ln w="9525">
            <a:solidFill>
              <a:schemeClr val="tx1"/>
            </a:solidFill>
            <a:miter lim="800000"/>
            <a:headEnd/>
            <a:tailEnd/>
          </a:ln>
          <a:effectLst>
            <a:outerShdw dist="53882" dir="2700000" algn="ctr" rotWithShape="0">
              <a:srgbClr val="0057F0"/>
            </a:outerShdw>
          </a:effectLst>
        </p:spPr>
        <p:txBody>
          <a:bodyPr wrap="squar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rtl="1">
              <a:spcBef>
                <a:spcPct val="25000"/>
              </a:spcBef>
            </a:pPr>
            <a:r>
              <a:rPr lang="en-US" altLang="de-DE" sz="2400" b="1" dirty="0">
                <a:solidFill>
                  <a:srgbClr val="FF3300"/>
                </a:solidFill>
                <a:latin typeface="+mn-lt"/>
                <a:cs typeface="Times New Roman (Arabic)" pitchFamily="26" charset="0"/>
              </a:rPr>
              <a:t>CAPACITY UTILIZATION</a:t>
            </a:r>
          </a:p>
          <a:p>
            <a:pPr rtl="1">
              <a:spcBef>
                <a:spcPct val="25000"/>
              </a:spcBef>
            </a:pPr>
            <a:r>
              <a:rPr lang="en-US" altLang="de-DE" sz="2400" b="1" dirty="0">
                <a:solidFill>
                  <a:srgbClr val="000000"/>
                </a:solidFill>
                <a:latin typeface="+mn-lt"/>
                <a:cs typeface="Times New Roman (Arabic)" pitchFamily="26" charset="0"/>
              </a:rPr>
              <a:t>Maximizing revenues while minimizing costs in general and fixed costs in particular, as well as the investment in working capital and fixed assets. </a:t>
            </a:r>
            <a:endParaRPr lang="it-IT" altLang="en-US" sz="2400" b="1" dirty="0">
              <a:solidFill>
                <a:srgbClr val="000000"/>
              </a:solidFill>
              <a:latin typeface="+mn-lt"/>
              <a:cs typeface="Times New Roman (Arabic)" pitchFamily="26" charset="0"/>
            </a:endParaRPr>
          </a:p>
        </p:txBody>
      </p:sp>
      <p:sp>
        <p:nvSpPr>
          <p:cNvPr id="7173" name="Text Box 1029">
            <a:extLst>
              <a:ext uri="{FF2B5EF4-FFF2-40B4-BE49-F238E27FC236}">
                <a16:creationId xmlns:a16="http://schemas.microsoft.com/office/drawing/2014/main" id="{9DB512E9-53DA-46E7-AD27-7C2CB75E2DD0}"/>
              </a:ext>
            </a:extLst>
          </p:cNvPr>
          <p:cNvSpPr txBox="1">
            <a:spLocks noChangeArrowheads="1"/>
          </p:cNvSpPr>
          <p:nvPr/>
        </p:nvSpPr>
        <p:spPr bwMode="auto">
          <a:xfrm>
            <a:off x="9931400" y="6146800"/>
            <a:ext cx="254000" cy="184666"/>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rgbClr val="0033CC"/>
                  </a:outerShdw>
                </a:effectLst>
              </a14:hiddenEffects>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rtl="1">
              <a:spcBef>
                <a:spcPct val="50000"/>
              </a:spcBef>
            </a:pPr>
            <a:fld id="{8EA4F864-E9F1-4522-8F9E-F89461A52517}" type="slidenum">
              <a:rPr lang="it-IT" altLang="en-US" sz="1200">
                <a:solidFill>
                  <a:srgbClr val="FFFFFF"/>
                </a:solidFill>
                <a:latin typeface="Arial" panose="020B0604020202020204" pitchFamily="34" charset="0"/>
                <a:cs typeface="Times New Roman (Arabic)" pitchFamily="26" charset="0"/>
              </a:rPr>
              <a:pPr algn="r" rtl="1">
                <a:spcBef>
                  <a:spcPct val="50000"/>
                </a:spcBef>
              </a:pPr>
              <a:t>18</a:t>
            </a:fld>
            <a:endParaRPr lang="it-IT" altLang="en-US" sz="1400">
              <a:solidFill>
                <a:srgbClr val="FFFFFF"/>
              </a:solidFill>
              <a:latin typeface="Arial" panose="020B0604020202020204" pitchFamily="34" charset="0"/>
              <a:cs typeface="Times New Roman (Arabic)" pitchFamily="26" charset="0"/>
            </a:endParaRPr>
          </a:p>
        </p:txBody>
      </p:sp>
      <p:sp>
        <p:nvSpPr>
          <p:cNvPr id="6" name="Rectangle 1028">
            <a:extLst>
              <a:ext uri="{FF2B5EF4-FFF2-40B4-BE49-F238E27FC236}">
                <a16:creationId xmlns:a16="http://schemas.microsoft.com/office/drawing/2014/main" id="{1D2DA6E4-1810-ED4A-B944-243CE2B33C51}"/>
              </a:ext>
            </a:extLst>
          </p:cNvPr>
          <p:cNvSpPr>
            <a:spLocks noChangeArrowheads="1"/>
          </p:cNvSpPr>
          <p:nvPr/>
        </p:nvSpPr>
        <p:spPr bwMode="auto">
          <a:xfrm>
            <a:off x="359061" y="5176901"/>
            <a:ext cx="11486607" cy="1292662"/>
          </a:xfrm>
          <a:prstGeom prst="rect">
            <a:avLst/>
          </a:prstGeom>
          <a:solidFill>
            <a:srgbClr val="CCFFFF"/>
          </a:solidFill>
          <a:ln w="9525">
            <a:solidFill>
              <a:schemeClr val="tx1"/>
            </a:solidFill>
            <a:miter lim="800000"/>
            <a:headEnd/>
            <a:tailEnd/>
          </a:ln>
          <a:effectLst>
            <a:outerShdw dist="53882" dir="2700000" algn="ctr" rotWithShape="0">
              <a:srgbClr val="0057F0"/>
            </a:outerShdw>
          </a:effectLst>
        </p:spPr>
        <p:txBody>
          <a:bodyPr wrap="squar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rtl="1">
              <a:spcBef>
                <a:spcPct val="25000"/>
              </a:spcBef>
            </a:pPr>
            <a:r>
              <a:rPr lang="en-US" altLang="de-DE" sz="2400" b="1" dirty="0">
                <a:solidFill>
                  <a:srgbClr val="FF3300"/>
                </a:solidFill>
                <a:latin typeface="+mn-lt"/>
                <a:cs typeface="Times New Roman (Arabic)" pitchFamily="26" charset="0"/>
              </a:rPr>
              <a:t>COMMODITIZED PRODUCT</a:t>
            </a:r>
          </a:p>
          <a:p>
            <a:pPr rtl="1">
              <a:spcBef>
                <a:spcPct val="25000"/>
              </a:spcBef>
            </a:pPr>
            <a:r>
              <a:rPr lang="en-US" altLang="de-DE" sz="2400" b="1" dirty="0">
                <a:solidFill>
                  <a:srgbClr val="000000"/>
                </a:solidFill>
                <a:latin typeface="+mn-lt"/>
                <a:cs typeface="Times New Roman (Arabic)" pitchFamily="26" charset="0"/>
              </a:rPr>
              <a:t>The commoditized nature of aggregate products presents challenges of differentiation within competitive markets for producers.</a:t>
            </a:r>
            <a:endParaRPr lang="it-IT" altLang="en-US" sz="2400" b="1" dirty="0">
              <a:solidFill>
                <a:srgbClr val="000000"/>
              </a:solidFill>
              <a:latin typeface="+mn-lt"/>
              <a:cs typeface="Times New Roman (Arabic)" pitchFamily="26" charset="0"/>
            </a:endParaRPr>
          </a:p>
        </p:txBody>
      </p:sp>
      <p:sp>
        <p:nvSpPr>
          <p:cNvPr id="3" name="Slide Number Placeholder 2">
            <a:extLst>
              <a:ext uri="{FF2B5EF4-FFF2-40B4-BE49-F238E27FC236}">
                <a16:creationId xmlns:a16="http://schemas.microsoft.com/office/drawing/2014/main" id="{E3346EE3-1830-3548-99A0-7333985106C5}"/>
              </a:ext>
            </a:extLst>
          </p:cNvPr>
          <p:cNvSpPr>
            <a:spLocks noGrp="1"/>
          </p:cNvSpPr>
          <p:nvPr>
            <p:ph type="sldNum" sz="quarter" idx="12"/>
          </p:nvPr>
        </p:nvSpPr>
        <p:spPr>
          <a:xfrm>
            <a:off x="8610600" y="6469563"/>
            <a:ext cx="2743200" cy="365125"/>
          </a:xfrm>
        </p:spPr>
        <p:txBody>
          <a:bodyPr/>
          <a:lstStyle/>
          <a:p>
            <a:fld id="{9C25A76E-BAD8-4719-BE7C-FC8FECD2AFFC}" type="slidenum">
              <a:rPr lang="en-US" smtClean="0"/>
              <a:t>18</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0">
                                            <p:bg/>
                                          </p:spTgt>
                                        </p:tgtEl>
                                        <p:attrNameLst>
                                          <p:attrName>style.visibility</p:attrName>
                                        </p:attrNameLst>
                                      </p:cBhvr>
                                      <p:to>
                                        <p:strVal val="visible"/>
                                      </p:to>
                                    </p:set>
                                    <p:anim calcmode="lin" valueType="num">
                                      <p:cBhvr additive="base">
                                        <p:cTn id="7" dur="500" fill="hold"/>
                                        <p:tgtEl>
                                          <p:spTgt spid="7170">
                                            <p:bg/>
                                          </p:spTgt>
                                        </p:tgtEl>
                                        <p:attrNameLst>
                                          <p:attrName>ppt_x</p:attrName>
                                        </p:attrNameLst>
                                      </p:cBhvr>
                                      <p:tavLst>
                                        <p:tav tm="0">
                                          <p:val>
                                            <p:strVal val="#ppt_x"/>
                                          </p:val>
                                        </p:tav>
                                        <p:tav tm="100000">
                                          <p:val>
                                            <p:strVal val="#ppt_x"/>
                                          </p:val>
                                        </p:tav>
                                      </p:tavLst>
                                    </p:anim>
                                    <p:anim calcmode="lin" valueType="num">
                                      <p:cBhvr additive="base">
                                        <p:cTn id="8" dur="500" fill="hold"/>
                                        <p:tgtEl>
                                          <p:spTgt spid="7170">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70">
                                            <p:txEl>
                                              <p:pRg st="0" end="0"/>
                                            </p:txEl>
                                          </p:spTgt>
                                        </p:tgtEl>
                                        <p:attrNameLst>
                                          <p:attrName>style.visibility</p:attrName>
                                        </p:attrNameLst>
                                      </p:cBhvr>
                                      <p:to>
                                        <p:strVal val="visible"/>
                                      </p:to>
                                    </p:set>
                                    <p:anim calcmode="lin" valueType="num">
                                      <p:cBhvr additive="base">
                                        <p:cTn id="13" dur="500" fill="hold"/>
                                        <p:tgtEl>
                                          <p:spTgt spid="717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70">
                                            <p:txEl>
                                              <p:pRg st="1" end="1"/>
                                            </p:txEl>
                                          </p:spTgt>
                                        </p:tgtEl>
                                        <p:attrNameLst>
                                          <p:attrName>style.visibility</p:attrName>
                                        </p:attrNameLst>
                                      </p:cBhvr>
                                      <p:to>
                                        <p:strVal val="visible"/>
                                      </p:to>
                                    </p:set>
                                    <p:anim calcmode="lin" valueType="num">
                                      <p:cBhvr additive="base">
                                        <p:cTn id="19" dur="500" fill="hold"/>
                                        <p:tgtEl>
                                          <p:spTgt spid="717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171">
                                            <p:bg/>
                                          </p:spTgt>
                                        </p:tgtEl>
                                        <p:attrNameLst>
                                          <p:attrName>style.visibility</p:attrName>
                                        </p:attrNameLst>
                                      </p:cBhvr>
                                      <p:to>
                                        <p:strVal val="visible"/>
                                      </p:to>
                                    </p:set>
                                    <p:anim calcmode="lin" valueType="num">
                                      <p:cBhvr additive="base">
                                        <p:cTn id="25" dur="500" fill="hold"/>
                                        <p:tgtEl>
                                          <p:spTgt spid="7171">
                                            <p:bg/>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bg/>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171">
                                            <p:txEl>
                                              <p:pRg st="0" end="0"/>
                                            </p:txEl>
                                          </p:spTgt>
                                        </p:tgtEl>
                                        <p:attrNameLst>
                                          <p:attrName>style.visibility</p:attrName>
                                        </p:attrNameLst>
                                      </p:cBhvr>
                                      <p:to>
                                        <p:strVal val="visible"/>
                                      </p:to>
                                    </p:set>
                                    <p:anim calcmode="lin" valueType="num">
                                      <p:cBhvr additive="base">
                                        <p:cTn id="31"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171">
                                            <p:txEl>
                                              <p:pRg st="1" end="1"/>
                                            </p:txEl>
                                          </p:spTgt>
                                        </p:tgtEl>
                                        <p:attrNameLst>
                                          <p:attrName>style.visibility</p:attrName>
                                        </p:attrNameLst>
                                      </p:cBhvr>
                                      <p:to>
                                        <p:strVal val="visible"/>
                                      </p:to>
                                    </p:set>
                                    <p:anim calcmode="lin" valueType="num">
                                      <p:cBhvr additive="base">
                                        <p:cTn id="37"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172">
                                            <p:bg/>
                                          </p:spTgt>
                                        </p:tgtEl>
                                        <p:attrNameLst>
                                          <p:attrName>style.visibility</p:attrName>
                                        </p:attrNameLst>
                                      </p:cBhvr>
                                      <p:to>
                                        <p:strVal val="visible"/>
                                      </p:to>
                                    </p:set>
                                    <p:anim calcmode="lin" valueType="num">
                                      <p:cBhvr additive="base">
                                        <p:cTn id="43" dur="500" fill="hold"/>
                                        <p:tgtEl>
                                          <p:spTgt spid="7172">
                                            <p:bg/>
                                          </p:spTgt>
                                        </p:tgtEl>
                                        <p:attrNameLst>
                                          <p:attrName>ppt_x</p:attrName>
                                        </p:attrNameLst>
                                      </p:cBhvr>
                                      <p:tavLst>
                                        <p:tav tm="0">
                                          <p:val>
                                            <p:strVal val="#ppt_x"/>
                                          </p:val>
                                        </p:tav>
                                        <p:tav tm="100000">
                                          <p:val>
                                            <p:strVal val="#ppt_x"/>
                                          </p:val>
                                        </p:tav>
                                      </p:tavLst>
                                    </p:anim>
                                    <p:anim calcmode="lin" valueType="num">
                                      <p:cBhvr additive="base">
                                        <p:cTn id="44" dur="500" fill="hold"/>
                                        <p:tgtEl>
                                          <p:spTgt spid="7172">
                                            <p:bg/>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172">
                                            <p:txEl>
                                              <p:pRg st="0" end="0"/>
                                            </p:txEl>
                                          </p:spTgt>
                                        </p:tgtEl>
                                        <p:attrNameLst>
                                          <p:attrName>style.visibility</p:attrName>
                                        </p:attrNameLst>
                                      </p:cBhvr>
                                      <p:to>
                                        <p:strVal val="visible"/>
                                      </p:to>
                                    </p:set>
                                    <p:anim calcmode="lin" valueType="num">
                                      <p:cBhvr additive="base">
                                        <p:cTn id="49" dur="500" fill="hold"/>
                                        <p:tgtEl>
                                          <p:spTgt spid="7172">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17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172">
                                            <p:txEl>
                                              <p:pRg st="1" end="1"/>
                                            </p:txEl>
                                          </p:spTgt>
                                        </p:tgtEl>
                                        <p:attrNameLst>
                                          <p:attrName>style.visibility</p:attrName>
                                        </p:attrNameLst>
                                      </p:cBhvr>
                                      <p:to>
                                        <p:strVal val="visible"/>
                                      </p:to>
                                    </p:set>
                                    <p:anim calcmode="lin" valueType="num">
                                      <p:cBhvr additive="base">
                                        <p:cTn id="55" dur="500" fill="hold"/>
                                        <p:tgtEl>
                                          <p:spTgt spid="7172">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17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
                                            <p:bg/>
                                          </p:spTgt>
                                        </p:tgtEl>
                                        <p:attrNameLst>
                                          <p:attrName>style.visibility</p:attrName>
                                        </p:attrNameLst>
                                      </p:cBhvr>
                                      <p:to>
                                        <p:strVal val="visible"/>
                                      </p:to>
                                    </p:set>
                                    <p:anim calcmode="lin" valueType="num">
                                      <p:cBhvr additive="base">
                                        <p:cTn id="61" dur="500" fill="hold"/>
                                        <p:tgtEl>
                                          <p:spTgt spid="6">
                                            <p:bg/>
                                          </p:spTgt>
                                        </p:tgtEl>
                                        <p:attrNameLst>
                                          <p:attrName>ppt_x</p:attrName>
                                        </p:attrNameLst>
                                      </p:cBhvr>
                                      <p:tavLst>
                                        <p:tav tm="0">
                                          <p:val>
                                            <p:strVal val="#ppt_x"/>
                                          </p:val>
                                        </p:tav>
                                        <p:tav tm="100000">
                                          <p:val>
                                            <p:strVal val="#ppt_x"/>
                                          </p:val>
                                        </p:tav>
                                      </p:tavLst>
                                    </p:anim>
                                    <p:anim calcmode="lin" valueType="num">
                                      <p:cBhvr additive="base">
                                        <p:cTn id="62"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6">
                                            <p:txEl>
                                              <p:pRg st="0" end="0"/>
                                            </p:txEl>
                                          </p:spTgt>
                                        </p:tgtEl>
                                        <p:attrNameLst>
                                          <p:attrName>style.visibility</p:attrName>
                                        </p:attrNameLst>
                                      </p:cBhvr>
                                      <p:to>
                                        <p:strVal val="visible"/>
                                      </p:to>
                                    </p:set>
                                    <p:anim calcmode="lin" valueType="num">
                                      <p:cBhvr additive="base">
                                        <p:cTn id="6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6">
                                            <p:txEl>
                                              <p:pRg st="1" end="1"/>
                                            </p:txEl>
                                          </p:spTgt>
                                        </p:tgtEl>
                                        <p:attrNameLst>
                                          <p:attrName>style.visibility</p:attrName>
                                        </p:attrNameLst>
                                      </p:cBhvr>
                                      <p:to>
                                        <p:strVal val="visible"/>
                                      </p:to>
                                    </p:set>
                                    <p:anim calcmode="lin" valueType="num">
                                      <p:cBhvr additive="base">
                                        <p:cTn id="7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build="p" animBg="1"/>
      <p:bldP spid="7171" grpId="0" build="p" animBg="1"/>
      <p:bldP spid="7172" grpId="0" build="p" animBg="1"/>
      <p:bldP spid="6"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6">
            <a:extLst>
              <a:ext uri="{FF2B5EF4-FFF2-40B4-BE49-F238E27FC236}">
                <a16:creationId xmlns:a16="http://schemas.microsoft.com/office/drawing/2014/main" id="{75920A9A-4244-4A7A-AC3E-FDD60C9898B7}"/>
              </a:ext>
            </a:extLst>
          </p:cNvPr>
          <p:cNvSpPr>
            <a:spLocks noChangeArrowheads="1"/>
          </p:cNvSpPr>
          <p:nvPr/>
        </p:nvSpPr>
        <p:spPr bwMode="auto">
          <a:xfrm>
            <a:off x="470263" y="259136"/>
            <a:ext cx="11251474" cy="2400657"/>
          </a:xfrm>
          <a:prstGeom prst="rect">
            <a:avLst/>
          </a:prstGeom>
          <a:solidFill>
            <a:srgbClr val="CCFFFF"/>
          </a:solidFill>
          <a:ln w="9525">
            <a:solidFill>
              <a:schemeClr val="tx1"/>
            </a:solidFill>
            <a:miter lim="800000"/>
            <a:headEnd/>
            <a:tailEnd/>
          </a:ln>
          <a:effectLst>
            <a:outerShdw dist="53882" dir="2700000" algn="ctr" rotWithShape="0">
              <a:srgbClr val="0057F0"/>
            </a:outerShdw>
          </a:effectLst>
        </p:spPr>
        <p:txBody>
          <a:bodyPr wrap="squar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rtl="1">
              <a:spcBef>
                <a:spcPct val="25000"/>
              </a:spcBef>
            </a:pPr>
            <a:r>
              <a:rPr lang="en-US" altLang="de-DE" sz="2400" b="1" dirty="0">
                <a:solidFill>
                  <a:srgbClr val="FF3300"/>
                </a:solidFill>
                <a:latin typeface="+mn-lt"/>
                <a:cs typeface="Times New Roman (Arabic)" pitchFamily="26" charset="0"/>
              </a:rPr>
              <a:t>ENVIRONMENTAL CONSIDERATIONS</a:t>
            </a:r>
          </a:p>
          <a:p>
            <a:pPr rtl="1">
              <a:spcBef>
                <a:spcPct val="25000"/>
              </a:spcBef>
            </a:pPr>
            <a:r>
              <a:rPr lang="en-US" altLang="de-DE" sz="2400" b="1" dirty="0">
                <a:solidFill>
                  <a:srgbClr val="000000"/>
                </a:solidFill>
                <a:latin typeface="+mn-lt"/>
                <a:cs typeface="Times New Roman (Arabic)" pitchFamily="26" charset="0"/>
              </a:rPr>
              <a:t>Not only during the life of the quarry does regulatory compliance with environmental guidelines require additional costs, but at the end of the life of the quarry, the quarry will need to be rehabilitated back to the original landscape. While there may be alternative economic uses in such circumstances, the cost of rehabilitation has to be set aside over the remaining life of the quarry.</a:t>
            </a:r>
            <a:endParaRPr lang="it-IT" altLang="en-US" sz="2400" b="1" dirty="0">
              <a:solidFill>
                <a:srgbClr val="000000"/>
              </a:solidFill>
              <a:latin typeface="+mn-lt"/>
              <a:cs typeface="Times New Roman (Arabic)" pitchFamily="26" charset="0"/>
            </a:endParaRPr>
          </a:p>
        </p:txBody>
      </p:sp>
      <p:sp>
        <p:nvSpPr>
          <p:cNvPr id="8195" name="Rectangle 1027">
            <a:extLst>
              <a:ext uri="{FF2B5EF4-FFF2-40B4-BE49-F238E27FC236}">
                <a16:creationId xmlns:a16="http://schemas.microsoft.com/office/drawing/2014/main" id="{4CD99CD4-65F5-443C-86D5-090C5A0F4EAA}"/>
              </a:ext>
            </a:extLst>
          </p:cNvPr>
          <p:cNvSpPr>
            <a:spLocks noChangeArrowheads="1"/>
          </p:cNvSpPr>
          <p:nvPr/>
        </p:nvSpPr>
        <p:spPr bwMode="auto">
          <a:xfrm>
            <a:off x="475176" y="2864010"/>
            <a:ext cx="11246561" cy="1661993"/>
          </a:xfrm>
          <a:prstGeom prst="rect">
            <a:avLst/>
          </a:prstGeom>
          <a:solidFill>
            <a:srgbClr val="CCFFFF"/>
          </a:solidFill>
          <a:ln w="9525">
            <a:solidFill>
              <a:schemeClr val="tx1"/>
            </a:solidFill>
            <a:miter lim="800000"/>
            <a:headEnd/>
            <a:tailEnd/>
          </a:ln>
          <a:effectLst>
            <a:outerShdw dist="53882" dir="2700000" algn="ctr" rotWithShape="0">
              <a:srgbClr val="0057F0"/>
            </a:outerShdw>
          </a:effectLst>
        </p:spPr>
        <p:txBody>
          <a:bodyPr wrap="squar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rtl="1">
              <a:spcBef>
                <a:spcPct val="25000"/>
              </a:spcBef>
            </a:pPr>
            <a:r>
              <a:rPr lang="en-US" altLang="de-DE" sz="2400" b="1" dirty="0">
                <a:solidFill>
                  <a:srgbClr val="FF3300"/>
                </a:solidFill>
                <a:latin typeface="+mn-lt"/>
                <a:cs typeface="Times New Roman (Arabic)" pitchFamily="26" charset="0"/>
              </a:rPr>
              <a:t>COMMODITY PRICES</a:t>
            </a:r>
          </a:p>
          <a:p>
            <a:pPr rtl="1">
              <a:spcBef>
                <a:spcPct val="25000"/>
              </a:spcBef>
            </a:pPr>
            <a:r>
              <a:rPr lang="en-US" altLang="de-DE" sz="2400" b="1" dirty="0">
                <a:solidFill>
                  <a:srgbClr val="000000"/>
                </a:solidFill>
                <a:latin typeface="+mn-lt"/>
                <a:cs typeface="Times New Roman (Arabic)" pitchFamily="26" charset="0"/>
              </a:rPr>
              <a:t>Movements in aggregates prices – as a basic commodity – are beyond the control of individual manufacturers. In addition, companies have limited ability to control important input costs, most notably the cost of mining the raw aggregate.</a:t>
            </a:r>
            <a:endParaRPr lang="it-IT" altLang="en-US" sz="2400" b="1" dirty="0">
              <a:solidFill>
                <a:srgbClr val="000000"/>
              </a:solidFill>
              <a:latin typeface="+mn-lt"/>
              <a:cs typeface="Times New Roman (Arabic)" pitchFamily="26" charset="0"/>
            </a:endParaRPr>
          </a:p>
        </p:txBody>
      </p:sp>
      <p:sp>
        <p:nvSpPr>
          <p:cNvPr id="8196" name="Rectangle 1028">
            <a:extLst>
              <a:ext uri="{FF2B5EF4-FFF2-40B4-BE49-F238E27FC236}">
                <a16:creationId xmlns:a16="http://schemas.microsoft.com/office/drawing/2014/main" id="{5B629611-B709-404C-B389-B40C8C492A77}"/>
              </a:ext>
            </a:extLst>
          </p:cNvPr>
          <p:cNvSpPr>
            <a:spLocks noChangeArrowheads="1"/>
          </p:cNvSpPr>
          <p:nvPr/>
        </p:nvSpPr>
        <p:spPr bwMode="auto">
          <a:xfrm>
            <a:off x="470263" y="4862847"/>
            <a:ext cx="11251474" cy="1292662"/>
          </a:xfrm>
          <a:prstGeom prst="rect">
            <a:avLst/>
          </a:prstGeom>
          <a:solidFill>
            <a:srgbClr val="CCFFFF"/>
          </a:solidFill>
          <a:ln w="9525">
            <a:solidFill>
              <a:schemeClr val="tx1"/>
            </a:solidFill>
            <a:miter lim="800000"/>
            <a:headEnd/>
            <a:tailEnd/>
          </a:ln>
          <a:effectLst>
            <a:outerShdw dist="53882" dir="2700000" algn="ctr" rotWithShape="0">
              <a:srgbClr val="0057F0"/>
            </a:outerShdw>
          </a:effectLst>
        </p:spPr>
        <p:txBody>
          <a:bodyPr wrap="squar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rtl="1">
              <a:spcBef>
                <a:spcPct val="25000"/>
              </a:spcBef>
            </a:pPr>
            <a:r>
              <a:rPr lang="en-US" altLang="de-DE" sz="2400" b="1" dirty="0">
                <a:solidFill>
                  <a:srgbClr val="FF3300"/>
                </a:solidFill>
                <a:latin typeface="+mn-lt"/>
                <a:cs typeface="Times New Roman (Arabic)" pitchFamily="26" charset="0"/>
              </a:rPr>
              <a:t>OTHER INPUT COSTS</a:t>
            </a:r>
          </a:p>
          <a:p>
            <a:pPr rtl="1">
              <a:spcBef>
                <a:spcPct val="25000"/>
              </a:spcBef>
            </a:pPr>
            <a:r>
              <a:rPr lang="en-US" altLang="de-DE" sz="2400" b="1" dirty="0">
                <a:solidFill>
                  <a:srgbClr val="000000"/>
                </a:solidFill>
                <a:latin typeface="+mn-lt"/>
                <a:cs typeface="Times New Roman (Arabic)" pitchFamily="26" charset="0"/>
              </a:rPr>
              <a:t>In addition to the cost of the raw material, the key input costs in the mining and manufacturing of aggregates are energy, labor, and transportation. </a:t>
            </a:r>
            <a:endParaRPr lang="it-IT" altLang="en-US" sz="2400" b="1" dirty="0">
              <a:solidFill>
                <a:srgbClr val="000000"/>
              </a:solidFill>
              <a:latin typeface="+mn-lt"/>
              <a:cs typeface="Times New Roman (Arabic)" pitchFamily="26" charset="0"/>
            </a:endParaRPr>
          </a:p>
        </p:txBody>
      </p:sp>
      <p:sp>
        <p:nvSpPr>
          <p:cNvPr id="3" name="Slide Number Placeholder 2">
            <a:extLst>
              <a:ext uri="{FF2B5EF4-FFF2-40B4-BE49-F238E27FC236}">
                <a16:creationId xmlns:a16="http://schemas.microsoft.com/office/drawing/2014/main" id="{A057F0F6-3C93-364B-ADBD-D4CEC979D151}"/>
              </a:ext>
            </a:extLst>
          </p:cNvPr>
          <p:cNvSpPr>
            <a:spLocks noGrp="1"/>
          </p:cNvSpPr>
          <p:nvPr>
            <p:ph type="sldNum" sz="quarter" idx="12"/>
          </p:nvPr>
        </p:nvSpPr>
        <p:spPr/>
        <p:txBody>
          <a:bodyPr/>
          <a:lstStyle/>
          <a:p>
            <a:fld id="{9C25A76E-BAD8-4719-BE7C-FC8FECD2AFFC}" type="slidenum">
              <a:rPr lang="en-US" smtClean="0"/>
              <a:t>19</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4">
                                            <p:bg/>
                                          </p:spTgt>
                                        </p:tgtEl>
                                        <p:attrNameLst>
                                          <p:attrName>style.visibility</p:attrName>
                                        </p:attrNameLst>
                                      </p:cBhvr>
                                      <p:to>
                                        <p:strVal val="visible"/>
                                      </p:to>
                                    </p:set>
                                    <p:anim calcmode="lin" valueType="num">
                                      <p:cBhvr additive="base">
                                        <p:cTn id="7" dur="500" fill="hold"/>
                                        <p:tgtEl>
                                          <p:spTgt spid="819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8194">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194">
                                            <p:txEl>
                                              <p:pRg st="0" end="0"/>
                                            </p:txEl>
                                          </p:spTgt>
                                        </p:tgtEl>
                                        <p:attrNameLst>
                                          <p:attrName>style.visibility</p:attrName>
                                        </p:attrNameLst>
                                      </p:cBhvr>
                                      <p:to>
                                        <p:strVal val="visible"/>
                                      </p:to>
                                    </p:set>
                                    <p:anim calcmode="lin" valueType="num">
                                      <p:cBhvr additive="base">
                                        <p:cTn id="13" dur="500" fill="hold"/>
                                        <p:tgtEl>
                                          <p:spTgt spid="819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194">
                                            <p:txEl>
                                              <p:pRg st="1" end="1"/>
                                            </p:txEl>
                                          </p:spTgt>
                                        </p:tgtEl>
                                        <p:attrNameLst>
                                          <p:attrName>style.visibility</p:attrName>
                                        </p:attrNameLst>
                                      </p:cBhvr>
                                      <p:to>
                                        <p:strVal val="visible"/>
                                      </p:to>
                                    </p:set>
                                    <p:anim calcmode="lin" valueType="num">
                                      <p:cBhvr additive="base">
                                        <p:cTn id="19" dur="500" fill="hold"/>
                                        <p:tgtEl>
                                          <p:spTgt spid="819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195">
                                            <p:bg/>
                                          </p:spTgt>
                                        </p:tgtEl>
                                        <p:attrNameLst>
                                          <p:attrName>style.visibility</p:attrName>
                                        </p:attrNameLst>
                                      </p:cBhvr>
                                      <p:to>
                                        <p:strVal val="visible"/>
                                      </p:to>
                                    </p:set>
                                    <p:anim calcmode="lin" valueType="num">
                                      <p:cBhvr additive="base">
                                        <p:cTn id="25" dur="500" fill="hold"/>
                                        <p:tgtEl>
                                          <p:spTgt spid="8195">
                                            <p:bg/>
                                          </p:spTgt>
                                        </p:tgtEl>
                                        <p:attrNameLst>
                                          <p:attrName>ppt_x</p:attrName>
                                        </p:attrNameLst>
                                      </p:cBhvr>
                                      <p:tavLst>
                                        <p:tav tm="0">
                                          <p:val>
                                            <p:strVal val="#ppt_x"/>
                                          </p:val>
                                        </p:tav>
                                        <p:tav tm="100000">
                                          <p:val>
                                            <p:strVal val="#ppt_x"/>
                                          </p:val>
                                        </p:tav>
                                      </p:tavLst>
                                    </p:anim>
                                    <p:anim calcmode="lin" valueType="num">
                                      <p:cBhvr additive="base">
                                        <p:cTn id="26" dur="500" fill="hold"/>
                                        <p:tgtEl>
                                          <p:spTgt spid="8195">
                                            <p:bg/>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195">
                                            <p:txEl>
                                              <p:pRg st="0" end="0"/>
                                            </p:txEl>
                                          </p:spTgt>
                                        </p:tgtEl>
                                        <p:attrNameLst>
                                          <p:attrName>style.visibility</p:attrName>
                                        </p:attrNameLst>
                                      </p:cBhvr>
                                      <p:to>
                                        <p:strVal val="visible"/>
                                      </p:to>
                                    </p:set>
                                    <p:anim calcmode="lin" valueType="num">
                                      <p:cBhvr additive="base">
                                        <p:cTn id="31" dur="5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1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195">
                                            <p:txEl>
                                              <p:pRg st="1" end="1"/>
                                            </p:txEl>
                                          </p:spTgt>
                                        </p:tgtEl>
                                        <p:attrNameLst>
                                          <p:attrName>style.visibility</p:attrName>
                                        </p:attrNameLst>
                                      </p:cBhvr>
                                      <p:to>
                                        <p:strVal val="visible"/>
                                      </p:to>
                                    </p:set>
                                    <p:anim calcmode="lin" valueType="num">
                                      <p:cBhvr additive="base">
                                        <p:cTn id="37" dur="500" fill="hold"/>
                                        <p:tgtEl>
                                          <p:spTgt spid="8195">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1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196">
                                            <p:bg/>
                                          </p:spTgt>
                                        </p:tgtEl>
                                        <p:attrNameLst>
                                          <p:attrName>style.visibility</p:attrName>
                                        </p:attrNameLst>
                                      </p:cBhvr>
                                      <p:to>
                                        <p:strVal val="visible"/>
                                      </p:to>
                                    </p:set>
                                    <p:anim calcmode="lin" valueType="num">
                                      <p:cBhvr additive="base">
                                        <p:cTn id="43" dur="500" fill="hold"/>
                                        <p:tgtEl>
                                          <p:spTgt spid="8196">
                                            <p:bg/>
                                          </p:spTgt>
                                        </p:tgtEl>
                                        <p:attrNameLst>
                                          <p:attrName>ppt_x</p:attrName>
                                        </p:attrNameLst>
                                      </p:cBhvr>
                                      <p:tavLst>
                                        <p:tav tm="0">
                                          <p:val>
                                            <p:strVal val="#ppt_x"/>
                                          </p:val>
                                        </p:tav>
                                        <p:tav tm="100000">
                                          <p:val>
                                            <p:strVal val="#ppt_x"/>
                                          </p:val>
                                        </p:tav>
                                      </p:tavLst>
                                    </p:anim>
                                    <p:anim calcmode="lin" valueType="num">
                                      <p:cBhvr additive="base">
                                        <p:cTn id="44" dur="500" fill="hold"/>
                                        <p:tgtEl>
                                          <p:spTgt spid="8196">
                                            <p:bg/>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196">
                                            <p:txEl>
                                              <p:pRg st="0" end="0"/>
                                            </p:txEl>
                                          </p:spTgt>
                                        </p:tgtEl>
                                        <p:attrNameLst>
                                          <p:attrName>style.visibility</p:attrName>
                                        </p:attrNameLst>
                                      </p:cBhvr>
                                      <p:to>
                                        <p:strVal val="visible"/>
                                      </p:to>
                                    </p:set>
                                    <p:anim calcmode="lin" valueType="num">
                                      <p:cBhvr additive="base">
                                        <p:cTn id="49" dur="500" fill="hold"/>
                                        <p:tgtEl>
                                          <p:spTgt spid="8196">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19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8196">
                                            <p:txEl>
                                              <p:pRg st="1" end="1"/>
                                            </p:txEl>
                                          </p:spTgt>
                                        </p:tgtEl>
                                        <p:attrNameLst>
                                          <p:attrName>style.visibility</p:attrName>
                                        </p:attrNameLst>
                                      </p:cBhvr>
                                      <p:to>
                                        <p:strVal val="visible"/>
                                      </p:to>
                                    </p:set>
                                    <p:anim calcmode="lin" valueType="num">
                                      <p:cBhvr additive="base">
                                        <p:cTn id="55" dur="500" fill="hold"/>
                                        <p:tgtEl>
                                          <p:spTgt spid="8196">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819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build="p" animBg="1"/>
      <p:bldP spid="8195" grpId="0" build="p" animBg="1"/>
      <p:bldP spid="8196"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70178BD3-D456-411B-975B-A371ACE7E85E}"/>
              </a:ext>
            </a:extLst>
          </p:cNvPr>
          <p:cNvSpPr>
            <a:spLocks noGrp="1" noChangeArrowheads="1"/>
          </p:cNvSpPr>
          <p:nvPr>
            <p:ph type="title"/>
          </p:nvPr>
        </p:nvSpPr>
        <p:spPr>
          <a:xfrm>
            <a:off x="838199" y="-346778"/>
            <a:ext cx="10515600" cy="1325563"/>
          </a:xfrm>
        </p:spPr>
        <p:txBody>
          <a:bodyPr/>
          <a:lstStyle/>
          <a:p>
            <a:pPr algn="ctr"/>
            <a:r>
              <a:rPr lang="en-US" altLang="en-US" sz="2800" dirty="0"/>
              <a:t>Table of Contents</a:t>
            </a:r>
          </a:p>
        </p:txBody>
      </p:sp>
      <p:sp>
        <p:nvSpPr>
          <p:cNvPr id="17411" name="Content Placeholder 2">
            <a:extLst>
              <a:ext uri="{FF2B5EF4-FFF2-40B4-BE49-F238E27FC236}">
                <a16:creationId xmlns:a16="http://schemas.microsoft.com/office/drawing/2014/main" id="{EBBCA6DE-6CA5-4073-88AE-3DC15017E1BE}"/>
              </a:ext>
            </a:extLst>
          </p:cNvPr>
          <p:cNvSpPr>
            <a:spLocks noGrp="1" noChangeArrowheads="1"/>
          </p:cNvSpPr>
          <p:nvPr>
            <p:ph idx="1"/>
          </p:nvPr>
        </p:nvSpPr>
        <p:spPr>
          <a:xfrm>
            <a:off x="497476" y="585091"/>
            <a:ext cx="11197045" cy="6205176"/>
          </a:xfrm>
        </p:spPr>
        <p:txBody>
          <a:bodyPr>
            <a:noAutofit/>
          </a:bodyPr>
          <a:lstStyle/>
          <a:p>
            <a:r>
              <a:rPr lang="en-US" altLang="en-US" sz="2400" dirty="0"/>
              <a:t>Anglo American Aggregates: Classroom Discussion.......................................................3</a:t>
            </a:r>
          </a:p>
          <a:p>
            <a:r>
              <a:rPr lang="en-US" altLang="en-US" sz="2400" dirty="0"/>
              <a:t>Anglo American Aggregates: Financial Profile and Projections....................................10</a:t>
            </a:r>
          </a:p>
          <a:p>
            <a:r>
              <a:rPr lang="en-US" altLang="en-US" sz="2400" dirty="0"/>
              <a:t>Anglo American Aggregates: Industry and Business Risk.............................................15</a:t>
            </a:r>
          </a:p>
          <a:p>
            <a:r>
              <a:rPr lang="en-US" altLang="en-US" sz="2400" dirty="0"/>
              <a:t>Anglo American Aggregates: Management’s Agenda..................................................24</a:t>
            </a:r>
          </a:p>
          <a:p>
            <a:r>
              <a:rPr lang="en-US" altLang="en-US" sz="2400" dirty="0"/>
              <a:t>Financial Buyer: Lloyds Private Equity Partners...........................................................27</a:t>
            </a:r>
          </a:p>
          <a:p>
            <a:r>
              <a:rPr lang="en-US" altLang="en-US" sz="2400" dirty="0"/>
              <a:t>Acquisition Analysis: Lloyds Private Equity Partners as Financial Buyer......................30</a:t>
            </a:r>
          </a:p>
          <a:p>
            <a:r>
              <a:rPr lang="en-US" altLang="en-US" sz="2400" dirty="0"/>
              <a:t>Lloyds Private Equity Partners: Discounted Cash Flow Valuation.................................52</a:t>
            </a:r>
          </a:p>
          <a:p>
            <a:r>
              <a:rPr lang="en-US" altLang="en-US" sz="2400" dirty="0"/>
              <a:t>Strategic Buyer: Hanson Trust.......................................................................................66</a:t>
            </a:r>
          </a:p>
          <a:p>
            <a:r>
              <a:rPr lang="en-US" altLang="en-US" sz="2400" dirty="0"/>
              <a:t>Acquisition Analysis: Hanson Trust as Strategic Buyer..................................................69</a:t>
            </a:r>
          </a:p>
          <a:p>
            <a:r>
              <a:rPr lang="en-US" altLang="en-US" sz="2400" dirty="0"/>
              <a:t>Jake Stone and the Team: The Choice...........................................................................86</a:t>
            </a:r>
          </a:p>
          <a:p>
            <a:pPr marL="0" indent="0">
              <a:buNone/>
            </a:pPr>
            <a:endParaRPr lang="en-US" altLang="en-US" sz="1000" dirty="0"/>
          </a:p>
          <a:p>
            <a:r>
              <a:rPr lang="en-US" altLang="en-US" sz="2400" dirty="0"/>
              <a:t>Appendix 1: Use of Excel (WACC of 9.60%): Anglo American Aggregates....................89</a:t>
            </a:r>
          </a:p>
          <a:p>
            <a:r>
              <a:rPr lang="en-US" altLang="en-US" sz="2400" dirty="0"/>
              <a:t>Appendix 2: Use of Excel (WACC of 8.45%): Anglo American Aggregates....................95</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6">
            <a:extLst>
              <a:ext uri="{FF2B5EF4-FFF2-40B4-BE49-F238E27FC236}">
                <a16:creationId xmlns:a16="http://schemas.microsoft.com/office/drawing/2014/main" id="{2C247BEF-7934-4F04-9755-12FA67B31CE6}"/>
              </a:ext>
            </a:extLst>
          </p:cNvPr>
          <p:cNvSpPr txBox="1">
            <a:spLocks noChangeArrowheads="1"/>
          </p:cNvSpPr>
          <p:nvPr/>
        </p:nvSpPr>
        <p:spPr bwMode="auto">
          <a:xfrm>
            <a:off x="3886200" y="168276"/>
            <a:ext cx="6629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400" b="1">
                <a:latin typeface="Tahoma" panose="020B0604030504040204" pitchFamily="34" charset="0"/>
              </a:rPr>
              <a:t>       						</a:t>
            </a:r>
          </a:p>
        </p:txBody>
      </p:sp>
      <p:sp>
        <p:nvSpPr>
          <p:cNvPr id="9220" name="Title 1">
            <a:extLst>
              <a:ext uri="{FF2B5EF4-FFF2-40B4-BE49-F238E27FC236}">
                <a16:creationId xmlns:a16="http://schemas.microsoft.com/office/drawing/2014/main" id="{CBFDF138-9E2B-4316-9CD9-A91A0CE20FDB}"/>
              </a:ext>
            </a:extLst>
          </p:cNvPr>
          <p:cNvSpPr>
            <a:spLocks noGrp="1" noChangeArrowheads="1"/>
          </p:cNvSpPr>
          <p:nvPr>
            <p:ph type="ctrTitle"/>
          </p:nvPr>
        </p:nvSpPr>
        <p:spPr>
          <a:xfrm>
            <a:off x="1524000" y="2492496"/>
            <a:ext cx="9144000" cy="1111008"/>
          </a:xfrm>
        </p:spPr>
        <p:txBody>
          <a:bodyPr/>
          <a:lstStyle/>
          <a:p>
            <a:pPr eaLnBrk="1" hangingPunct="1"/>
            <a:r>
              <a:rPr lang="en-US" altLang="en-US" sz="2800" dirty="0">
                <a:latin typeface="+mn-lt"/>
              </a:rPr>
              <a:t>Business Risk Analysis</a:t>
            </a:r>
          </a:p>
        </p:txBody>
      </p:sp>
      <p:sp>
        <p:nvSpPr>
          <p:cNvPr id="3" name="Slide Number Placeholder 2">
            <a:extLst>
              <a:ext uri="{FF2B5EF4-FFF2-40B4-BE49-F238E27FC236}">
                <a16:creationId xmlns:a16="http://schemas.microsoft.com/office/drawing/2014/main" id="{DDACC6C1-0779-D04D-A597-BCCFD7A42D71}"/>
              </a:ext>
            </a:extLst>
          </p:cNvPr>
          <p:cNvSpPr>
            <a:spLocks noGrp="1"/>
          </p:cNvSpPr>
          <p:nvPr>
            <p:ph type="sldNum" sz="quarter" idx="12"/>
          </p:nvPr>
        </p:nvSpPr>
        <p:spPr/>
        <p:txBody>
          <a:bodyPr/>
          <a:lstStyle/>
          <a:p>
            <a:pPr>
              <a:defRPr/>
            </a:pPr>
            <a:fld id="{6159BBD6-D2D8-4323-83F5-F639DBE83213}" type="slidenum">
              <a:rPr lang="en-US" smtClean="0"/>
              <a:pPr>
                <a:defRPr/>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a:extLst>
              <a:ext uri="{FF2B5EF4-FFF2-40B4-BE49-F238E27FC236}">
                <a16:creationId xmlns:a16="http://schemas.microsoft.com/office/drawing/2014/main" id="{F646D8C7-FDB4-4C22-9A2F-6638104E3CDE}"/>
              </a:ext>
            </a:extLst>
          </p:cNvPr>
          <p:cNvSpPr>
            <a:spLocks noChangeArrowheads="1"/>
          </p:cNvSpPr>
          <p:nvPr/>
        </p:nvSpPr>
        <p:spPr bwMode="auto">
          <a:xfrm>
            <a:off x="889159" y="443543"/>
            <a:ext cx="10434955" cy="2031325"/>
          </a:xfrm>
          <a:prstGeom prst="rect">
            <a:avLst/>
          </a:prstGeom>
          <a:solidFill>
            <a:srgbClr val="CCFFFF"/>
          </a:solidFill>
          <a:ln w="9525">
            <a:solidFill>
              <a:schemeClr val="tx1"/>
            </a:solidFill>
            <a:miter lim="800000"/>
            <a:headEnd/>
            <a:tailEnd/>
          </a:ln>
          <a:effectLst>
            <a:outerShdw dist="53882" dir="2700000" algn="ctr" rotWithShape="0">
              <a:srgbClr val="0057F0"/>
            </a:outerShdw>
          </a:effectLst>
        </p:spPr>
        <p:txBody>
          <a:bodyPr wrap="squar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rtl="1">
              <a:spcBef>
                <a:spcPct val="25000"/>
              </a:spcBef>
            </a:pPr>
            <a:r>
              <a:rPr lang="en-US" altLang="de-DE" sz="2400" b="1" dirty="0">
                <a:solidFill>
                  <a:srgbClr val="FF3300"/>
                </a:solidFill>
                <a:latin typeface="+mn-lt"/>
                <a:cs typeface="Times New Roman (Arabic)" pitchFamily="26" charset="0"/>
              </a:rPr>
              <a:t>RAW MATERIAL COSTS</a:t>
            </a:r>
          </a:p>
          <a:p>
            <a:pPr rtl="1">
              <a:spcBef>
                <a:spcPct val="25000"/>
              </a:spcBef>
            </a:pPr>
            <a:r>
              <a:rPr lang="en-US" altLang="de-DE" sz="2400" b="1" dirty="0">
                <a:solidFill>
                  <a:srgbClr val="000000"/>
                </a:solidFill>
                <a:latin typeface="+mn-lt"/>
                <a:cs typeface="Times New Roman (Arabic)" pitchFamily="26" charset="0"/>
              </a:rPr>
              <a:t>As the owner of at least 8 quarries throughout the U.K., AAA enjoys a cheap source of raw material. Owning the quarries also serves as a natural hedge against rising aggregate prices while providing lenders with a tangible asset carried at cost, which in turn serves as a secondary source of repayment. </a:t>
            </a:r>
            <a:endParaRPr lang="it-IT" altLang="en-US" sz="2400" b="1" dirty="0">
              <a:solidFill>
                <a:srgbClr val="000000"/>
              </a:solidFill>
              <a:latin typeface="+mn-lt"/>
              <a:cs typeface="Times New Roman (Arabic)" pitchFamily="26" charset="0"/>
            </a:endParaRPr>
          </a:p>
        </p:txBody>
      </p:sp>
      <p:sp>
        <p:nvSpPr>
          <p:cNvPr id="10243" name="Rectangle 1027">
            <a:extLst>
              <a:ext uri="{FF2B5EF4-FFF2-40B4-BE49-F238E27FC236}">
                <a16:creationId xmlns:a16="http://schemas.microsoft.com/office/drawing/2014/main" id="{797C9AFB-AAE6-4943-AD0B-EAE41109880B}"/>
              </a:ext>
            </a:extLst>
          </p:cNvPr>
          <p:cNvSpPr>
            <a:spLocks noChangeArrowheads="1"/>
          </p:cNvSpPr>
          <p:nvPr/>
        </p:nvSpPr>
        <p:spPr bwMode="auto">
          <a:xfrm>
            <a:off x="889159" y="2613263"/>
            <a:ext cx="10434955" cy="2031325"/>
          </a:xfrm>
          <a:prstGeom prst="rect">
            <a:avLst/>
          </a:prstGeom>
          <a:solidFill>
            <a:srgbClr val="CCFFFF"/>
          </a:solidFill>
          <a:ln w="9525">
            <a:solidFill>
              <a:schemeClr val="tx1"/>
            </a:solidFill>
            <a:miter lim="800000"/>
            <a:headEnd/>
            <a:tailEnd/>
          </a:ln>
          <a:effectLst>
            <a:outerShdw dist="53882" dir="2700000" algn="ctr" rotWithShape="0">
              <a:srgbClr val="0057F0"/>
            </a:outerShdw>
          </a:effectLst>
        </p:spPr>
        <p:txBody>
          <a:bodyPr wrap="squar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rtl="1">
              <a:spcBef>
                <a:spcPct val="25000"/>
              </a:spcBef>
            </a:pPr>
            <a:r>
              <a:rPr lang="en-US" altLang="de-DE" sz="2400" b="1" dirty="0">
                <a:solidFill>
                  <a:srgbClr val="FF3300"/>
                </a:solidFill>
                <a:latin typeface="+mn-lt"/>
                <a:cs typeface="Times New Roman (Arabic)" pitchFamily="26" charset="0"/>
              </a:rPr>
              <a:t>EXCELLENT CAPACITY UTILIZATION</a:t>
            </a:r>
          </a:p>
          <a:p>
            <a:pPr rtl="1">
              <a:spcBef>
                <a:spcPct val="25000"/>
              </a:spcBef>
            </a:pPr>
            <a:r>
              <a:rPr lang="en-US" altLang="de-DE" sz="2400" b="1" dirty="0">
                <a:solidFill>
                  <a:srgbClr val="000000"/>
                </a:solidFill>
                <a:latin typeface="+mn-lt"/>
                <a:cs typeface="Times New Roman (Arabic)" pitchFamily="26" charset="0"/>
              </a:rPr>
              <a:t>Excellent capacity utilization is assured because of the benefit of long term contracts with AAA’s major railroad customers. As a result, AAA has become one of the most efficient producers of aggregate materials in the U.K. in general, and the Midlands and North of England in particular.</a:t>
            </a:r>
            <a:endParaRPr lang="it-IT" altLang="en-US" sz="2400" b="1" dirty="0">
              <a:solidFill>
                <a:srgbClr val="000000"/>
              </a:solidFill>
              <a:latin typeface="+mn-lt"/>
              <a:cs typeface="Times New Roman (Arabic)" pitchFamily="26" charset="0"/>
            </a:endParaRPr>
          </a:p>
        </p:txBody>
      </p:sp>
      <p:sp>
        <p:nvSpPr>
          <p:cNvPr id="10244" name="Rectangle 1028">
            <a:extLst>
              <a:ext uri="{FF2B5EF4-FFF2-40B4-BE49-F238E27FC236}">
                <a16:creationId xmlns:a16="http://schemas.microsoft.com/office/drawing/2014/main" id="{2B4DD514-014E-4C3A-BE1C-1B5D4881AD25}"/>
              </a:ext>
            </a:extLst>
          </p:cNvPr>
          <p:cNvSpPr>
            <a:spLocks noChangeArrowheads="1"/>
          </p:cNvSpPr>
          <p:nvPr/>
        </p:nvSpPr>
        <p:spPr bwMode="auto">
          <a:xfrm>
            <a:off x="878522" y="4854138"/>
            <a:ext cx="10434955" cy="1292662"/>
          </a:xfrm>
          <a:prstGeom prst="rect">
            <a:avLst/>
          </a:prstGeom>
          <a:solidFill>
            <a:srgbClr val="CCFFFF"/>
          </a:solidFill>
          <a:ln w="9525">
            <a:solidFill>
              <a:schemeClr val="tx1"/>
            </a:solidFill>
            <a:miter lim="800000"/>
            <a:headEnd/>
            <a:tailEnd/>
          </a:ln>
          <a:effectLst>
            <a:outerShdw dist="53882" dir="2700000" algn="ctr" rotWithShape="0">
              <a:srgbClr val="0057F0"/>
            </a:outerShdw>
          </a:effectLst>
        </p:spPr>
        <p:txBody>
          <a:bodyPr wrap="squar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rtl="1">
              <a:spcBef>
                <a:spcPct val="25000"/>
              </a:spcBef>
            </a:pPr>
            <a:r>
              <a:rPr lang="en-US" altLang="de-DE" sz="2400" b="1" dirty="0">
                <a:solidFill>
                  <a:srgbClr val="FF3300"/>
                </a:solidFill>
                <a:latin typeface="+mn-lt"/>
                <a:cs typeface="Times New Roman (Arabic)" pitchFamily="26" charset="0"/>
              </a:rPr>
              <a:t>GOOD LABOR RELATIONS</a:t>
            </a:r>
          </a:p>
          <a:p>
            <a:pPr rtl="1">
              <a:spcBef>
                <a:spcPct val="25000"/>
              </a:spcBef>
            </a:pPr>
            <a:r>
              <a:rPr lang="en-US" altLang="de-DE" sz="2400" b="1" dirty="0">
                <a:solidFill>
                  <a:srgbClr val="000000"/>
                </a:solidFill>
                <a:latin typeface="+mn-lt"/>
                <a:cs typeface="Times New Roman (Arabic)" pitchFamily="26" charset="0"/>
              </a:rPr>
              <a:t>By providing profit sharing for the workers, and avoiding unnecessary layoffs, AAA enjoys excellent labor relations across its workforce. </a:t>
            </a:r>
            <a:endParaRPr lang="it-IT" altLang="en-US" sz="2400" b="1" dirty="0">
              <a:solidFill>
                <a:srgbClr val="000000"/>
              </a:solidFill>
              <a:latin typeface="+mn-lt"/>
              <a:cs typeface="Times New Roman (Arabic)" pitchFamily="26" charset="0"/>
            </a:endParaRPr>
          </a:p>
        </p:txBody>
      </p:sp>
      <p:sp>
        <p:nvSpPr>
          <p:cNvPr id="3" name="Slide Number Placeholder 2">
            <a:extLst>
              <a:ext uri="{FF2B5EF4-FFF2-40B4-BE49-F238E27FC236}">
                <a16:creationId xmlns:a16="http://schemas.microsoft.com/office/drawing/2014/main" id="{1EAAFDB1-B9E8-5D40-B0E2-5A7C839609D3}"/>
              </a:ext>
            </a:extLst>
          </p:cNvPr>
          <p:cNvSpPr>
            <a:spLocks noGrp="1"/>
          </p:cNvSpPr>
          <p:nvPr>
            <p:ph type="sldNum" sz="quarter" idx="12"/>
          </p:nvPr>
        </p:nvSpPr>
        <p:spPr/>
        <p:txBody>
          <a:bodyPr/>
          <a:lstStyle/>
          <a:p>
            <a:fld id="{9C25A76E-BAD8-4719-BE7C-FC8FECD2AFFC}" type="slidenum">
              <a:rPr lang="en-US" smtClean="0"/>
              <a:t>21</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2">
                                            <p:bg/>
                                          </p:spTgt>
                                        </p:tgtEl>
                                        <p:attrNameLst>
                                          <p:attrName>style.visibility</p:attrName>
                                        </p:attrNameLst>
                                      </p:cBhvr>
                                      <p:to>
                                        <p:strVal val="visible"/>
                                      </p:to>
                                    </p:set>
                                    <p:anim calcmode="lin" valueType="num">
                                      <p:cBhvr additive="base">
                                        <p:cTn id="7" dur="500" fill="hold"/>
                                        <p:tgtEl>
                                          <p:spTgt spid="10242">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0242">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42">
                                            <p:txEl>
                                              <p:pRg st="0" end="0"/>
                                            </p:txEl>
                                          </p:spTgt>
                                        </p:tgtEl>
                                        <p:attrNameLst>
                                          <p:attrName>style.visibility</p:attrName>
                                        </p:attrNameLst>
                                      </p:cBhvr>
                                      <p:to>
                                        <p:strVal val="visible"/>
                                      </p:to>
                                    </p:set>
                                    <p:anim calcmode="lin" valueType="num">
                                      <p:cBhvr additive="base">
                                        <p:cTn id="13" dur="500" fill="hold"/>
                                        <p:tgtEl>
                                          <p:spTgt spid="1024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242">
                                            <p:txEl>
                                              <p:pRg st="1" end="1"/>
                                            </p:txEl>
                                          </p:spTgt>
                                        </p:tgtEl>
                                        <p:attrNameLst>
                                          <p:attrName>style.visibility</p:attrName>
                                        </p:attrNameLst>
                                      </p:cBhvr>
                                      <p:to>
                                        <p:strVal val="visible"/>
                                      </p:to>
                                    </p:set>
                                    <p:anim calcmode="lin" valueType="num">
                                      <p:cBhvr additive="base">
                                        <p:cTn id="19" dur="500" fill="hold"/>
                                        <p:tgtEl>
                                          <p:spTgt spid="1024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4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243">
                                            <p:bg/>
                                          </p:spTgt>
                                        </p:tgtEl>
                                        <p:attrNameLst>
                                          <p:attrName>style.visibility</p:attrName>
                                        </p:attrNameLst>
                                      </p:cBhvr>
                                      <p:to>
                                        <p:strVal val="visible"/>
                                      </p:to>
                                    </p:set>
                                    <p:anim calcmode="lin" valueType="num">
                                      <p:cBhvr additive="base">
                                        <p:cTn id="25" dur="500" fill="hold"/>
                                        <p:tgtEl>
                                          <p:spTgt spid="10243">
                                            <p:bg/>
                                          </p:spTgt>
                                        </p:tgtEl>
                                        <p:attrNameLst>
                                          <p:attrName>ppt_x</p:attrName>
                                        </p:attrNameLst>
                                      </p:cBhvr>
                                      <p:tavLst>
                                        <p:tav tm="0">
                                          <p:val>
                                            <p:strVal val="#ppt_x"/>
                                          </p:val>
                                        </p:tav>
                                        <p:tav tm="100000">
                                          <p:val>
                                            <p:strVal val="#ppt_x"/>
                                          </p:val>
                                        </p:tav>
                                      </p:tavLst>
                                    </p:anim>
                                    <p:anim calcmode="lin" valueType="num">
                                      <p:cBhvr additive="base">
                                        <p:cTn id="26" dur="500" fill="hold"/>
                                        <p:tgtEl>
                                          <p:spTgt spid="10243">
                                            <p:bg/>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243">
                                            <p:txEl>
                                              <p:pRg st="0" end="0"/>
                                            </p:txEl>
                                          </p:spTgt>
                                        </p:tgtEl>
                                        <p:attrNameLst>
                                          <p:attrName>style.visibility</p:attrName>
                                        </p:attrNameLst>
                                      </p:cBhvr>
                                      <p:to>
                                        <p:strVal val="visible"/>
                                      </p:to>
                                    </p:set>
                                    <p:anim calcmode="lin" valueType="num">
                                      <p:cBhvr additive="base">
                                        <p:cTn id="31"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2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243">
                                            <p:txEl>
                                              <p:pRg st="1" end="1"/>
                                            </p:txEl>
                                          </p:spTgt>
                                        </p:tgtEl>
                                        <p:attrNameLst>
                                          <p:attrName>style.visibility</p:attrName>
                                        </p:attrNameLst>
                                      </p:cBhvr>
                                      <p:to>
                                        <p:strVal val="visible"/>
                                      </p:to>
                                    </p:set>
                                    <p:anim calcmode="lin" valueType="num">
                                      <p:cBhvr additive="base">
                                        <p:cTn id="37" dur="5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2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244">
                                            <p:bg/>
                                          </p:spTgt>
                                        </p:tgtEl>
                                        <p:attrNameLst>
                                          <p:attrName>style.visibility</p:attrName>
                                        </p:attrNameLst>
                                      </p:cBhvr>
                                      <p:to>
                                        <p:strVal val="visible"/>
                                      </p:to>
                                    </p:set>
                                    <p:anim calcmode="lin" valueType="num">
                                      <p:cBhvr additive="base">
                                        <p:cTn id="43" dur="500" fill="hold"/>
                                        <p:tgtEl>
                                          <p:spTgt spid="10244">
                                            <p:bg/>
                                          </p:spTgt>
                                        </p:tgtEl>
                                        <p:attrNameLst>
                                          <p:attrName>ppt_x</p:attrName>
                                        </p:attrNameLst>
                                      </p:cBhvr>
                                      <p:tavLst>
                                        <p:tav tm="0">
                                          <p:val>
                                            <p:strVal val="#ppt_x"/>
                                          </p:val>
                                        </p:tav>
                                        <p:tav tm="100000">
                                          <p:val>
                                            <p:strVal val="#ppt_x"/>
                                          </p:val>
                                        </p:tav>
                                      </p:tavLst>
                                    </p:anim>
                                    <p:anim calcmode="lin" valueType="num">
                                      <p:cBhvr additive="base">
                                        <p:cTn id="44" dur="500" fill="hold"/>
                                        <p:tgtEl>
                                          <p:spTgt spid="10244">
                                            <p:bg/>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244">
                                            <p:txEl>
                                              <p:pRg st="0" end="0"/>
                                            </p:txEl>
                                          </p:spTgt>
                                        </p:tgtEl>
                                        <p:attrNameLst>
                                          <p:attrName>style.visibility</p:attrName>
                                        </p:attrNameLst>
                                      </p:cBhvr>
                                      <p:to>
                                        <p:strVal val="visible"/>
                                      </p:to>
                                    </p:set>
                                    <p:anim calcmode="lin" valueType="num">
                                      <p:cBhvr additive="base">
                                        <p:cTn id="49" dur="500" fill="hold"/>
                                        <p:tgtEl>
                                          <p:spTgt spid="10244">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24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244">
                                            <p:txEl>
                                              <p:pRg st="1" end="1"/>
                                            </p:txEl>
                                          </p:spTgt>
                                        </p:tgtEl>
                                        <p:attrNameLst>
                                          <p:attrName>style.visibility</p:attrName>
                                        </p:attrNameLst>
                                      </p:cBhvr>
                                      <p:to>
                                        <p:strVal val="visible"/>
                                      </p:to>
                                    </p:set>
                                    <p:anim calcmode="lin" valueType="num">
                                      <p:cBhvr additive="base">
                                        <p:cTn id="55" dur="500" fill="hold"/>
                                        <p:tgtEl>
                                          <p:spTgt spid="10244">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024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build="p" bldLvl="2" animBg="1"/>
      <p:bldP spid="10243" grpId="0" build="p" animBg="1"/>
      <p:bldP spid="10244"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26">
            <a:extLst>
              <a:ext uri="{FF2B5EF4-FFF2-40B4-BE49-F238E27FC236}">
                <a16:creationId xmlns:a16="http://schemas.microsoft.com/office/drawing/2014/main" id="{BA4EE73F-5564-49BC-A3AB-E6E3626D5B35}"/>
              </a:ext>
            </a:extLst>
          </p:cNvPr>
          <p:cNvSpPr>
            <a:spLocks noChangeArrowheads="1"/>
          </p:cNvSpPr>
          <p:nvPr/>
        </p:nvSpPr>
        <p:spPr bwMode="auto">
          <a:xfrm>
            <a:off x="903790" y="503279"/>
            <a:ext cx="10370832" cy="2400657"/>
          </a:xfrm>
          <a:prstGeom prst="rect">
            <a:avLst/>
          </a:prstGeom>
          <a:solidFill>
            <a:srgbClr val="CCFFFF"/>
          </a:solidFill>
          <a:ln w="9525">
            <a:solidFill>
              <a:schemeClr val="tx1"/>
            </a:solidFill>
            <a:miter lim="800000"/>
            <a:headEnd/>
            <a:tailEnd/>
          </a:ln>
          <a:effectLst>
            <a:outerShdw dist="53882" dir="2700000" algn="ctr" rotWithShape="0">
              <a:srgbClr val="0057F0"/>
            </a:outerShdw>
          </a:effectLst>
        </p:spPr>
        <p:txBody>
          <a:bodyPr wrap="squar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rtl="1">
              <a:spcBef>
                <a:spcPct val="25000"/>
              </a:spcBef>
            </a:pPr>
            <a:r>
              <a:rPr lang="en-US" altLang="de-DE" sz="2400" b="1" dirty="0">
                <a:solidFill>
                  <a:srgbClr val="FF3300"/>
                </a:solidFill>
                <a:latin typeface="+mn-lt"/>
                <a:cs typeface="Times New Roman (Arabic)" pitchFamily="26" charset="0"/>
              </a:rPr>
              <a:t>LONG TERM CONTRACTS WITH BARRINGTON NORTHERN AND UNITED PACIFIC</a:t>
            </a:r>
          </a:p>
          <a:p>
            <a:pPr rtl="1">
              <a:spcBef>
                <a:spcPct val="25000"/>
              </a:spcBef>
            </a:pPr>
            <a:r>
              <a:rPr lang="en-US" altLang="de-DE" sz="2400" b="1" dirty="0">
                <a:solidFill>
                  <a:srgbClr val="000000"/>
                </a:solidFill>
                <a:latin typeface="+mn-lt"/>
                <a:cs typeface="Times New Roman (Arabic)" pitchFamily="26" charset="0"/>
              </a:rPr>
              <a:t>With a combination of long term contracts through the end of 2033, with both Barrington Northern and United Pacific, AAA has assured long term flows of cash. Unfortunately the contracts are “take and pay” contracts, not “take or pay” contracts, meaning that AAA would still be exposed to a cyclical downturn in the event that demand fell off at either of their two railroad customers.</a:t>
            </a:r>
            <a:endParaRPr lang="it-IT" altLang="en-US" sz="2400" b="1" dirty="0">
              <a:solidFill>
                <a:srgbClr val="000000"/>
              </a:solidFill>
              <a:latin typeface="+mn-lt"/>
              <a:cs typeface="Times New Roman (Arabic)" pitchFamily="26" charset="0"/>
            </a:endParaRPr>
          </a:p>
        </p:txBody>
      </p:sp>
      <p:sp>
        <p:nvSpPr>
          <p:cNvPr id="11267" name="Rectangle 1027">
            <a:extLst>
              <a:ext uri="{FF2B5EF4-FFF2-40B4-BE49-F238E27FC236}">
                <a16:creationId xmlns:a16="http://schemas.microsoft.com/office/drawing/2014/main" id="{615909F1-E4DD-48A0-854E-49456430CF7F}"/>
              </a:ext>
            </a:extLst>
          </p:cNvPr>
          <p:cNvSpPr>
            <a:spLocks noChangeArrowheads="1"/>
          </p:cNvSpPr>
          <p:nvPr/>
        </p:nvSpPr>
        <p:spPr bwMode="auto">
          <a:xfrm>
            <a:off x="908319" y="3389768"/>
            <a:ext cx="10366303" cy="2769989"/>
          </a:xfrm>
          <a:prstGeom prst="rect">
            <a:avLst/>
          </a:prstGeom>
          <a:solidFill>
            <a:srgbClr val="CCFFFF"/>
          </a:solidFill>
          <a:ln w="9525">
            <a:solidFill>
              <a:schemeClr val="tx1"/>
            </a:solidFill>
            <a:miter lim="800000"/>
            <a:headEnd/>
            <a:tailEnd/>
          </a:ln>
          <a:effectLst>
            <a:outerShdw dist="53882" dir="2700000" algn="ctr" rotWithShape="0">
              <a:srgbClr val="0057F0"/>
            </a:outerShdw>
          </a:effectLst>
        </p:spPr>
        <p:txBody>
          <a:bodyPr wrap="squar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rtl="1">
              <a:spcBef>
                <a:spcPct val="25000"/>
              </a:spcBef>
            </a:pPr>
            <a:r>
              <a:rPr lang="en-US" altLang="de-DE" sz="2400" b="1" dirty="0">
                <a:solidFill>
                  <a:srgbClr val="FF3300"/>
                </a:solidFill>
                <a:latin typeface="+mn-lt"/>
                <a:cs typeface="Times New Roman (Arabic)" pitchFamily="26" charset="0"/>
              </a:rPr>
              <a:t>THE BROKERAGE DIVISION AND LOW TRANSPORTATION COSTS</a:t>
            </a:r>
          </a:p>
          <a:p>
            <a:pPr rtl="1">
              <a:spcBef>
                <a:spcPct val="25000"/>
              </a:spcBef>
            </a:pPr>
            <a:r>
              <a:rPr lang="en-US" altLang="de-DE" sz="2400" b="1" dirty="0">
                <a:solidFill>
                  <a:srgbClr val="000000"/>
                </a:solidFill>
                <a:latin typeface="+mn-lt"/>
                <a:cs typeface="Times New Roman (Arabic)" pitchFamily="26" charset="0"/>
              </a:rPr>
              <a:t>Technically, the brokerage division can source aggregate from any aggregates mine which provides the cheapest and best quality aggregate. This does not mean necessarily that they must source from AAA’s mines. However, given that the mines were originally developed by Barrington Northern and would have been mined close to the railroads, this suggests that AAA will enjoy a competitive transportation cost advantage.</a:t>
            </a:r>
            <a:endParaRPr lang="it-IT" altLang="en-US" sz="2400" b="1" dirty="0">
              <a:solidFill>
                <a:srgbClr val="000000"/>
              </a:solidFill>
              <a:latin typeface="+mn-lt"/>
              <a:cs typeface="Times New Roman (Arabic)" pitchFamily="26" charset="0"/>
            </a:endParaRPr>
          </a:p>
        </p:txBody>
      </p:sp>
      <p:sp>
        <p:nvSpPr>
          <p:cNvPr id="3" name="Slide Number Placeholder 2">
            <a:extLst>
              <a:ext uri="{FF2B5EF4-FFF2-40B4-BE49-F238E27FC236}">
                <a16:creationId xmlns:a16="http://schemas.microsoft.com/office/drawing/2014/main" id="{225BE8BC-DAAD-1446-AB55-2664DE614DAA}"/>
              </a:ext>
            </a:extLst>
          </p:cNvPr>
          <p:cNvSpPr>
            <a:spLocks noGrp="1"/>
          </p:cNvSpPr>
          <p:nvPr>
            <p:ph type="sldNum" sz="quarter" idx="12"/>
          </p:nvPr>
        </p:nvSpPr>
        <p:spPr/>
        <p:txBody>
          <a:bodyPr/>
          <a:lstStyle/>
          <a:p>
            <a:fld id="{9C25A76E-BAD8-4719-BE7C-FC8FECD2AFFC}" type="slidenum">
              <a:rPr lang="en-US" smtClean="0"/>
              <a:t>22</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6">
                                            <p:bg/>
                                          </p:spTgt>
                                        </p:tgtEl>
                                        <p:attrNameLst>
                                          <p:attrName>style.visibility</p:attrName>
                                        </p:attrNameLst>
                                      </p:cBhvr>
                                      <p:to>
                                        <p:strVal val="visible"/>
                                      </p:to>
                                    </p:set>
                                    <p:anim calcmode="lin" valueType="num">
                                      <p:cBhvr additive="base">
                                        <p:cTn id="7" dur="500" fill="hold"/>
                                        <p:tgtEl>
                                          <p:spTgt spid="1126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1266">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266">
                                            <p:txEl>
                                              <p:pRg st="0" end="0"/>
                                            </p:txEl>
                                          </p:spTgt>
                                        </p:tgtEl>
                                        <p:attrNameLst>
                                          <p:attrName>style.visibility</p:attrName>
                                        </p:attrNameLst>
                                      </p:cBhvr>
                                      <p:to>
                                        <p:strVal val="visible"/>
                                      </p:to>
                                    </p:set>
                                    <p:anim calcmode="lin" valueType="num">
                                      <p:cBhvr additive="base">
                                        <p:cTn id="13" dur="500" fill="hold"/>
                                        <p:tgtEl>
                                          <p:spTgt spid="1126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266">
                                            <p:txEl>
                                              <p:pRg st="1" end="1"/>
                                            </p:txEl>
                                          </p:spTgt>
                                        </p:tgtEl>
                                        <p:attrNameLst>
                                          <p:attrName>style.visibility</p:attrName>
                                        </p:attrNameLst>
                                      </p:cBhvr>
                                      <p:to>
                                        <p:strVal val="visible"/>
                                      </p:to>
                                    </p:set>
                                    <p:anim calcmode="lin" valueType="num">
                                      <p:cBhvr additive="base">
                                        <p:cTn id="19" dur="500" fill="hold"/>
                                        <p:tgtEl>
                                          <p:spTgt spid="1126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267">
                                            <p:bg/>
                                          </p:spTgt>
                                        </p:tgtEl>
                                        <p:attrNameLst>
                                          <p:attrName>style.visibility</p:attrName>
                                        </p:attrNameLst>
                                      </p:cBhvr>
                                      <p:to>
                                        <p:strVal val="visible"/>
                                      </p:to>
                                    </p:set>
                                    <p:anim calcmode="lin" valueType="num">
                                      <p:cBhvr additive="base">
                                        <p:cTn id="25" dur="500" fill="hold"/>
                                        <p:tgtEl>
                                          <p:spTgt spid="11267">
                                            <p:bg/>
                                          </p:spTgt>
                                        </p:tgtEl>
                                        <p:attrNameLst>
                                          <p:attrName>ppt_x</p:attrName>
                                        </p:attrNameLst>
                                      </p:cBhvr>
                                      <p:tavLst>
                                        <p:tav tm="0">
                                          <p:val>
                                            <p:strVal val="#ppt_x"/>
                                          </p:val>
                                        </p:tav>
                                        <p:tav tm="100000">
                                          <p:val>
                                            <p:strVal val="#ppt_x"/>
                                          </p:val>
                                        </p:tav>
                                      </p:tavLst>
                                    </p:anim>
                                    <p:anim calcmode="lin" valueType="num">
                                      <p:cBhvr additive="base">
                                        <p:cTn id="26" dur="500" fill="hold"/>
                                        <p:tgtEl>
                                          <p:spTgt spid="11267">
                                            <p:bg/>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267">
                                            <p:txEl>
                                              <p:pRg st="0" end="0"/>
                                            </p:txEl>
                                          </p:spTgt>
                                        </p:tgtEl>
                                        <p:attrNameLst>
                                          <p:attrName>style.visibility</p:attrName>
                                        </p:attrNameLst>
                                      </p:cBhvr>
                                      <p:to>
                                        <p:strVal val="visible"/>
                                      </p:to>
                                    </p:set>
                                    <p:anim calcmode="lin" valueType="num">
                                      <p:cBhvr additive="base">
                                        <p:cTn id="31"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267">
                                            <p:txEl>
                                              <p:pRg st="1" end="1"/>
                                            </p:txEl>
                                          </p:spTgt>
                                        </p:tgtEl>
                                        <p:attrNameLst>
                                          <p:attrName>style.visibility</p:attrName>
                                        </p:attrNameLst>
                                      </p:cBhvr>
                                      <p:to>
                                        <p:strVal val="visible"/>
                                      </p:to>
                                    </p:set>
                                    <p:anim calcmode="lin" valueType="num">
                                      <p:cBhvr additive="base">
                                        <p:cTn id="37" dur="5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26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build="p" animBg="1"/>
      <p:bldP spid="11267"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26">
            <a:extLst>
              <a:ext uri="{FF2B5EF4-FFF2-40B4-BE49-F238E27FC236}">
                <a16:creationId xmlns:a16="http://schemas.microsoft.com/office/drawing/2014/main" id="{BA4EE73F-5564-49BC-A3AB-E6E3626D5B35}"/>
              </a:ext>
            </a:extLst>
          </p:cNvPr>
          <p:cNvSpPr>
            <a:spLocks noChangeArrowheads="1"/>
          </p:cNvSpPr>
          <p:nvPr/>
        </p:nvSpPr>
        <p:spPr bwMode="auto">
          <a:xfrm>
            <a:off x="903790" y="904762"/>
            <a:ext cx="10370832" cy="2031325"/>
          </a:xfrm>
          <a:prstGeom prst="rect">
            <a:avLst/>
          </a:prstGeom>
          <a:solidFill>
            <a:srgbClr val="CCFFFF"/>
          </a:solidFill>
          <a:ln w="9525">
            <a:solidFill>
              <a:schemeClr val="tx1"/>
            </a:solidFill>
            <a:miter lim="800000"/>
            <a:headEnd/>
            <a:tailEnd/>
          </a:ln>
          <a:effectLst>
            <a:outerShdw dist="53882" dir="2700000" algn="ctr" rotWithShape="0">
              <a:srgbClr val="0057F0"/>
            </a:outerShdw>
          </a:effectLst>
        </p:spPr>
        <p:txBody>
          <a:bodyPr wrap="squar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rtl="1">
              <a:spcBef>
                <a:spcPct val="25000"/>
              </a:spcBef>
            </a:pPr>
            <a:r>
              <a:rPr lang="en-US" altLang="de-DE" sz="2400" b="1" dirty="0">
                <a:solidFill>
                  <a:srgbClr val="FF3300"/>
                </a:solidFill>
                <a:latin typeface="+mn-lt"/>
                <a:cs typeface="Times New Roman (Arabic)" pitchFamily="26" charset="0"/>
              </a:rPr>
              <a:t>CAPITAL EXPENDITURE PROGRAM</a:t>
            </a:r>
          </a:p>
          <a:p>
            <a:pPr rtl="1">
              <a:spcBef>
                <a:spcPct val="25000"/>
              </a:spcBef>
            </a:pPr>
            <a:r>
              <a:rPr lang="en-US" altLang="de-DE" sz="2400" b="1" dirty="0">
                <a:solidFill>
                  <a:srgbClr val="000000"/>
                </a:solidFill>
                <a:latin typeface="+mn-lt"/>
                <a:cs typeface="Times New Roman (Arabic)" pitchFamily="26" charset="0"/>
              </a:rPr>
              <a:t>Over the last three years AAA has invested over £65 million in refurbishing the mining facilities at each of its quarries. As a result, AAA in fiscal 2025 has demonstrated a significant increase in gross margin profitability, reaffirming its position as one of the low cost providers in the industry.</a:t>
            </a:r>
            <a:endParaRPr lang="it-IT" altLang="en-US" sz="2400" b="1" dirty="0">
              <a:solidFill>
                <a:srgbClr val="000000"/>
              </a:solidFill>
              <a:latin typeface="+mn-lt"/>
              <a:cs typeface="Times New Roman (Arabic)" pitchFamily="26" charset="0"/>
            </a:endParaRPr>
          </a:p>
        </p:txBody>
      </p:sp>
      <p:sp>
        <p:nvSpPr>
          <p:cNvPr id="11267" name="Rectangle 1027">
            <a:extLst>
              <a:ext uri="{FF2B5EF4-FFF2-40B4-BE49-F238E27FC236}">
                <a16:creationId xmlns:a16="http://schemas.microsoft.com/office/drawing/2014/main" id="{615909F1-E4DD-48A0-854E-49456430CF7F}"/>
              </a:ext>
            </a:extLst>
          </p:cNvPr>
          <p:cNvSpPr>
            <a:spLocks noChangeArrowheads="1"/>
          </p:cNvSpPr>
          <p:nvPr/>
        </p:nvSpPr>
        <p:spPr bwMode="auto">
          <a:xfrm>
            <a:off x="908319" y="3759100"/>
            <a:ext cx="10366303" cy="2031325"/>
          </a:xfrm>
          <a:prstGeom prst="rect">
            <a:avLst/>
          </a:prstGeom>
          <a:solidFill>
            <a:srgbClr val="CCFFFF"/>
          </a:solidFill>
          <a:ln w="9525">
            <a:solidFill>
              <a:schemeClr val="tx1"/>
            </a:solidFill>
            <a:miter lim="800000"/>
            <a:headEnd/>
            <a:tailEnd/>
          </a:ln>
          <a:effectLst>
            <a:outerShdw dist="53882" dir="2700000" algn="ctr" rotWithShape="0">
              <a:srgbClr val="0057F0"/>
            </a:outerShdw>
          </a:effectLst>
        </p:spPr>
        <p:txBody>
          <a:bodyPr wrap="squar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rtl="1">
              <a:spcBef>
                <a:spcPct val="25000"/>
              </a:spcBef>
            </a:pPr>
            <a:r>
              <a:rPr lang="en-US" altLang="de-DE" sz="2400" b="1" dirty="0">
                <a:solidFill>
                  <a:srgbClr val="FF3300"/>
                </a:solidFill>
                <a:latin typeface="+mn-lt"/>
                <a:cs typeface="Times New Roman (Arabic)" pitchFamily="26" charset="0"/>
              </a:rPr>
              <a:t>ENVIRONMENTAL PROTECTION</a:t>
            </a:r>
          </a:p>
          <a:p>
            <a:pPr rtl="1">
              <a:spcBef>
                <a:spcPct val="25000"/>
              </a:spcBef>
            </a:pPr>
            <a:r>
              <a:rPr lang="en-US" altLang="de-DE" sz="2400" b="1" dirty="0">
                <a:solidFill>
                  <a:srgbClr val="000000"/>
                </a:solidFill>
                <a:latin typeface="+mn-lt"/>
                <a:cs typeface="Times New Roman (Arabic)" pitchFamily="26" charset="0"/>
              </a:rPr>
              <a:t>With respect to the rehabilitation costs of the quarries which have to be rehabilitated at the end of their life, AAA enjoys a </a:t>
            </a:r>
            <a:r>
              <a:rPr lang="en-US" altLang="de-DE" sz="2400" b="1" dirty="0">
                <a:solidFill>
                  <a:srgbClr val="000000"/>
                </a:solidFill>
                <a:cs typeface="Times New Roman (Arabic)" pitchFamily="26" charset="0"/>
              </a:rPr>
              <a:t>£30 million standby letter of credit provided by Barrington Northern which assumes that the costs of rehabilitation will be borne by Barrington Northern and not by AAA.</a:t>
            </a:r>
            <a:endParaRPr lang="it-IT" altLang="en-US" sz="2400" b="1" dirty="0">
              <a:solidFill>
                <a:srgbClr val="000000"/>
              </a:solidFill>
              <a:latin typeface="+mn-lt"/>
              <a:cs typeface="Times New Roman (Arabic)" pitchFamily="26" charset="0"/>
            </a:endParaRPr>
          </a:p>
        </p:txBody>
      </p:sp>
      <p:sp>
        <p:nvSpPr>
          <p:cNvPr id="3" name="Slide Number Placeholder 2">
            <a:extLst>
              <a:ext uri="{FF2B5EF4-FFF2-40B4-BE49-F238E27FC236}">
                <a16:creationId xmlns:a16="http://schemas.microsoft.com/office/drawing/2014/main" id="{225BE8BC-DAAD-1446-AB55-2664DE614DAA}"/>
              </a:ext>
            </a:extLst>
          </p:cNvPr>
          <p:cNvSpPr>
            <a:spLocks noGrp="1"/>
          </p:cNvSpPr>
          <p:nvPr>
            <p:ph type="sldNum" sz="quarter" idx="12"/>
          </p:nvPr>
        </p:nvSpPr>
        <p:spPr/>
        <p:txBody>
          <a:bodyPr/>
          <a:lstStyle/>
          <a:p>
            <a:fld id="{9C25A76E-BAD8-4719-BE7C-FC8FECD2AFFC}" type="slidenum">
              <a:rPr lang="en-US" smtClean="0"/>
              <a:t>23</a:t>
            </a:fld>
            <a:endParaRPr lang="en-US"/>
          </a:p>
        </p:txBody>
      </p:sp>
    </p:spTree>
    <p:extLst>
      <p:ext uri="{BB962C8B-B14F-4D97-AF65-F5344CB8AC3E}">
        <p14:creationId xmlns:p14="http://schemas.microsoft.com/office/powerpoint/2010/main" val="176436122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6">
                                            <p:bg/>
                                          </p:spTgt>
                                        </p:tgtEl>
                                        <p:attrNameLst>
                                          <p:attrName>style.visibility</p:attrName>
                                        </p:attrNameLst>
                                      </p:cBhvr>
                                      <p:to>
                                        <p:strVal val="visible"/>
                                      </p:to>
                                    </p:set>
                                    <p:anim calcmode="lin" valueType="num">
                                      <p:cBhvr additive="base">
                                        <p:cTn id="7" dur="500" fill="hold"/>
                                        <p:tgtEl>
                                          <p:spTgt spid="1126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1266">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266">
                                            <p:txEl>
                                              <p:pRg st="0" end="0"/>
                                            </p:txEl>
                                          </p:spTgt>
                                        </p:tgtEl>
                                        <p:attrNameLst>
                                          <p:attrName>style.visibility</p:attrName>
                                        </p:attrNameLst>
                                      </p:cBhvr>
                                      <p:to>
                                        <p:strVal val="visible"/>
                                      </p:to>
                                    </p:set>
                                    <p:anim calcmode="lin" valueType="num">
                                      <p:cBhvr additive="base">
                                        <p:cTn id="13" dur="500" fill="hold"/>
                                        <p:tgtEl>
                                          <p:spTgt spid="1126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266">
                                            <p:txEl>
                                              <p:pRg st="1" end="1"/>
                                            </p:txEl>
                                          </p:spTgt>
                                        </p:tgtEl>
                                        <p:attrNameLst>
                                          <p:attrName>style.visibility</p:attrName>
                                        </p:attrNameLst>
                                      </p:cBhvr>
                                      <p:to>
                                        <p:strVal val="visible"/>
                                      </p:to>
                                    </p:set>
                                    <p:anim calcmode="lin" valueType="num">
                                      <p:cBhvr additive="base">
                                        <p:cTn id="19" dur="500" fill="hold"/>
                                        <p:tgtEl>
                                          <p:spTgt spid="1126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267">
                                            <p:bg/>
                                          </p:spTgt>
                                        </p:tgtEl>
                                        <p:attrNameLst>
                                          <p:attrName>style.visibility</p:attrName>
                                        </p:attrNameLst>
                                      </p:cBhvr>
                                      <p:to>
                                        <p:strVal val="visible"/>
                                      </p:to>
                                    </p:set>
                                    <p:anim calcmode="lin" valueType="num">
                                      <p:cBhvr additive="base">
                                        <p:cTn id="25" dur="500" fill="hold"/>
                                        <p:tgtEl>
                                          <p:spTgt spid="11267">
                                            <p:bg/>
                                          </p:spTgt>
                                        </p:tgtEl>
                                        <p:attrNameLst>
                                          <p:attrName>ppt_x</p:attrName>
                                        </p:attrNameLst>
                                      </p:cBhvr>
                                      <p:tavLst>
                                        <p:tav tm="0">
                                          <p:val>
                                            <p:strVal val="#ppt_x"/>
                                          </p:val>
                                        </p:tav>
                                        <p:tav tm="100000">
                                          <p:val>
                                            <p:strVal val="#ppt_x"/>
                                          </p:val>
                                        </p:tav>
                                      </p:tavLst>
                                    </p:anim>
                                    <p:anim calcmode="lin" valueType="num">
                                      <p:cBhvr additive="base">
                                        <p:cTn id="26" dur="500" fill="hold"/>
                                        <p:tgtEl>
                                          <p:spTgt spid="11267">
                                            <p:bg/>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267">
                                            <p:txEl>
                                              <p:pRg st="0" end="0"/>
                                            </p:txEl>
                                          </p:spTgt>
                                        </p:tgtEl>
                                        <p:attrNameLst>
                                          <p:attrName>style.visibility</p:attrName>
                                        </p:attrNameLst>
                                      </p:cBhvr>
                                      <p:to>
                                        <p:strVal val="visible"/>
                                      </p:to>
                                    </p:set>
                                    <p:anim calcmode="lin" valueType="num">
                                      <p:cBhvr additive="base">
                                        <p:cTn id="31"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267">
                                            <p:txEl>
                                              <p:pRg st="1" end="1"/>
                                            </p:txEl>
                                          </p:spTgt>
                                        </p:tgtEl>
                                        <p:attrNameLst>
                                          <p:attrName>style.visibility</p:attrName>
                                        </p:attrNameLst>
                                      </p:cBhvr>
                                      <p:to>
                                        <p:strVal val="visible"/>
                                      </p:to>
                                    </p:set>
                                    <p:anim calcmode="lin" valueType="num">
                                      <p:cBhvr additive="base">
                                        <p:cTn id="37" dur="5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26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build="p" animBg="1"/>
      <p:bldP spid="11267"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0521FF1-8316-4DDA-9184-5BCC6643BE3B}"/>
              </a:ext>
            </a:extLst>
          </p:cNvPr>
          <p:cNvSpPr>
            <a:spLocks noGrp="1" noChangeArrowheads="1"/>
          </p:cNvSpPr>
          <p:nvPr>
            <p:ph type="ctrTitle"/>
          </p:nvPr>
        </p:nvSpPr>
        <p:spPr>
          <a:xfrm>
            <a:off x="2247900" y="2717977"/>
            <a:ext cx="7696200" cy="3291841"/>
          </a:xfrm>
        </p:spPr>
        <p:txBody>
          <a:bodyPr rtlCol="0">
            <a:noAutofit/>
          </a:bodyPr>
          <a:lstStyle/>
          <a:p>
            <a:pPr eaLnBrk="1" fontAlgn="auto" hangingPunct="1">
              <a:spcAft>
                <a:spcPts val="0"/>
              </a:spcAft>
              <a:defRPr/>
            </a:pPr>
            <a:br>
              <a:rPr lang="en-US" sz="2800" dirty="0">
                <a:latin typeface="+mn-lt"/>
              </a:rPr>
            </a:br>
            <a:br>
              <a:rPr lang="en-US" sz="2800" dirty="0">
                <a:latin typeface="+mn-lt"/>
              </a:rPr>
            </a:br>
            <a:r>
              <a:rPr lang="en-US" sz="2800" dirty="0">
                <a:latin typeface="+mn-lt"/>
              </a:rPr>
              <a:t>Anglo American Aggregates</a:t>
            </a:r>
            <a:br>
              <a:rPr lang="en-US" sz="2800" dirty="0">
                <a:latin typeface="+mn-lt"/>
              </a:rPr>
            </a:br>
            <a:br>
              <a:rPr lang="en-US" sz="2800" dirty="0">
                <a:latin typeface="+mn-lt"/>
              </a:rPr>
            </a:br>
            <a:r>
              <a:rPr lang="en-US" sz="2800" dirty="0">
                <a:latin typeface="+mn-lt"/>
              </a:rPr>
              <a:t>Management’s Agenda</a:t>
            </a:r>
            <a:br>
              <a:rPr lang="en-US" sz="2800" dirty="0">
                <a:latin typeface="+mn-lt"/>
              </a:rPr>
            </a:br>
            <a:br>
              <a:rPr lang="en-US" sz="2800" dirty="0">
                <a:latin typeface="+mn-lt"/>
              </a:rPr>
            </a:br>
            <a:br>
              <a:rPr lang="en-US" sz="2800" dirty="0">
                <a:latin typeface="+mn-lt"/>
              </a:rPr>
            </a:br>
            <a:br>
              <a:rPr lang="en-US" sz="2800" dirty="0">
                <a:latin typeface="+mn-lt"/>
              </a:rPr>
            </a:br>
            <a:br>
              <a:rPr lang="en-US" sz="2800" dirty="0">
                <a:latin typeface="+mn-lt"/>
              </a:rPr>
            </a:br>
            <a:endParaRPr lang="en-US" sz="2800" dirty="0">
              <a:latin typeface="+mn-lt"/>
            </a:endParaRPr>
          </a:p>
        </p:txBody>
      </p:sp>
      <p:sp>
        <p:nvSpPr>
          <p:cNvPr id="4099" name="Text Box 6">
            <a:extLst>
              <a:ext uri="{FF2B5EF4-FFF2-40B4-BE49-F238E27FC236}">
                <a16:creationId xmlns:a16="http://schemas.microsoft.com/office/drawing/2014/main" id="{5460DF7D-032B-4572-A8FC-39528D0BAA44}"/>
              </a:ext>
            </a:extLst>
          </p:cNvPr>
          <p:cNvSpPr txBox="1">
            <a:spLocks noChangeArrowheads="1"/>
          </p:cNvSpPr>
          <p:nvPr/>
        </p:nvSpPr>
        <p:spPr bwMode="auto">
          <a:xfrm>
            <a:off x="3886200" y="168276"/>
            <a:ext cx="6629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400" b="1">
                <a:latin typeface="Tahoma" panose="020B0604030504040204" pitchFamily="34" charset="0"/>
              </a:rPr>
              <a:t>       						</a:t>
            </a:r>
          </a:p>
        </p:txBody>
      </p:sp>
      <p:sp>
        <p:nvSpPr>
          <p:cNvPr id="2" name="Slide Number Placeholder 1">
            <a:extLst>
              <a:ext uri="{FF2B5EF4-FFF2-40B4-BE49-F238E27FC236}">
                <a16:creationId xmlns:a16="http://schemas.microsoft.com/office/drawing/2014/main" id="{9FEA6740-3E54-0149-A6F8-39141AA4B474}"/>
              </a:ext>
            </a:extLst>
          </p:cNvPr>
          <p:cNvSpPr>
            <a:spLocks noGrp="1"/>
          </p:cNvSpPr>
          <p:nvPr>
            <p:ph type="sldNum" sz="quarter" idx="12"/>
          </p:nvPr>
        </p:nvSpPr>
        <p:spPr/>
        <p:txBody>
          <a:bodyPr/>
          <a:lstStyle/>
          <a:p>
            <a:pPr>
              <a:defRPr/>
            </a:pPr>
            <a:fld id="{6159BBD6-D2D8-4323-83F5-F639DBE83213}" type="slidenum">
              <a:rPr lang="en-US" smtClean="0"/>
              <a:pPr>
                <a:defRPr/>
              </a:pPr>
              <a:t>24</a:t>
            </a:fld>
            <a:endParaRPr lang="en-US"/>
          </a:p>
        </p:txBody>
      </p:sp>
    </p:spTree>
    <p:extLst>
      <p:ext uri="{BB962C8B-B14F-4D97-AF65-F5344CB8AC3E}">
        <p14:creationId xmlns:p14="http://schemas.microsoft.com/office/powerpoint/2010/main" val="586949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a:extLst>
              <a:ext uri="{FF2B5EF4-FFF2-40B4-BE49-F238E27FC236}">
                <a16:creationId xmlns:a16="http://schemas.microsoft.com/office/drawing/2014/main" id="{56F576C3-200C-4037-9E36-F5BCC3EC8309}"/>
              </a:ext>
            </a:extLst>
          </p:cNvPr>
          <p:cNvSpPr>
            <a:spLocks noGrp="1" noChangeArrowheads="1"/>
          </p:cNvSpPr>
          <p:nvPr>
            <p:ph idx="1"/>
          </p:nvPr>
        </p:nvSpPr>
        <p:spPr>
          <a:xfrm>
            <a:off x="2211387" y="1225731"/>
            <a:ext cx="7769225" cy="4876800"/>
          </a:xfrm>
        </p:spPr>
        <p:txBody>
          <a:bodyPr>
            <a:normAutofit/>
          </a:bodyPr>
          <a:lstStyle/>
          <a:p>
            <a:pPr eaLnBrk="1" hangingPunct="1"/>
            <a:r>
              <a:rPr lang="en-US" altLang="en-US" sz="2400" dirty="0"/>
              <a:t>Liquidity vs. Illiquidity</a:t>
            </a:r>
          </a:p>
          <a:p>
            <a:r>
              <a:rPr lang="en-US" altLang="en-US" sz="2400" dirty="0"/>
              <a:t>Control vs. be Controlled</a:t>
            </a:r>
          </a:p>
          <a:p>
            <a:pPr eaLnBrk="1" hangingPunct="1"/>
            <a:r>
              <a:rPr lang="en-US" altLang="en-US" sz="2400" dirty="0"/>
              <a:t>Buy vs. Sell</a:t>
            </a:r>
          </a:p>
          <a:p>
            <a:pPr eaLnBrk="1" hangingPunct="1"/>
            <a:r>
              <a:rPr lang="en-US" altLang="en-US" sz="2400" dirty="0"/>
              <a:t>Stay Private vs. Go Public</a:t>
            </a:r>
          </a:p>
          <a:p>
            <a:pPr eaLnBrk="1" hangingPunct="1"/>
            <a:r>
              <a:rPr lang="en-US" altLang="en-US" sz="2400" dirty="0"/>
              <a:t>Strategic Partner vs. Financial Partner</a:t>
            </a:r>
          </a:p>
          <a:p>
            <a:pPr eaLnBrk="1" hangingPunct="1"/>
            <a:r>
              <a:rPr lang="en-US" altLang="en-US" sz="2400" dirty="0"/>
              <a:t>Debt vs. Equity</a:t>
            </a:r>
          </a:p>
          <a:p>
            <a:pPr eaLnBrk="1" hangingPunct="1"/>
            <a:r>
              <a:rPr lang="en-US" altLang="en-US" sz="2400" dirty="0"/>
              <a:t>Grow the Company vs. Consolidate the Company</a:t>
            </a:r>
          </a:p>
          <a:p>
            <a:pPr eaLnBrk="1" hangingPunct="1"/>
            <a:r>
              <a:rPr lang="en-US" altLang="en-US" sz="2400" dirty="0"/>
              <a:t>PV of the Future Cash Flows: </a:t>
            </a:r>
          </a:p>
          <a:p>
            <a:pPr eaLnBrk="1" hangingPunct="1">
              <a:buFont typeface="Monotype Sorts" pitchFamily="2" charset="2"/>
              <a:buNone/>
            </a:pPr>
            <a:r>
              <a:rPr lang="en-US" altLang="en-US" sz="2400" dirty="0"/>
              <a:t>	Capitalize New Assets with Debt vs. Recapitalize Equity with Debt</a:t>
            </a:r>
          </a:p>
        </p:txBody>
      </p:sp>
      <p:sp>
        <p:nvSpPr>
          <p:cNvPr id="3" name="Slide Number Placeholder 2">
            <a:extLst>
              <a:ext uri="{FF2B5EF4-FFF2-40B4-BE49-F238E27FC236}">
                <a16:creationId xmlns:a16="http://schemas.microsoft.com/office/drawing/2014/main" id="{84854609-A973-4D42-AB1A-CF3A5D941A2F}"/>
              </a:ext>
            </a:extLst>
          </p:cNvPr>
          <p:cNvSpPr>
            <a:spLocks noGrp="1"/>
          </p:cNvSpPr>
          <p:nvPr>
            <p:ph type="sldNum" sz="quarter" idx="12"/>
          </p:nvPr>
        </p:nvSpPr>
        <p:spPr/>
        <p:txBody>
          <a:bodyPr/>
          <a:lstStyle/>
          <a:p>
            <a:pPr>
              <a:defRPr/>
            </a:pPr>
            <a:fld id="{9C25A76E-BAD8-4719-BE7C-FC8FECD2AFFC}" type="slidenum">
              <a:rPr lang="en-US" smtClean="0"/>
              <a:pPr>
                <a:defRPr/>
              </a:pPr>
              <a:t>25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146">
                                            <p:txEl>
                                              <p:pRg st="0" end="0"/>
                                            </p:txEl>
                                          </p:spTgt>
                                        </p:tgtEl>
                                        <p:attrNameLst>
                                          <p:attrName>style.visibility</p:attrName>
                                        </p:attrNameLst>
                                      </p:cBhvr>
                                      <p:to>
                                        <p:strVal val="visible"/>
                                      </p:to>
                                    </p:set>
                                    <p:anim calcmode="lin" valueType="num">
                                      <p:cBhvr additive="base">
                                        <p:cTn id="7" dur="500" fill="hold"/>
                                        <p:tgtEl>
                                          <p:spTgt spid="614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6">
                                            <p:txEl>
                                              <p:pRg st="1" end="1"/>
                                            </p:txEl>
                                          </p:spTgt>
                                        </p:tgtEl>
                                        <p:attrNameLst>
                                          <p:attrName>style.visibility</p:attrName>
                                        </p:attrNameLst>
                                      </p:cBhvr>
                                      <p:to>
                                        <p:strVal val="visible"/>
                                      </p:to>
                                    </p:set>
                                    <p:anim calcmode="lin" valueType="num">
                                      <p:cBhvr additive="base">
                                        <p:cTn id="13" dur="500" fill="hold"/>
                                        <p:tgtEl>
                                          <p:spTgt spid="614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46">
                                            <p:txEl>
                                              <p:pRg st="2" end="2"/>
                                            </p:txEl>
                                          </p:spTgt>
                                        </p:tgtEl>
                                        <p:attrNameLst>
                                          <p:attrName>style.visibility</p:attrName>
                                        </p:attrNameLst>
                                      </p:cBhvr>
                                      <p:to>
                                        <p:strVal val="visible"/>
                                      </p:to>
                                    </p:set>
                                    <p:anim calcmode="lin" valueType="num">
                                      <p:cBhvr additive="base">
                                        <p:cTn id="19" dur="500" fill="hold"/>
                                        <p:tgtEl>
                                          <p:spTgt spid="614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6146">
                                            <p:txEl>
                                              <p:pRg st="3" end="3"/>
                                            </p:txEl>
                                          </p:spTgt>
                                        </p:tgtEl>
                                        <p:attrNameLst>
                                          <p:attrName>style.visibility</p:attrName>
                                        </p:attrNameLst>
                                      </p:cBhvr>
                                      <p:to>
                                        <p:strVal val="visible"/>
                                      </p:to>
                                    </p:set>
                                    <p:anim calcmode="lin" valueType="num">
                                      <p:cBhvr additive="base">
                                        <p:cTn id="25" dur="500" fill="hold"/>
                                        <p:tgtEl>
                                          <p:spTgt spid="614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14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6146">
                                            <p:txEl>
                                              <p:pRg st="4" end="4"/>
                                            </p:txEl>
                                          </p:spTgt>
                                        </p:tgtEl>
                                        <p:attrNameLst>
                                          <p:attrName>style.visibility</p:attrName>
                                        </p:attrNameLst>
                                      </p:cBhvr>
                                      <p:to>
                                        <p:strVal val="visible"/>
                                      </p:to>
                                    </p:set>
                                    <p:anim calcmode="lin" valueType="num">
                                      <p:cBhvr additive="base">
                                        <p:cTn id="31" dur="500" fill="hold"/>
                                        <p:tgtEl>
                                          <p:spTgt spid="614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14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6146">
                                            <p:txEl>
                                              <p:pRg st="5" end="5"/>
                                            </p:txEl>
                                          </p:spTgt>
                                        </p:tgtEl>
                                        <p:attrNameLst>
                                          <p:attrName>style.visibility</p:attrName>
                                        </p:attrNameLst>
                                      </p:cBhvr>
                                      <p:to>
                                        <p:strVal val="visible"/>
                                      </p:to>
                                    </p:set>
                                    <p:anim calcmode="lin" valueType="num">
                                      <p:cBhvr additive="base">
                                        <p:cTn id="37" dur="500" fill="hold"/>
                                        <p:tgtEl>
                                          <p:spTgt spid="614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14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6146">
                                            <p:txEl>
                                              <p:pRg st="6" end="6"/>
                                            </p:txEl>
                                          </p:spTgt>
                                        </p:tgtEl>
                                        <p:attrNameLst>
                                          <p:attrName>style.visibility</p:attrName>
                                        </p:attrNameLst>
                                      </p:cBhvr>
                                      <p:to>
                                        <p:strVal val="visible"/>
                                      </p:to>
                                    </p:set>
                                    <p:anim calcmode="lin" valueType="num">
                                      <p:cBhvr additive="base">
                                        <p:cTn id="43" dur="500" fill="hold"/>
                                        <p:tgtEl>
                                          <p:spTgt spid="614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14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6146">
                                            <p:txEl>
                                              <p:pRg st="7" end="7"/>
                                            </p:txEl>
                                          </p:spTgt>
                                        </p:tgtEl>
                                        <p:attrNameLst>
                                          <p:attrName>style.visibility</p:attrName>
                                        </p:attrNameLst>
                                      </p:cBhvr>
                                      <p:to>
                                        <p:strVal val="visible"/>
                                      </p:to>
                                    </p:set>
                                    <p:anim calcmode="lin" valueType="num">
                                      <p:cBhvr additive="base">
                                        <p:cTn id="49" dur="500" fill="hold"/>
                                        <p:tgtEl>
                                          <p:spTgt spid="614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14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6146">
                                            <p:txEl>
                                              <p:pRg st="8" end="8"/>
                                            </p:txEl>
                                          </p:spTgt>
                                        </p:tgtEl>
                                        <p:attrNameLst>
                                          <p:attrName>style.visibility</p:attrName>
                                        </p:attrNameLst>
                                      </p:cBhvr>
                                      <p:to>
                                        <p:strVal val="visible"/>
                                      </p:to>
                                    </p:set>
                                    <p:anim calcmode="lin" valueType="num">
                                      <p:cBhvr additive="base">
                                        <p:cTn id="55" dur="500" fill="hold"/>
                                        <p:tgtEl>
                                          <p:spTgt spid="6146">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14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a:extLst>
              <a:ext uri="{FF2B5EF4-FFF2-40B4-BE49-F238E27FC236}">
                <a16:creationId xmlns:a16="http://schemas.microsoft.com/office/drawing/2014/main" id="{03D4682B-D743-42CD-91ED-63578B79DDD0}"/>
              </a:ext>
            </a:extLst>
          </p:cNvPr>
          <p:cNvSpPr>
            <a:spLocks noGrp="1" noChangeArrowheads="1"/>
          </p:cNvSpPr>
          <p:nvPr>
            <p:ph idx="1"/>
          </p:nvPr>
        </p:nvSpPr>
        <p:spPr>
          <a:xfrm>
            <a:off x="2209800" y="1905000"/>
            <a:ext cx="7772400" cy="3048000"/>
          </a:xfrm>
        </p:spPr>
        <p:txBody>
          <a:bodyPr>
            <a:normAutofit/>
          </a:bodyPr>
          <a:lstStyle/>
          <a:p>
            <a:pPr eaLnBrk="1" hangingPunct="1"/>
            <a:r>
              <a:rPr lang="en-US" altLang="en-US" sz="2400" dirty="0"/>
              <a:t>Sell all of part of your shares</a:t>
            </a:r>
          </a:p>
          <a:p>
            <a:pPr eaLnBrk="1" hangingPunct="1"/>
            <a:r>
              <a:rPr lang="en-US" altLang="en-US" sz="2400" dirty="0"/>
              <a:t>Borrow against your shares</a:t>
            </a:r>
          </a:p>
          <a:p>
            <a:pPr eaLnBrk="1" hangingPunct="1"/>
            <a:r>
              <a:rPr lang="en-US" altLang="en-US" sz="2400" dirty="0"/>
              <a:t>Leveraged cash out or dividend recapitalization</a:t>
            </a:r>
          </a:p>
          <a:p>
            <a:pPr eaLnBrk="1" hangingPunct="1"/>
            <a:r>
              <a:rPr lang="en-US" altLang="en-US" sz="2400" dirty="0"/>
              <a:t>Go public</a:t>
            </a:r>
          </a:p>
          <a:p>
            <a:pPr eaLnBrk="1" hangingPunct="1"/>
            <a:r>
              <a:rPr lang="en-US" altLang="en-US" sz="2400" dirty="0"/>
              <a:t>Buy all or part of the shares</a:t>
            </a:r>
          </a:p>
          <a:p>
            <a:pPr eaLnBrk="1" hangingPunct="1"/>
            <a:r>
              <a:rPr lang="en-US" altLang="en-US" sz="2400" dirty="0"/>
              <a:t>Maintain the status quo: do nothing</a:t>
            </a:r>
          </a:p>
        </p:txBody>
      </p:sp>
      <p:sp>
        <p:nvSpPr>
          <p:cNvPr id="3" name="Slide Number Placeholder 2">
            <a:extLst>
              <a:ext uri="{FF2B5EF4-FFF2-40B4-BE49-F238E27FC236}">
                <a16:creationId xmlns:a16="http://schemas.microsoft.com/office/drawing/2014/main" id="{96050FA3-87EB-1C44-A242-81D50AACE159}"/>
              </a:ext>
            </a:extLst>
          </p:cNvPr>
          <p:cNvSpPr>
            <a:spLocks noGrp="1"/>
          </p:cNvSpPr>
          <p:nvPr>
            <p:ph type="sldNum" sz="quarter" idx="12"/>
          </p:nvPr>
        </p:nvSpPr>
        <p:spPr/>
        <p:txBody>
          <a:bodyPr/>
          <a:lstStyle/>
          <a:p>
            <a:pPr>
              <a:defRPr/>
            </a:pPr>
            <a:fld id="{9C25A76E-BAD8-4719-BE7C-FC8FECD2AFFC}" type="slidenum">
              <a:rPr lang="en-US" smtClean="0"/>
              <a:pPr>
                <a:defRPr/>
              </a:pPr>
              <a:t>26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170">
                                            <p:txEl>
                                              <p:pRg st="0" end="0"/>
                                            </p:txEl>
                                          </p:spTgt>
                                        </p:tgtEl>
                                        <p:attrNameLst>
                                          <p:attrName>style.visibility</p:attrName>
                                        </p:attrNameLst>
                                      </p:cBhvr>
                                      <p:to>
                                        <p:strVal val="visible"/>
                                      </p:to>
                                    </p:set>
                                    <p:anim calcmode="lin" valueType="num">
                                      <p:cBhvr additive="base">
                                        <p:cTn id="7" dur="500" fill="hold"/>
                                        <p:tgtEl>
                                          <p:spTgt spid="717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170">
                                            <p:txEl>
                                              <p:pRg st="1" end="1"/>
                                            </p:txEl>
                                          </p:spTgt>
                                        </p:tgtEl>
                                        <p:attrNameLst>
                                          <p:attrName>style.visibility</p:attrName>
                                        </p:attrNameLst>
                                      </p:cBhvr>
                                      <p:to>
                                        <p:strVal val="visible"/>
                                      </p:to>
                                    </p:set>
                                    <p:anim calcmode="lin" valueType="num">
                                      <p:cBhvr additive="base">
                                        <p:cTn id="13" dur="500" fill="hold"/>
                                        <p:tgtEl>
                                          <p:spTgt spid="717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170">
                                            <p:txEl>
                                              <p:pRg st="2" end="2"/>
                                            </p:txEl>
                                          </p:spTgt>
                                        </p:tgtEl>
                                        <p:attrNameLst>
                                          <p:attrName>style.visibility</p:attrName>
                                        </p:attrNameLst>
                                      </p:cBhvr>
                                      <p:to>
                                        <p:strVal val="visible"/>
                                      </p:to>
                                    </p:set>
                                    <p:anim calcmode="lin" valueType="num">
                                      <p:cBhvr additive="base">
                                        <p:cTn id="19" dur="500" fill="hold"/>
                                        <p:tgtEl>
                                          <p:spTgt spid="717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7170">
                                            <p:txEl>
                                              <p:pRg st="3" end="3"/>
                                            </p:txEl>
                                          </p:spTgt>
                                        </p:tgtEl>
                                        <p:attrNameLst>
                                          <p:attrName>style.visibility</p:attrName>
                                        </p:attrNameLst>
                                      </p:cBhvr>
                                      <p:to>
                                        <p:strVal val="visible"/>
                                      </p:to>
                                    </p:set>
                                    <p:anim calcmode="lin" valueType="num">
                                      <p:cBhvr additive="base">
                                        <p:cTn id="25" dur="500" fill="hold"/>
                                        <p:tgtEl>
                                          <p:spTgt spid="717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7170">
                                            <p:txEl>
                                              <p:pRg st="4" end="4"/>
                                            </p:txEl>
                                          </p:spTgt>
                                        </p:tgtEl>
                                        <p:attrNameLst>
                                          <p:attrName>style.visibility</p:attrName>
                                        </p:attrNameLst>
                                      </p:cBhvr>
                                      <p:to>
                                        <p:strVal val="visible"/>
                                      </p:to>
                                    </p:set>
                                    <p:anim calcmode="lin" valueType="num">
                                      <p:cBhvr additive="base">
                                        <p:cTn id="31" dur="500" fill="hold"/>
                                        <p:tgtEl>
                                          <p:spTgt spid="717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7170">
                                            <p:txEl>
                                              <p:pRg st="5" end="5"/>
                                            </p:txEl>
                                          </p:spTgt>
                                        </p:tgtEl>
                                        <p:attrNameLst>
                                          <p:attrName>style.visibility</p:attrName>
                                        </p:attrNameLst>
                                      </p:cBhvr>
                                      <p:to>
                                        <p:strVal val="visible"/>
                                      </p:to>
                                    </p:set>
                                    <p:anim calcmode="lin" valueType="num">
                                      <p:cBhvr additive="base">
                                        <p:cTn id="37" dur="500" fill="hold"/>
                                        <p:tgtEl>
                                          <p:spTgt spid="717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17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0521FF1-8316-4DDA-9184-5BCC6643BE3B}"/>
              </a:ext>
            </a:extLst>
          </p:cNvPr>
          <p:cNvSpPr>
            <a:spLocks noGrp="1" noChangeArrowheads="1"/>
          </p:cNvSpPr>
          <p:nvPr>
            <p:ph type="ctrTitle"/>
          </p:nvPr>
        </p:nvSpPr>
        <p:spPr>
          <a:xfrm>
            <a:off x="2247900" y="2646956"/>
            <a:ext cx="7696200" cy="3291841"/>
          </a:xfrm>
        </p:spPr>
        <p:txBody>
          <a:bodyPr rtlCol="0">
            <a:noAutofit/>
          </a:bodyPr>
          <a:lstStyle/>
          <a:p>
            <a:pPr eaLnBrk="1" fontAlgn="auto" hangingPunct="1">
              <a:spcAft>
                <a:spcPts val="0"/>
              </a:spcAft>
              <a:defRPr/>
            </a:pPr>
            <a:br>
              <a:rPr lang="en-US" sz="2800" dirty="0">
                <a:latin typeface="+mn-lt"/>
              </a:rPr>
            </a:br>
            <a:br>
              <a:rPr lang="en-US" sz="2800" dirty="0">
                <a:latin typeface="+mn-lt"/>
              </a:rPr>
            </a:br>
            <a:r>
              <a:rPr lang="en-US" sz="2800" dirty="0">
                <a:latin typeface="+mn-lt"/>
              </a:rPr>
              <a:t>Financial Buyer</a:t>
            </a:r>
            <a:br>
              <a:rPr lang="en-US" sz="2800" dirty="0">
                <a:latin typeface="+mn-lt"/>
              </a:rPr>
            </a:br>
            <a:br>
              <a:rPr lang="en-US" sz="2800" dirty="0">
                <a:latin typeface="+mn-lt"/>
              </a:rPr>
            </a:br>
            <a:r>
              <a:rPr lang="en-US" sz="2800" dirty="0">
                <a:latin typeface="+mn-lt"/>
              </a:rPr>
              <a:t>Lloyds Private Equity Partners</a:t>
            </a:r>
            <a:br>
              <a:rPr lang="en-US" sz="2800" dirty="0">
                <a:latin typeface="+mn-lt"/>
              </a:rPr>
            </a:br>
            <a:br>
              <a:rPr lang="en-US" sz="2800" dirty="0">
                <a:latin typeface="+mn-lt"/>
              </a:rPr>
            </a:br>
            <a:br>
              <a:rPr lang="en-US" sz="2800" dirty="0">
                <a:latin typeface="+mn-lt"/>
              </a:rPr>
            </a:br>
            <a:br>
              <a:rPr lang="en-US" sz="2800" dirty="0">
                <a:latin typeface="+mn-lt"/>
              </a:rPr>
            </a:br>
            <a:br>
              <a:rPr lang="en-US" sz="2800" dirty="0">
                <a:latin typeface="+mn-lt"/>
              </a:rPr>
            </a:br>
            <a:endParaRPr lang="en-US" sz="2800" dirty="0">
              <a:latin typeface="+mn-lt"/>
            </a:endParaRPr>
          </a:p>
        </p:txBody>
      </p:sp>
      <p:sp>
        <p:nvSpPr>
          <p:cNvPr id="4099" name="Text Box 6">
            <a:extLst>
              <a:ext uri="{FF2B5EF4-FFF2-40B4-BE49-F238E27FC236}">
                <a16:creationId xmlns:a16="http://schemas.microsoft.com/office/drawing/2014/main" id="{5460DF7D-032B-4572-A8FC-39528D0BAA44}"/>
              </a:ext>
            </a:extLst>
          </p:cNvPr>
          <p:cNvSpPr txBox="1">
            <a:spLocks noChangeArrowheads="1"/>
          </p:cNvSpPr>
          <p:nvPr/>
        </p:nvSpPr>
        <p:spPr bwMode="auto">
          <a:xfrm>
            <a:off x="3886200" y="168276"/>
            <a:ext cx="6629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400" b="1">
                <a:latin typeface="Tahoma" panose="020B0604030504040204" pitchFamily="34" charset="0"/>
              </a:rPr>
              <a:t>       						</a:t>
            </a:r>
          </a:p>
        </p:txBody>
      </p:sp>
      <p:sp>
        <p:nvSpPr>
          <p:cNvPr id="2" name="Slide Number Placeholder 1">
            <a:extLst>
              <a:ext uri="{FF2B5EF4-FFF2-40B4-BE49-F238E27FC236}">
                <a16:creationId xmlns:a16="http://schemas.microsoft.com/office/drawing/2014/main" id="{9FEA6740-3E54-0149-A6F8-39141AA4B474}"/>
              </a:ext>
            </a:extLst>
          </p:cNvPr>
          <p:cNvSpPr>
            <a:spLocks noGrp="1"/>
          </p:cNvSpPr>
          <p:nvPr>
            <p:ph type="sldNum" sz="quarter" idx="12"/>
          </p:nvPr>
        </p:nvSpPr>
        <p:spPr/>
        <p:txBody>
          <a:bodyPr/>
          <a:lstStyle/>
          <a:p>
            <a:pPr>
              <a:defRPr/>
            </a:pPr>
            <a:fld id="{6159BBD6-D2D8-4323-83F5-F639DBE83213}" type="slidenum">
              <a:rPr lang="en-US" smtClean="0"/>
              <a:pPr>
                <a:defRPr/>
              </a:pPr>
              <a:t>27</a:t>
            </a:fld>
            <a:endParaRPr lang="en-US"/>
          </a:p>
        </p:txBody>
      </p:sp>
    </p:spTree>
    <p:extLst>
      <p:ext uri="{BB962C8B-B14F-4D97-AF65-F5344CB8AC3E}">
        <p14:creationId xmlns:p14="http://schemas.microsoft.com/office/powerpoint/2010/main" val="20494299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26">
            <a:extLst>
              <a:ext uri="{FF2B5EF4-FFF2-40B4-BE49-F238E27FC236}">
                <a16:creationId xmlns:a16="http://schemas.microsoft.com/office/drawing/2014/main" id="{D8975115-F222-49FC-8F2B-010ECBCB8642}"/>
              </a:ext>
            </a:extLst>
          </p:cNvPr>
          <p:cNvSpPr>
            <a:spLocks noChangeArrowheads="1"/>
          </p:cNvSpPr>
          <p:nvPr/>
        </p:nvSpPr>
        <p:spPr bwMode="auto">
          <a:xfrm>
            <a:off x="507915" y="69691"/>
            <a:ext cx="11176170" cy="6683782"/>
          </a:xfrm>
          <a:prstGeom prst="rect">
            <a:avLst/>
          </a:prstGeom>
          <a:solidFill>
            <a:srgbClr val="CCFFFF"/>
          </a:solidFill>
          <a:ln w="9525">
            <a:solidFill>
              <a:schemeClr val="tx1"/>
            </a:solidFill>
            <a:miter lim="800000"/>
            <a:headEnd/>
            <a:tailEnd/>
          </a:ln>
          <a:effectLst>
            <a:outerShdw dist="53882" dir="2700000" algn="ctr" rotWithShape="0">
              <a:srgbClr val="0057F0"/>
            </a:outerShdw>
          </a:effectLst>
        </p:spPr>
        <p:txBody>
          <a:bodyPr wrap="square" anchor="t" anchorCtr="0">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rtl="1" eaLnBrk="1" hangingPunct="1">
              <a:spcBef>
                <a:spcPct val="25000"/>
              </a:spcBef>
            </a:pPr>
            <a:r>
              <a:rPr lang="en-US" altLang="de-DE" sz="2200" b="1" dirty="0">
                <a:solidFill>
                  <a:srgbClr val="FF3300"/>
                </a:solidFill>
                <a:latin typeface="+mn-lt"/>
              </a:rPr>
              <a:t>Lloyds PRIVATE EQUITY PARTNERS: OBJECTIVES AS A FINANCIAL BUYER</a:t>
            </a:r>
          </a:p>
          <a:p>
            <a:endParaRPr lang="en-US" sz="2200" b="1" dirty="0">
              <a:latin typeface="+mn-lt"/>
            </a:endParaRPr>
          </a:p>
          <a:p>
            <a:r>
              <a:rPr lang="en-US" sz="2200" b="1" dirty="0">
                <a:latin typeface="+mn-lt"/>
              </a:rPr>
              <a:t>	Financial buyer with IRR objectives of a minimum of 22%</a:t>
            </a:r>
          </a:p>
          <a:p>
            <a:r>
              <a:rPr lang="en-US" sz="2200" b="1" dirty="0">
                <a:latin typeface="+mn-lt"/>
              </a:rPr>
              <a:t> </a:t>
            </a:r>
          </a:p>
          <a:p>
            <a:r>
              <a:rPr lang="en-US" sz="2200" b="1" dirty="0">
                <a:latin typeface="+mn-lt"/>
              </a:rPr>
              <a:t>	Will capitalize the acquisition by using senior debt (approximately 50% of the Pro 	forma Capital Structure on day 1 of the transaction) and subordinated debt	(approximately 25% of the Pro forma Capital Structure on day 1 of the transaction), as 	well as its own private equity</a:t>
            </a:r>
          </a:p>
          <a:p>
            <a:endParaRPr lang="en-US" sz="2200" b="1" dirty="0">
              <a:latin typeface="+mn-lt"/>
            </a:endParaRPr>
          </a:p>
          <a:p>
            <a:r>
              <a:rPr lang="en-US" sz="2200" b="1" dirty="0"/>
              <a:t>	As a financial buyer Lloyds Private Equity Partners will work closely to stay within 	the ranges of EV/EBITDA multiples for companies in this industry of 5 to 8x, while still 	respecting P/E multiples for companies in the same sector of 12 to 18x.</a:t>
            </a:r>
            <a:endParaRPr lang="en-US" sz="2200" b="1" dirty="0">
              <a:latin typeface="+mn-lt"/>
            </a:endParaRPr>
          </a:p>
          <a:p>
            <a:r>
              <a:rPr lang="en-US" sz="2200" b="1" dirty="0">
                <a:latin typeface="+mn-lt"/>
              </a:rPr>
              <a:t> </a:t>
            </a:r>
          </a:p>
          <a:p>
            <a:r>
              <a:rPr lang="en-US" sz="2200" b="1" dirty="0">
                <a:latin typeface="+mn-lt"/>
              </a:rPr>
              <a:t>	Will allow Anglo American Aggregates to maintain independent legal identity with 	separate Board of Directors and Jake Stone as Chief Executive</a:t>
            </a:r>
          </a:p>
          <a:p>
            <a:r>
              <a:rPr lang="en-US" sz="2200" b="1" dirty="0">
                <a:latin typeface="+mn-lt"/>
              </a:rPr>
              <a:t> </a:t>
            </a:r>
          </a:p>
          <a:p>
            <a:r>
              <a:rPr lang="en-US" sz="2200" b="1" dirty="0">
                <a:latin typeface="+mn-lt"/>
              </a:rPr>
              <a:t>	Three to five-year investment horizon</a:t>
            </a:r>
          </a:p>
          <a:p>
            <a:r>
              <a:rPr lang="en-US" sz="2200" b="1" dirty="0">
                <a:latin typeface="+mn-lt"/>
              </a:rPr>
              <a:t> </a:t>
            </a:r>
          </a:p>
          <a:p>
            <a:r>
              <a:rPr lang="en-US" sz="2200" b="1" dirty="0">
                <a:latin typeface="+mn-lt"/>
              </a:rPr>
              <a:t>	Limited to no involvement in day-to-day management</a:t>
            </a:r>
          </a:p>
        </p:txBody>
      </p:sp>
    </p:spTree>
    <p:extLst>
      <p:ext uri="{BB962C8B-B14F-4D97-AF65-F5344CB8AC3E}">
        <p14:creationId xmlns:p14="http://schemas.microsoft.com/office/powerpoint/2010/main" val="41454361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0">
                                            <p:bg/>
                                          </p:spTgt>
                                        </p:tgtEl>
                                        <p:attrNameLst>
                                          <p:attrName>style.visibility</p:attrName>
                                        </p:attrNameLst>
                                      </p:cBhvr>
                                      <p:to>
                                        <p:strVal val="visible"/>
                                      </p:to>
                                    </p:set>
                                    <p:anim calcmode="lin" valueType="num">
                                      <p:cBhvr additive="base">
                                        <p:cTn id="7" dur="500" fill="hold"/>
                                        <p:tgtEl>
                                          <p:spTgt spid="7170">
                                            <p:bg/>
                                          </p:spTgt>
                                        </p:tgtEl>
                                        <p:attrNameLst>
                                          <p:attrName>ppt_x</p:attrName>
                                        </p:attrNameLst>
                                      </p:cBhvr>
                                      <p:tavLst>
                                        <p:tav tm="0">
                                          <p:val>
                                            <p:strVal val="#ppt_x"/>
                                          </p:val>
                                        </p:tav>
                                        <p:tav tm="100000">
                                          <p:val>
                                            <p:strVal val="#ppt_x"/>
                                          </p:val>
                                        </p:tav>
                                      </p:tavLst>
                                    </p:anim>
                                    <p:anim calcmode="lin" valueType="num">
                                      <p:cBhvr additive="base">
                                        <p:cTn id="8" dur="500" fill="hold"/>
                                        <p:tgtEl>
                                          <p:spTgt spid="7170">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70">
                                            <p:txEl>
                                              <p:pRg st="0" end="0"/>
                                            </p:txEl>
                                          </p:spTgt>
                                        </p:tgtEl>
                                        <p:attrNameLst>
                                          <p:attrName>style.visibility</p:attrName>
                                        </p:attrNameLst>
                                      </p:cBhvr>
                                      <p:to>
                                        <p:strVal val="visible"/>
                                      </p:to>
                                    </p:set>
                                    <p:anim calcmode="lin" valueType="num">
                                      <p:cBhvr additive="base">
                                        <p:cTn id="13" dur="500" fill="hold"/>
                                        <p:tgtEl>
                                          <p:spTgt spid="717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70">
                                            <p:txEl>
                                              <p:pRg st="2" end="2"/>
                                            </p:txEl>
                                          </p:spTgt>
                                        </p:tgtEl>
                                        <p:attrNameLst>
                                          <p:attrName>style.visibility</p:attrName>
                                        </p:attrNameLst>
                                      </p:cBhvr>
                                      <p:to>
                                        <p:strVal val="visible"/>
                                      </p:to>
                                    </p:set>
                                    <p:anim calcmode="lin" valueType="num">
                                      <p:cBhvr additive="base">
                                        <p:cTn id="19" dur="500" fill="hold"/>
                                        <p:tgtEl>
                                          <p:spTgt spid="717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170">
                                            <p:txEl>
                                              <p:pRg st="4" end="4"/>
                                            </p:txEl>
                                          </p:spTgt>
                                        </p:tgtEl>
                                        <p:attrNameLst>
                                          <p:attrName>style.visibility</p:attrName>
                                        </p:attrNameLst>
                                      </p:cBhvr>
                                      <p:to>
                                        <p:strVal val="visible"/>
                                      </p:to>
                                    </p:set>
                                    <p:anim calcmode="lin" valueType="num">
                                      <p:cBhvr additive="base">
                                        <p:cTn id="25" dur="500" fill="hold"/>
                                        <p:tgtEl>
                                          <p:spTgt spid="7170">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170">
                                            <p:txEl>
                                              <p:pRg st="6" end="6"/>
                                            </p:txEl>
                                          </p:spTgt>
                                        </p:tgtEl>
                                        <p:attrNameLst>
                                          <p:attrName>style.visibility</p:attrName>
                                        </p:attrNameLst>
                                      </p:cBhvr>
                                      <p:to>
                                        <p:strVal val="visible"/>
                                      </p:to>
                                    </p:set>
                                    <p:anim calcmode="lin" valueType="num">
                                      <p:cBhvr additive="base">
                                        <p:cTn id="31" dur="500" fill="hold"/>
                                        <p:tgtEl>
                                          <p:spTgt spid="7170">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170">
                                            <p:txEl>
                                              <p:pRg st="8" end="8"/>
                                            </p:txEl>
                                          </p:spTgt>
                                        </p:tgtEl>
                                        <p:attrNameLst>
                                          <p:attrName>style.visibility</p:attrName>
                                        </p:attrNameLst>
                                      </p:cBhvr>
                                      <p:to>
                                        <p:strVal val="visible"/>
                                      </p:to>
                                    </p:set>
                                    <p:anim calcmode="lin" valueType="num">
                                      <p:cBhvr additive="base">
                                        <p:cTn id="37" dur="500" fill="hold"/>
                                        <p:tgtEl>
                                          <p:spTgt spid="7170">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170">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170">
                                            <p:txEl>
                                              <p:pRg st="10" end="10"/>
                                            </p:txEl>
                                          </p:spTgt>
                                        </p:tgtEl>
                                        <p:attrNameLst>
                                          <p:attrName>style.visibility</p:attrName>
                                        </p:attrNameLst>
                                      </p:cBhvr>
                                      <p:to>
                                        <p:strVal val="visible"/>
                                      </p:to>
                                    </p:set>
                                    <p:anim calcmode="lin" valueType="num">
                                      <p:cBhvr additive="base">
                                        <p:cTn id="43" dur="500" fill="hold"/>
                                        <p:tgtEl>
                                          <p:spTgt spid="7170">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170">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170">
                                            <p:txEl>
                                              <p:pRg st="12" end="12"/>
                                            </p:txEl>
                                          </p:spTgt>
                                        </p:tgtEl>
                                        <p:attrNameLst>
                                          <p:attrName>style.visibility</p:attrName>
                                        </p:attrNameLst>
                                      </p:cBhvr>
                                      <p:to>
                                        <p:strVal val="visible"/>
                                      </p:to>
                                    </p:set>
                                    <p:anim calcmode="lin" valueType="num">
                                      <p:cBhvr additive="base">
                                        <p:cTn id="49" dur="500" fill="hold"/>
                                        <p:tgtEl>
                                          <p:spTgt spid="7170">
                                            <p:txEl>
                                              <p:pRg st="12" end="1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170">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uiExpand="1"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26">
            <a:extLst>
              <a:ext uri="{FF2B5EF4-FFF2-40B4-BE49-F238E27FC236}">
                <a16:creationId xmlns:a16="http://schemas.microsoft.com/office/drawing/2014/main" id="{D8975115-F222-49FC-8F2B-010ECBCB8642}"/>
              </a:ext>
            </a:extLst>
          </p:cNvPr>
          <p:cNvSpPr>
            <a:spLocks noChangeArrowheads="1"/>
          </p:cNvSpPr>
          <p:nvPr/>
        </p:nvSpPr>
        <p:spPr bwMode="auto">
          <a:xfrm>
            <a:off x="507915" y="329689"/>
            <a:ext cx="11176170" cy="6198621"/>
          </a:xfrm>
          <a:prstGeom prst="rect">
            <a:avLst/>
          </a:prstGeom>
          <a:solidFill>
            <a:srgbClr val="CCFFFF"/>
          </a:solidFill>
          <a:ln w="9525">
            <a:solidFill>
              <a:schemeClr val="tx1"/>
            </a:solidFill>
            <a:miter lim="800000"/>
            <a:headEnd/>
            <a:tailEnd/>
          </a:ln>
          <a:effectLst>
            <a:outerShdw dist="53882" dir="2700000" algn="ctr" rotWithShape="0">
              <a:srgbClr val="0057F0"/>
            </a:outerShdw>
          </a:effectLst>
        </p:spPr>
        <p:txBody>
          <a:bodyPr wrap="square" anchor="t" anchorCtr="0">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rtl="1">
              <a:spcBef>
                <a:spcPct val="25000"/>
              </a:spcBef>
            </a:pPr>
            <a:r>
              <a:rPr lang="en-US" altLang="de-DE" sz="2200" b="1" dirty="0">
                <a:solidFill>
                  <a:srgbClr val="FF3300"/>
                </a:solidFill>
              </a:rPr>
              <a:t>Lloyds PRIVATE EQUITY PARTNERS: OBJECTIVES AS A FINANCIAL BUYER (CONT’D)</a:t>
            </a:r>
          </a:p>
          <a:p>
            <a:r>
              <a:rPr lang="en-US" sz="2200" b="1" dirty="0"/>
              <a:t> </a:t>
            </a:r>
          </a:p>
          <a:p>
            <a:r>
              <a:rPr lang="en-US" sz="2200" b="1" dirty="0"/>
              <a:t>	Exit strategy will include possible IPO, leveraged recapitalization or, in exceptional 	circumstances, leveraged buildout strategy with further acquisitions</a:t>
            </a:r>
          </a:p>
          <a:p>
            <a:r>
              <a:rPr lang="en-US" sz="2200" b="1" dirty="0"/>
              <a:t> </a:t>
            </a:r>
          </a:p>
          <a:p>
            <a:r>
              <a:rPr lang="en-US" sz="2200" b="1" dirty="0"/>
              <a:t>	Will let management manage</a:t>
            </a:r>
          </a:p>
          <a:p>
            <a:r>
              <a:rPr lang="en-US" sz="2200" b="1" dirty="0"/>
              <a:t> </a:t>
            </a:r>
          </a:p>
          <a:p>
            <a:r>
              <a:rPr lang="en-US" sz="2200" b="1" dirty="0"/>
              <a:t>	Will grant management five year contracts</a:t>
            </a:r>
          </a:p>
          <a:p>
            <a:r>
              <a:rPr lang="en-US" sz="2200" b="1" dirty="0"/>
              <a:t> </a:t>
            </a:r>
          </a:p>
          <a:p>
            <a:r>
              <a:rPr lang="en-US" sz="2200" b="1" dirty="0"/>
              <a:t>	Knows Anglo American Aggregates through lending relationship </a:t>
            </a:r>
          </a:p>
          <a:p>
            <a:r>
              <a:rPr lang="en-US" sz="2200" b="1" dirty="0"/>
              <a:t> </a:t>
            </a:r>
          </a:p>
          <a:p>
            <a:r>
              <a:rPr lang="en-US" sz="2200" b="1" dirty="0"/>
              <a:t>	Will allow management the rights to co-invest up to 49% of the common equity in the 	first instance</a:t>
            </a:r>
          </a:p>
          <a:p>
            <a:r>
              <a:rPr lang="en-US" sz="2200" b="1" dirty="0"/>
              <a:t> </a:t>
            </a:r>
          </a:p>
          <a:p>
            <a:r>
              <a:rPr lang="en-US" sz="2200" b="1" dirty="0"/>
              <a:t>	Will grant management options providing the potential for management to get control 	- subject to satisfactory operational performance - at the time of exit</a:t>
            </a:r>
          </a:p>
          <a:p>
            <a:endParaRPr lang="en-US" sz="2200" b="1" dirty="0"/>
          </a:p>
          <a:p>
            <a:r>
              <a:rPr lang="en-US" sz="2200" b="1" dirty="0"/>
              <a:t>	Will respect the BNR contracts in both letter and spirit  </a:t>
            </a:r>
          </a:p>
        </p:txBody>
      </p:sp>
    </p:spTree>
    <p:extLst>
      <p:ext uri="{BB962C8B-B14F-4D97-AF65-F5344CB8AC3E}">
        <p14:creationId xmlns:p14="http://schemas.microsoft.com/office/powerpoint/2010/main" val="16133717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0">
                                            <p:bg/>
                                          </p:spTgt>
                                        </p:tgtEl>
                                        <p:attrNameLst>
                                          <p:attrName>style.visibility</p:attrName>
                                        </p:attrNameLst>
                                      </p:cBhvr>
                                      <p:to>
                                        <p:strVal val="visible"/>
                                      </p:to>
                                    </p:set>
                                    <p:anim calcmode="lin" valueType="num">
                                      <p:cBhvr additive="base">
                                        <p:cTn id="7" dur="500" fill="hold"/>
                                        <p:tgtEl>
                                          <p:spTgt spid="7170">
                                            <p:bg/>
                                          </p:spTgt>
                                        </p:tgtEl>
                                        <p:attrNameLst>
                                          <p:attrName>ppt_x</p:attrName>
                                        </p:attrNameLst>
                                      </p:cBhvr>
                                      <p:tavLst>
                                        <p:tav tm="0">
                                          <p:val>
                                            <p:strVal val="#ppt_x"/>
                                          </p:val>
                                        </p:tav>
                                        <p:tav tm="100000">
                                          <p:val>
                                            <p:strVal val="#ppt_x"/>
                                          </p:val>
                                        </p:tav>
                                      </p:tavLst>
                                    </p:anim>
                                    <p:anim calcmode="lin" valueType="num">
                                      <p:cBhvr additive="base">
                                        <p:cTn id="8" dur="500" fill="hold"/>
                                        <p:tgtEl>
                                          <p:spTgt spid="7170">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70">
                                            <p:txEl>
                                              <p:pRg st="0" end="0"/>
                                            </p:txEl>
                                          </p:spTgt>
                                        </p:tgtEl>
                                        <p:attrNameLst>
                                          <p:attrName>style.visibility</p:attrName>
                                        </p:attrNameLst>
                                      </p:cBhvr>
                                      <p:to>
                                        <p:strVal val="visible"/>
                                      </p:to>
                                    </p:set>
                                    <p:anim calcmode="lin" valueType="num">
                                      <p:cBhvr additive="base">
                                        <p:cTn id="13" dur="500" fill="hold"/>
                                        <p:tgtEl>
                                          <p:spTgt spid="717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70">
                                            <p:txEl>
                                              <p:pRg st="2" end="2"/>
                                            </p:txEl>
                                          </p:spTgt>
                                        </p:tgtEl>
                                        <p:attrNameLst>
                                          <p:attrName>style.visibility</p:attrName>
                                        </p:attrNameLst>
                                      </p:cBhvr>
                                      <p:to>
                                        <p:strVal val="visible"/>
                                      </p:to>
                                    </p:set>
                                    <p:anim calcmode="lin" valueType="num">
                                      <p:cBhvr additive="base">
                                        <p:cTn id="19" dur="500" fill="hold"/>
                                        <p:tgtEl>
                                          <p:spTgt spid="717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170">
                                            <p:txEl>
                                              <p:pRg st="4" end="4"/>
                                            </p:txEl>
                                          </p:spTgt>
                                        </p:tgtEl>
                                        <p:attrNameLst>
                                          <p:attrName>style.visibility</p:attrName>
                                        </p:attrNameLst>
                                      </p:cBhvr>
                                      <p:to>
                                        <p:strVal val="visible"/>
                                      </p:to>
                                    </p:set>
                                    <p:anim calcmode="lin" valueType="num">
                                      <p:cBhvr additive="base">
                                        <p:cTn id="25" dur="500" fill="hold"/>
                                        <p:tgtEl>
                                          <p:spTgt spid="7170">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170">
                                            <p:txEl>
                                              <p:pRg st="6" end="6"/>
                                            </p:txEl>
                                          </p:spTgt>
                                        </p:tgtEl>
                                        <p:attrNameLst>
                                          <p:attrName>style.visibility</p:attrName>
                                        </p:attrNameLst>
                                      </p:cBhvr>
                                      <p:to>
                                        <p:strVal val="visible"/>
                                      </p:to>
                                    </p:set>
                                    <p:anim calcmode="lin" valueType="num">
                                      <p:cBhvr additive="base">
                                        <p:cTn id="31" dur="500" fill="hold"/>
                                        <p:tgtEl>
                                          <p:spTgt spid="7170">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170">
                                            <p:txEl>
                                              <p:pRg st="8" end="8"/>
                                            </p:txEl>
                                          </p:spTgt>
                                        </p:tgtEl>
                                        <p:attrNameLst>
                                          <p:attrName>style.visibility</p:attrName>
                                        </p:attrNameLst>
                                      </p:cBhvr>
                                      <p:to>
                                        <p:strVal val="visible"/>
                                      </p:to>
                                    </p:set>
                                    <p:anim calcmode="lin" valueType="num">
                                      <p:cBhvr additive="base">
                                        <p:cTn id="37" dur="500" fill="hold"/>
                                        <p:tgtEl>
                                          <p:spTgt spid="7170">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170">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170">
                                            <p:txEl>
                                              <p:pRg st="10" end="10"/>
                                            </p:txEl>
                                          </p:spTgt>
                                        </p:tgtEl>
                                        <p:attrNameLst>
                                          <p:attrName>style.visibility</p:attrName>
                                        </p:attrNameLst>
                                      </p:cBhvr>
                                      <p:to>
                                        <p:strVal val="visible"/>
                                      </p:to>
                                    </p:set>
                                    <p:anim calcmode="lin" valueType="num">
                                      <p:cBhvr additive="base">
                                        <p:cTn id="43" dur="500" fill="hold"/>
                                        <p:tgtEl>
                                          <p:spTgt spid="7170">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170">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170">
                                            <p:txEl>
                                              <p:pRg st="12" end="12"/>
                                            </p:txEl>
                                          </p:spTgt>
                                        </p:tgtEl>
                                        <p:attrNameLst>
                                          <p:attrName>style.visibility</p:attrName>
                                        </p:attrNameLst>
                                      </p:cBhvr>
                                      <p:to>
                                        <p:strVal val="visible"/>
                                      </p:to>
                                    </p:set>
                                    <p:anim calcmode="lin" valueType="num">
                                      <p:cBhvr additive="base">
                                        <p:cTn id="49" dur="500" fill="hold"/>
                                        <p:tgtEl>
                                          <p:spTgt spid="7170">
                                            <p:txEl>
                                              <p:pRg st="12" end="1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170">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170">
                                            <p:txEl>
                                              <p:pRg st="14" end="14"/>
                                            </p:txEl>
                                          </p:spTgt>
                                        </p:tgtEl>
                                        <p:attrNameLst>
                                          <p:attrName>style.visibility</p:attrName>
                                        </p:attrNameLst>
                                      </p:cBhvr>
                                      <p:to>
                                        <p:strVal val="visible"/>
                                      </p:to>
                                    </p:set>
                                    <p:anim calcmode="lin" valueType="num">
                                      <p:cBhvr additive="base">
                                        <p:cTn id="55" dur="500" fill="hold"/>
                                        <p:tgtEl>
                                          <p:spTgt spid="7170">
                                            <p:txEl>
                                              <p:pRg st="14" end="1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170">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8E3E2-FBC0-4343-ACB2-27E1A85DC272}"/>
              </a:ext>
            </a:extLst>
          </p:cNvPr>
          <p:cNvSpPr>
            <a:spLocks noGrp="1"/>
          </p:cNvSpPr>
          <p:nvPr>
            <p:ph type="ctrTitle"/>
          </p:nvPr>
        </p:nvSpPr>
        <p:spPr>
          <a:xfrm>
            <a:off x="1639228" y="2185852"/>
            <a:ext cx="8913543" cy="2244634"/>
          </a:xfrm>
        </p:spPr>
        <p:txBody>
          <a:bodyPr>
            <a:normAutofit/>
          </a:bodyPr>
          <a:lstStyle/>
          <a:p>
            <a:br>
              <a:rPr lang="en-US" sz="2800" dirty="0">
                <a:latin typeface="+mn-lt"/>
              </a:rPr>
            </a:br>
            <a:r>
              <a:rPr lang="en-US" sz="2800" dirty="0">
                <a:latin typeface="+mn-lt"/>
              </a:rPr>
              <a:t>Anglo American Aggregates</a:t>
            </a:r>
            <a:br>
              <a:rPr lang="en-US" sz="2800" dirty="0">
                <a:latin typeface="+mn-lt"/>
              </a:rPr>
            </a:br>
            <a:br>
              <a:rPr lang="en-US" sz="2800" dirty="0">
                <a:latin typeface="+mn-lt"/>
              </a:rPr>
            </a:br>
            <a:r>
              <a:rPr lang="en-US" sz="2800" dirty="0">
                <a:latin typeface="+mn-lt"/>
              </a:rPr>
              <a:t>Classroom Discussion</a:t>
            </a:r>
            <a:br>
              <a:rPr lang="en-US" sz="2800" dirty="0">
                <a:latin typeface="+mn-lt"/>
              </a:rPr>
            </a:br>
            <a:endParaRPr lang="en-US" sz="2800" dirty="0">
              <a:latin typeface="+mn-lt"/>
            </a:endParaRPr>
          </a:p>
        </p:txBody>
      </p:sp>
      <p:sp>
        <p:nvSpPr>
          <p:cNvPr id="3" name="Subtitle 2">
            <a:extLst>
              <a:ext uri="{FF2B5EF4-FFF2-40B4-BE49-F238E27FC236}">
                <a16:creationId xmlns:a16="http://schemas.microsoft.com/office/drawing/2014/main" id="{441A5663-EAD5-48A8-92C9-9A0101626C57}"/>
              </a:ext>
            </a:extLst>
          </p:cNvPr>
          <p:cNvSpPr>
            <a:spLocks noGrp="1"/>
          </p:cNvSpPr>
          <p:nvPr>
            <p:ph type="subTitle" idx="1"/>
          </p:nvPr>
        </p:nvSpPr>
        <p:spPr>
          <a:xfrm flipV="1">
            <a:off x="1639228" y="5257800"/>
            <a:ext cx="9028772" cy="284356"/>
          </a:xfrm>
        </p:spPr>
        <p:txBody>
          <a:bodyPr>
            <a:normAutofit fontScale="25000" lnSpcReduction="20000"/>
          </a:bodyPr>
          <a:lstStyle/>
          <a:p>
            <a:endParaRPr lang="en-US" sz="5400" dirty="0">
              <a:latin typeface="+mj-lt"/>
            </a:endParaRPr>
          </a:p>
        </p:txBody>
      </p:sp>
    </p:spTree>
    <p:extLst>
      <p:ext uri="{BB962C8B-B14F-4D97-AF65-F5344CB8AC3E}">
        <p14:creationId xmlns:p14="http://schemas.microsoft.com/office/powerpoint/2010/main" val="13140490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a:extLst>
              <a:ext uri="{FF2B5EF4-FFF2-40B4-BE49-F238E27FC236}">
                <a16:creationId xmlns:a16="http://schemas.microsoft.com/office/drawing/2014/main" id="{912CF2AF-32DE-49FC-AA9B-7772DF745716}"/>
              </a:ext>
            </a:extLst>
          </p:cNvPr>
          <p:cNvSpPr>
            <a:spLocks noGrp="1" noChangeArrowheads="1"/>
          </p:cNvSpPr>
          <p:nvPr>
            <p:ph type="subTitle" idx="1"/>
          </p:nvPr>
        </p:nvSpPr>
        <p:spPr>
          <a:xfrm>
            <a:off x="2007996" y="2918350"/>
            <a:ext cx="8176007" cy="3048000"/>
          </a:xfrm>
        </p:spPr>
        <p:txBody>
          <a:bodyPr/>
          <a:lstStyle/>
          <a:p>
            <a:pPr eaLnBrk="1" hangingPunct="1">
              <a:lnSpc>
                <a:spcPct val="100000"/>
              </a:lnSpc>
            </a:pPr>
            <a:r>
              <a:rPr lang="en-US" altLang="en-US" sz="2800" dirty="0"/>
              <a:t>Acquisition Analysis </a:t>
            </a:r>
          </a:p>
          <a:p>
            <a:pPr eaLnBrk="1" hangingPunct="1">
              <a:lnSpc>
                <a:spcPct val="100000"/>
              </a:lnSpc>
            </a:pPr>
            <a:r>
              <a:rPr lang="en-US" altLang="en-US" sz="2800" dirty="0"/>
              <a:t>Lloyds Private Equity Partners as Financial Buyer</a:t>
            </a:r>
          </a:p>
        </p:txBody>
      </p:sp>
      <p:sp>
        <p:nvSpPr>
          <p:cNvPr id="3" name="Slide Number Placeholder 2">
            <a:extLst>
              <a:ext uri="{FF2B5EF4-FFF2-40B4-BE49-F238E27FC236}">
                <a16:creationId xmlns:a16="http://schemas.microsoft.com/office/drawing/2014/main" id="{8555FB02-6FB8-544D-893E-8553872756C1}"/>
              </a:ext>
            </a:extLst>
          </p:cNvPr>
          <p:cNvSpPr>
            <a:spLocks noGrp="1"/>
          </p:cNvSpPr>
          <p:nvPr>
            <p:ph type="sldNum" sz="quarter" idx="12"/>
          </p:nvPr>
        </p:nvSpPr>
        <p:spPr/>
        <p:txBody>
          <a:bodyPr/>
          <a:lstStyle/>
          <a:p>
            <a:pPr>
              <a:defRPr/>
            </a:pPr>
            <a:fld id="{6159BBD6-D2D8-4323-83F5-F639DBE83213}" type="slidenum">
              <a:rPr lang="en-US" smtClean="0"/>
              <a:pPr>
                <a:defRPr/>
              </a:pPr>
              <a:t>30</a:t>
            </a:fld>
            <a:endParaRPr lang="en-US"/>
          </a:p>
        </p:txBody>
      </p:sp>
    </p:spTree>
    <p:extLst>
      <p:ext uri="{BB962C8B-B14F-4D97-AF65-F5344CB8AC3E}">
        <p14:creationId xmlns:p14="http://schemas.microsoft.com/office/powerpoint/2010/main" val="33296007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a:extLst>
              <a:ext uri="{FF2B5EF4-FFF2-40B4-BE49-F238E27FC236}">
                <a16:creationId xmlns:a16="http://schemas.microsoft.com/office/drawing/2014/main" id="{912CF2AF-32DE-49FC-AA9B-7772DF745716}"/>
              </a:ext>
            </a:extLst>
          </p:cNvPr>
          <p:cNvSpPr>
            <a:spLocks noGrp="1" noChangeArrowheads="1"/>
          </p:cNvSpPr>
          <p:nvPr>
            <p:ph type="subTitle" idx="1"/>
          </p:nvPr>
        </p:nvSpPr>
        <p:spPr>
          <a:xfrm>
            <a:off x="2783519" y="2891379"/>
            <a:ext cx="6624961" cy="3048000"/>
          </a:xfrm>
        </p:spPr>
        <p:txBody>
          <a:bodyPr/>
          <a:lstStyle/>
          <a:p>
            <a:pPr eaLnBrk="1" hangingPunct="1">
              <a:lnSpc>
                <a:spcPct val="100000"/>
              </a:lnSpc>
            </a:pPr>
            <a:r>
              <a:rPr lang="en-US" altLang="en-US" sz="2800" dirty="0"/>
              <a:t>Debt Capacity</a:t>
            </a:r>
          </a:p>
          <a:p>
            <a:pPr eaLnBrk="1" hangingPunct="1">
              <a:lnSpc>
                <a:spcPct val="100000"/>
              </a:lnSpc>
            </a:pPr>
            <a:r>
              <a:rPr lang="en-US" altLang="en-US" sz="2800" dirty="0"/>
              <a:t>General Principles in Acquisition Financing</a:t>
            </a:r>
          </a:p>
        </p:txBody>
      </p:sp>
      <p:sp>
        <p:nvSpPr>
          <p:cNvPr id="3" name="Slide Number Placeholder 2">
            <a:extLst>
              <a:ext uri="{FF2B5EF4-FFF2-40B4-BE49-F238E27FC236}">
                <a16:creationId xmlns:a16="http://schemas.microsoft.com/office/drawing/2014/main" id="{8555FB02-6FB8-544D-893E-8553872756C1}"/>
              </a:ext>
            </a:extLst>
          </p:cNvPr>
          <p:cNvSpPr>
            <a:spLocks noGrp="1"/>
          </p:cNvSpPr>
          <p:nvPr>
            <p:ph type="sldNum" sz="quarter" idx="12"/>
          </p:nvPr>
        </p:nvSpPr>
        <p:spPr/>
        <p:txBody>
          <a:bodyPr/>
          <a:lstStyle/>
          <a:p>
            <a:pPr>
              <a:defRPr/>
            </a:pPr>
            <a:fld id="{6159BBD6-D2D8-4323-83F5-F639DBE83213}" type="slidenum">
              <a:rPr lang="en-US" smtClean="0"/>
              <a:pPr>
                <a:defRPr/>
              </a:pPr>
              <a:t>31</a:t>
            </a:fld>
            <a:endParaRPr lang="en-US"/>
          </a:p>
        </p:txBody>
      </p:sp>
    </p:spTree>
    <p:extLst>
      <p:ext uri="{BB962C8B-B14F-4D97-AF65-F5344CB8AC3E}">
        <p14:creationId xmlns:p14="http://schemas.microsoft.com/office/powerpoint/2010/main" val="26956169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26">
            <a:extLst>
              <a:ext uri="{FF2B5EF4-FFF2-40B4-BE49-F238E27FC236}">
                <a16:creationId xmlns:a16="http://schemas.microsoft.com/office/drawing/2014/main" id="{1FCDE675-601A-45F2-B7C7-81EE52785E3B}"/>
              </a:ext>
            </a:extLst>
          </p:cNvPr>
          <p:cNvSpPr>
            <a:spLocks noChangeArrowheads="1"/>
          </p:cNvSpPr>
          <p:nvPr/>
        </p:nvSpPr>
        <p:spPr bwMode="auto">
          <a:xfrm>
            <a:off x="699155" y="566878"/>
            <a:ext cx="10793690" cy="1661993"/>
          </a:xfrm>
          <a:prstGeom prst="rect">
            <a:avLst/>
          </a:prstGeom>
          <a:solidFill>
            <a:srgbClr val="CCFFFF"/>
          </a:solidFill>
          <a:ln w="9525">
            <a:solidFill>
              <a:schemeClr val="tx1"/>
            </a:solidFill>
            <a:miter lim="800000"/>
            <a:headEnd/>
            <a:tailEnd/>
          </a:ln>
          <a:effectLst>
            <a:outerShdw dist="53882" dir="2700000" algn="ctr" rotWithShape="0">
              <a:srgbClr val="0057F0"/>
            </a:outerShdw>
          </a:effectLst>
        </p:spPr>
        <p:txBody>
          <a:bodyPr wrap="squar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rtl="1" eaLnBrk="1" hangingPunct="1">
              <a:spcBef>
                <a:spcPct val="25000"/>
              </a:spcBef>
            </a:pPr>
            <a:r>
              <a:rPr lang="en-US" altLang="de-DE" sz="2400" b="1" dirty="0">
                <a:solidFill>
                  <a:srgbClr val="FF3300"/>
                </a:solidFill>
                <a:latin typeface="+mn-lt"/>
              </a:rPr>
              <a:t>DEBT CAPACITY - A DEFINITION</a:t>
            </a:r>
          </a:p>
          <a:p>
            <a:pPr rtl="1" eaLnBrk="1" hangingPunct="1">
              <a:spcBef>
                <a:spcPct val="25000"/>
              </a:spcBef>
            </a:pPr>
            <a:r>
              <a:rPr lang="en-US" altLang="de-DE" sz="2400" b="1" dirty="0">
                <a:solidFill>
                  <a:srgbClr val="000000"/>
                </a:solidFill>
                <a:latin typeface="+mn-lt"/>
              </a:rPr>
              <a:t>An appropriate way to look at debt capacity is to calculate the present value of cash flows available to service and repay bank debt over an acceptable period of time, assuming no growth. </a:t>
            </a:r>
            <a:endParaRPr lang="it-IT" altLang="en-US" sz="2400" b="1" dirty="0">
              <a:solidFill>
                <a:srgbClr val="000000"/>
              </a:solidFill>
              <a:latin typeface="+mn-lt"/>
            </a:endParaRPr>
          </a:p>
        </p:txBody>
      </p:sp>
      <p:sp>
        <p:nvSpPr>
          <p:cNvPr id="6147" name="Rectangle 1027">
            <a:extLst>
              <a:ext uri="{FF2B5EF4-FFF2-40B4-BE49-F238E27FC236}">
                <a16:creationId xmlns:a16="http://schemas.microsoft.com/office/drawing/2014/main" id="{B7C70539-81D9-4802-81B5-38A0200A9D0A}"/>
              </a:ext>
            </a:extLst>
          </p:cNvPr>
          <p:cNvSpPr>
            <a:spLocks noChangeArrowheads="1"/>
          </p:cNvSpPr>
          <p:nvPr/>
        </p:nvSpPr>
        <p:spPr bwMode="auto">
          <a:xfrm>
            <a:off x="699155" y="2454534"/>
            <a:ext cx="10793690" cy="1661993"/>
          </a:xfrm>
          <a:prstGeom prst="rect">
            <a:avLst/>
          </a:prstGeom>
          <a:solidFill>
            <a:srgbClr val="CCFFFF"/>
          </a:solidFill>
          <a:ln w="9525">
            <a:solidFill>
              <a:schemeClr val="tx1"/>
            </a:solidFill>
            <a:miter lim="800000"/>
            <a:headEnd/>
            <a:tailEnd/>
          </a:ln>
          <a:effectLst>
            <a:outerShdw dist="53882" dir="2700000" algn="ctr" rotWithShape="0">
              <a:srgbClr val="0057F0"/>
            </a:outerShdw>
          </a:effectLst>
        </p:spPr>
        <p:txBody>
          <a:bodyPr wrap="squar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rtl="1" eaLnBrk="1" hangingPunct="1">
              <a:spcBef>
                <a:spcPct val="25000"/>
              </a:spcBef>
            </a:pPr>
            <a:r>
              <a:rPr lang="en-US" altLang="de-DE" sz="2400" b="1" dirty="0">
                <a:solidFill>
                  <a:srgbClr val="FF3300"/>
                </a:solidFill>
                <a:latin typeface="+mn-lt"/>
              </a:rPr>
              <a:t>DEBT CAPACITY - DEFINITION OF CASH FLOW</a:t>
            </a:r>
          </a:p>
          <a:p>
            <a:pPr rtl="1" eaLnBrk="1" hangingPunct="1">
              <a:spcBef>
                <a:spcPct val="25000"/>
              </a:spcBef>
            </a:pPr>
            <a:r>
              <a:rPr lang="en-US" altLang="de-DE" sz="2400" b="1" dirty="0">
                <a:solidFill>
                  <a:srgbClr val="000000"/>
                </a:solidFill>
                <a:latin typeface="+mn-lt"/>
              </a:rPr>
              <a:t>Usually, for the purposes of debt capacity, this is defined as either (1) EBIDA – replacement or maintenance CAPEX, or (2) tax adjusted operating profit (EBIT*(1-t) plus depreciation and amortization - replacement capital expenditures). </a:t>
            </a:r>
            <a:endParaRPr lang="it-IT" altLang="en-US" sz="2400" b="1" dirty="0">
              <a:solidFill>
                <a:srgbClr val="000000"/>
              </a:solidFill>
              <a:latin typeface="+mn-lt"/>
            </a:endParaRPr>
          </a:p>
        </p:txBody>
      </p:sp>
      <p:sp>
        <p:nvSpPr>
          <p:cNvPr id="6148" name="Rectangle 1028">
            <a:extLst>
              <a:ext uri="{FF2B5EF4-FFF2-40B4-BE49-F238E27FC236}">
                <a16:creationId xmlns:a16="http://schemas.microsoft.com/office/drawing/2014/main" id="{A93396BE-46CE-485D-9990-1C94FC7616DB}"/>
              </a:ext>
            </a:extLst>
          </p:cNvPr>
          <p:cNvSpPr>
            <a:spLocks noChangeArrowheads="1"/>
          </p:cNvSpPr>
          <p:nvPr/>
        </p:nvSpPr>
        <p:spPr bwMode="auto">
          <a:xfrm>
            <a:off x="699155" y="4342190"/>
            <a:ext cx="10793690" cy="1661993"/>
          </a:xfrm>
          <a:prstGeom prst="rect">
            <a:avLst/>
          </a:prstGeom>
          <a:solidFill>
            <a:srgbClr val="CCFFFF"/>
          </a:solidFill>
          <a:ln w="9525">
            <a:solidFill>
              <a:schemeClr val="tx1"/>
            </a:solidFill>
            <a:miter lim="800000"/>
            <a:headEnd/>
            <a:tailEnd/>
          </a:ln>
          <a:effectLst>
            <a:outerShdw dist="53882" dir="2700000" algn="ctr" rotWithShape="0">
              <a:srgbClr val="0057F0"/>
            </a:outerShdw>
          </a:effectLst>
        </p:spPr>
        <p:txBody>
          <a:bodyPr wrap="squar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rtl="1" eaLnBrk="1" hangingPunct="1">
              <a:spcBef>
                <a:spcPct val="25000"/>
              </a:spcBef>
            </a:pPr>
            <a:r>
              <a:rPr lang="en-US" altLang="de-DE" sz="2400" b="1">
                <a:solidFill>
                  <a:srgbClr val="FF3300"/>
                </a:solidFill>
                <a:latin typeface="+mn-lt"/>
              </a:rPr>
              <a:t>REPLACEMENT OR MAINTENANCE CAPITAL EXPENDITURES</a:t>
            </a:r>
          </a:p>
          <a:p>
            <a:pPr rtl="1" eaLnBrk="1" hangingPunct="1">
              <a:spcBef>
                <a:spcPct val="25000"/>
              </a:spcBef>
            </a:pPr>
            <a:r>
              <a:rPr lang="en-US" altLang="de-DE" sz="2400" b="1">
                <a:solidFill>
                  <a:srgbClr val="000000"/>
                </a:solidFill>
                <a:latin typeface="+mn-lt"/>
              </a:rPr>
              <a:t>Typically replacement or maintenance capital expenditures refers to that level of reinvestment required to sustain the debt capacity cash flows at their present level. A reasonable proxy for such reinvestment would be the annual depreciation charge.</a:t>
            </a:r>
            <a:endParaRPr lang="it-IT" altLang="en-US" sz="2400" b="1">
              <a:solidFill>
                <a:srgbClr val="000000"/>
              </a:solidFill>
              <a:latin typeface="+mn-lt"/>
            </a:endParaRPr>
          </a:p>
        </p:txBody>
      </p:sp>
      <p:sp>
        <p:nvSpPr>
          <p:cNvPr id="2" name="Slide Number Placeholder 1">
            <a:extLst>
              <a:ext uri="{FF2B5EF4-FFF2-40B4-BE49-F238E27FC236}">
                <a16:creationId xmlns:a16="http://schemas.microsoft.com/office/drawing/2014/main" id="{F238445E-D485-B348-918B-9CE9A62A19F4}"/>
              </a:ext>
            </a:extLst>
          </p:cNvPr>
          <p:cNvSpPr>
            <a:spLocks noGrp="1"/>
          </p:cNvSpPr>
          <p:nvPr>
            <p:ph type="sldNum" sz="quarter" idx="12"/>
          </p:nvPr>
        </p:nvSpPr>
        <p:spPr/>
        <p:txBody>
          <a:bodyPr/>
          <a:lstStyle/>
          <a:p>
            <a:pPr lvl="1" eaLnBrk="0" fontAlgn="base" hangingPunct="0">
              <a:spcBef>
                <a:spcPct val="0"/>
              </a:spcBef>
              <a:spcAft>
                <a:spcPct val="0"/>
              </a:spcAft>
              <a:defRPr/>
            </a:pPr>
            <a:fld id="{A7A88E1D-B805-4D77-803A-4B9574687AA2}" type="slidenum">
              <a:rPr lang="en-US" altLang="en-US" smtClean="0">
                <a:solidFill>
                  <a:prstClr val="black"/>
                </a:solidFill>
              </a:rPr>
              <a:pPr lvl="1" eaLnBrk="0" fontAlgn="base" hangingPunct="0">
                <a:spcBef>
                  <a:spcPct val="0"/>
                </a:spcBef>
                <a:spcAft>
                  <a:spcPct val="0"/>
                </a:spcAft>
                <a:defRPr/>
              </a:pPr>
              <a:t>32</a:t>
            </a:fld>
            <a:endParaRPr lang="en-US" altLang="en-US">
              <a:solidFill>
                <a:prstClr val="black"/>
              </a:solidFill>
            </a:endParaRPr>
          </a:p>
        </p:txBody>
      </p:sp>
    </p:spTree>
    <p:extLst>
      <p:ext uri="{BB962C8B-B14F-4D97-AF65-F5344CB8AC3E}">
        <p14:creationId xmlns:p14="http://schemas.microsoft.com/office/powerpoint/2010/main" val="36210182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6">
                                            <p:bg/>
                                          </p:spTgt>
                                        </p:tgtEl>
                                        <p:attrNameLst>
                                          <p:attrName>style.visibility</p:attrName>
                                        </p:attrNameLst>
                                      </p:cBhvr>
                                      <p:to>
                                        <p:strVal val="visible"/>
                                      </p:to>
                                    </p:set>
                                    <p:anim calcmode="lin" valueType="num">
                                      <p:cBhvr additive="base">
                                        <p:cTn id="7" dur="500" fill="hold"/>
                                        <p:tgtEl>
                                          <p:spTgt spid="614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6146">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46">
                                            <p:txEl>
                                              <p:pRg st="0" end="0"/>
                                            </p:txEl>
                                          </p:spTgt>
                                        </p:tgtEl>
                                        <p:attrNameLst>
                                          <p:attrName>style.visibility</p:attrName>
                                        </p:attrNameLst>
                                      </p:cBhvr>
                                      <p:to>
                                        <p:strVal val="visible"/>
                                      </p:to>
                                    </p:set>
                                    <p:anim calcmode="lin" valueType="num">
                                      <p:cBhvr additive="base">
                                        <p:cTn id="13" dur="500" fill="hold"/>
                                        <p:tgtEl>
                                          <p:spTgt spid="614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146">
                                            <p:txEl>
                                              <p:pRg st="1" end="1"/>
                                            </p:txEl>
                                          </p:spTgt>
                                        </p:tgtEl>
                                        <p:attrNameLst>
                                          <p:attrName>style.visibility</p:attrName>
                                        </p:attrNameLst>
                                      </p:cBhvr>
                                      <p:to>
                                        <p:strVal val="visible"/>
                                      </p:to>
                                    </p:set>
                                    <p:anim calcmode="lin" valueType="num">
                                      <p:cBhvr additive="base">
                                        <p:cTn id="19" dur="500" fill="hold"/>
                                        <p:tgtEl>
                                          <p:spTgt spid="614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147">
                                            <p:bg/>
                                          </p:spTgt>
                                        </p:tgtEl>
                                        <p:attrNameLst>
                                          <p:attrName>style.visibility</p:attrName>
                                        </p:attrNameLst>
                                      </p:cBhvr>
                                      <p:to>
                                        <p:strVal val="visible"/>
                                      </p:to>
                                    </p:set>
                                    <p:anim calcmode="lin" valueType="num">
                                      <p:cBhvr additive="base">
                                        <p:cTn id="25" dur="500" fill="hold"/>
                                        <p:tgtEl>
                                          <p:spTgt spid="6147">
                                            <p:bg/>
                                          </p:spTgt>
                                        </p:tgtEl>
                                        <p:attrNameLst>
                                          <p:attrName>ppt_x</p:attrName>
                                        </p:attrNameLst>
                                      </p:cBhvr>
                                      <p:tavLst>
                                        <p:tav tm="0">
                                          <p:val>
                                            <p:strVal val="#ppt_x"/>
                                          </p:val>
                                        </p:tav>
                                        <p:tav tm="100000">
                                          <p:val>
                                            <p:strVal val="#ppt_x"/>
                                          </p:val>
                                        </p:tav>
                                      </p:tavLst>
                                    </p:anim>
                                    <p:anim calcmode="lin" valueType="num">
                                      <p:cBhvr additive="base">
                                        <p:cTn id="26" dur="500" fill="hold"/>
                                        <p:tgtEl>
                                          <p:spTgt spid="6147">
                                            <p:bg/>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147">
                                            <p:txEl>
                                              <p:pRg st="0" end="0"/>
                                            </p:txEl>
                                          </p:spTgt>
                                        </p:tgtEl>
                                        <p:attrNameLst>
                                          <p:attrName>style.visibility</p:attrName>
                                        </p:attrNameLst>
                                      </p:cBhvr>
                                      <p:to>
                                        <p:strVal val="visible"/>
                                      </p:to>
                                    </p:set>
                                    <p:anim calcmode="lin" valueType="num">
                                      <p:cBhvr additive="base">
                                        <p:cTn id="31" dur="5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1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147">
                                            <p:txEl>
                                              <p:pRg st="1" end="1"/>
                                            </p:txEl>
                                          </p:spTgt>
                                        </p:tgtEl>
                                        <p:attrNameLst>
                                          <p:attrName>style.visibility</p:attrName>
                                        </p:attrNameLst>
                                      </p:cBhvr>
                                      <p:to>
                                        <p:strVal val="visible"/>
                                      </p:to>
                                    </p:set>
                                    <p:anim calcmode="lin" valueType="num">
                                      <p:cBhvr additive="base">
                                        <p:cTn id="37" dur="500" fill="hold"/>
                                        <p:tgtEl>
                                          <p:spTgt spid="6147">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1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148">
                                            <p:bg/>
                                          </p:spTgt>
                                        </p:tgtEl>
                                        <p:attrNameLst>
                                          <p:attrName>style.visibility</p:attrName>
                                        </p:attrNameLst>
                                      </p:cBhvr>
                                      <p:to>
                                        <p:strVal val="visible"/>
                                      </p:to>
                                    </p:set>
                                    <p:anim calcmode="lin" valueType="num">
                                      <p:cBhvr additive="base">
                                        <p:cTn id="43" dur="500" fill="hold"/>
                                        <p:tgtEl>
                                          <p:spTgt spid="6148">
                                            <p:bg/>
                                          </p:spTgt>
                                        </p:tgtEl>
                                        <p:attrNameLst>
                                          <p:attrName>ppt_x</p:attrName>
                                        </p:attrNameLst>
                                      </p:cBhvr>
                                      <p:tavLst>
                                        <p:tav tm="0">
                                          <p:val>
                                            <p:strVal val="#ppt_x"/>
                                          </p:val>
                                        </p:tav>
                                        <p:tav tm="100000">
                                          <p:val>
                                            <p:strVal val="#ppt_x"/>
                                          </p:val>
                                        </p:tav>
                                      </p:tavLst>
                                    </p:anim>
                                    <p:anim calcmode="lin" valueType="num">
                                      <p:cBhvr additive="base">
                                        <p:cTn id="44" dur="500" fill="hold"/>
                                        <p:tgtEl>
                                          <p:spTgt spid="6148">
                                            <p:bg/>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148">
                                            <p:txEl>
                                              <p:pRg st="0" end="0"/>
                                            </p:txEl>
                                          </p:spTgt>
                                        </p:tgtEl>
                                        <p:attrNameLst>
                                          <p:attrName>style.visibility</p:attrName>
                                        </p:attrNameLst>
                                      </p:cBhvr>
                                      <p:to>
                                        <p:strVal val="visible"/>
                                      </p:to>
                                    </p:set>
                                    <p:anim calcmode="lin" valueType="num">
                                      <p:cBhvr additive="base">
                                        <p:cTn id="49" dur="500" fill="hold"/>
                                        <p:tgtEl>
                                          <p:spTgt spid="6148">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14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148">
                                            <p:txEl>
                                              <p:pRg st="1" end="1"/>
                                            </p:txEl>
                                          </p:spTgt>
                                        </p:tgtEl>
                                        <p:attrNameLst>
                                          <p:attrName>style.visibility</p:attrName>
                                        </p:attrNameLst>
                                      </p:cBhvr>
                                      <p:to>
                                        <p:strVal val="visible"/>
                                      </p:to>
                                    </p:set>
                                    <p:anim calcmode="lin" valueType="num">
                                      <p:cBhvr additive="base">
                                        <p:cTn id="55" dur="500" fill="hold"/>
                                        <p:tgtEl>
                                          <p:spTgt spid="6148">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14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animBg="1"/>
      <p:bldP spid="6147" grpId="0" build="p" animBg="1"/>
      <p:bldP spid="6148" grpId="0"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4A19DB8B-0768-4396-BF0A-76B4A4D47780}"/>
              </a:ext>
            </a:extLst>
          </p:cNvPr>
          <p:cNvSpPr>
            <a:spLocks noChangeArrowheads="1"/>
          </p:cNvSpPr>
          <p:nvPr/>
        </p:nvSpPr>
        <p:spPr bwMode="auto">
          <a:xfrm>
            <a:off x="231225" y="4346548"/>
            <a:ext cx="11729547" cy="2031325"/>
          </a:xfrm>
          <a:prstGeom prst="rect">
            <a:avLst/>
          </a:prstGeom>
          <a:solidFill>
            <a:srgbClr val="CCFFFF"/>
          </a:solidFill>
          <a:ln w="9525">
            <a:solidFill>
              <a:schemeClr val="tx1"/>
            </a:solidFill>
            <a:miter lim="800000"/>
            <a:headEnd/>
            <a:tailEnd/>
          </a:ln>
          <a:effectLst>
            <a:outerShdw dist="53882" dir="2700000" algn="ctr" rotWithShape="0">
              <a:srgbClr val="0057F0"/>
            </a:outerShdw>
          </a:effectLst>
        </p:spPr>
        <p:txBody>
          <a:bodyPr wrap="squar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rtl="1" eaLnBrk="1" hangingPunct="1">
              <a:spcBef>
                <a:spcPct val="25000"/>
              </a:spcBef>
            </a:pPr>
            <a:r>
              <a:rPr lang="en-US" altLang="de-DE" sz="2400" b="1" dirty="0">
                <a:solidFill>
                  <a:srgbClr val="FF3300"/>
                </a:solidFill>
                <a:latin typeface="+mn-lt"/>
              </a:rPr>
              <a:t>DEBT CAPACITY - PRACTICAL APPLICATIONS</a:t>
            </a:r>
          </a:p>
          <a:p>
            <a:pPr rtl="1" eaLnBrk="1" hangingPunct="1">
              <a:spcBef>
                <a:spcPct val="25000"/>
              </a:spcBef>
            </a:pPr>
            <a:r>
              <a:rPr lang="en-US" altLang="de-DE" sz="2400" b="1" dirty="0">
                <a:solidFill>
                  <a:srgbClr val="000000"/>
                </a:solidFill>
                <a:latin typeface="+mn-lt"/>
              </a:rPr>
              <a:t>In the following slides, four applications of the model are shown: (1) calculating the debt capacity based upon </a:t>
            </a:r>
            <a:r>
              <a:rPr lang="de-DE" altLang="de-DE" sz="2400" b="1" dirty="0">
                <a:solidFill>
                  <a:srgbClr val="000000"/>
                </a:solidFill>
                <a:latin typeface="+mn-lt"/>
              </a:rPr>
              <a:t>AAA</a:t>
            </a:r>
            <a:r>
              <a:rPr lang="en-US" altLang="de-DE" sz="2400" b="1" dirty="0">
                <a:solidFill>
                  <a:srgbClr val="000000"/>
                </a:solidFill>
                <a:latin typeface="+mn-lt"/>
              </a:rPr>
              <a:t>’s cash flows, (2) the length of time over which the existing debt can be repaid, (3) the sensitivity or breakeven cash flow analysis applied to the company’s cash flows, and, (4) the future value of existing debt at the end of the payout period.</a:t>
            </a:r>
            <a:endParaRPr lang="it-IT" altLang="en-US" sz="2400" b="1" dirty="0">
              <a:solidFill>
                <a:srgbClr val="000000"/>
              </a:solidFill>
              <a:latin typeface="+mn-lt"/>
            </a:endParaRPr>
          </a:p>
        </p:txBody>
      </p:sp>
      <p:sp>
        <p:nvSpPr>
          <p:cNvPr id="7171" name="Rectangle 3">
            <a:extLst>
              <a:ext uri="{FF2B5EF4-FFF2-40B4-BE49-F238E27FC236}">
                <a16:creationId xmlns:a16="http://schemas.microsoft.com/office/drawing/2014/main" id="{7D53C12D-7BC9-491B-A5DA-CFE4BB36DAD4}"/>
              </a:ext>
            </a:extLst>
          </p:cNvPr>
          <p:cNvSpPr>
            <a:spLocks noChangeArrowheads="1"/>
          </p:cNvSpPr>
          <p:nvPr/>
        </p:nvSpPr>
        <p:spPr bwMode="auto">
          <a:xfrm>
            <a:off x="231225" y="2681105"/>
            <a:ext cx="11729547" cy="1292662"/>
          </a:xfrm>
          <a:prstGeom prst="rect">
            <a:avLst/>
          </a:prstGeom>
          <a:solidFill>
            <a:srgbClr val="CCFFFF"/>
          </a:solidFill>
          <a:ln w="9525">
            <a:solidFill>
              <a:schemeClr val="tx1"/>
            </a:solidFill>
            <a:miter lim="800000"/>
            <a:headEnd/>
            <a:tailEnd/>
          </a:ln>
          <a:effectLst>
            <a:outerShdw dist="53882" dir="2700000" algn="ctr" rotWithShape="0">
              <a:srgbClr val="0057F0"/>
            </a:outerShdw>
          </a:effectLst>
        </p:spPr>
        <p:txBody>
          <a:bodyPr wrap="squar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rtl="1" eaLnBrk="1" hangingPunct="1">
              <a:spcBef>
                <a:spcPct val="25000"/>
              </a:spcBef>
            </a:pPr>
            <a:r>
              <a:rPr lang="en-US" altLang="de-DE" sz="2400" b="1" dirty="0">
                <a:solidFill>
                  <a:srgbClr val="FF3300"/>
                </a:solidFill>
                <a:latin typeface="+mn-lt"/>
              </a:rPr>
              <a:t>DEBT CAPACITY - TERMINAL VALUE</a:t>
            </a:r>
          </a:p>
          <a:p>
            <a:pPr rtl="1" eaLnBrk="1" hangingPunct="1">
              <a:spcBef>
                <a:spcPct val="25000"/>
              </a:spcBef>
            </a:pPr>
            <a:r>
              <a:rPr lang="en-US" altLang="de-DE" sz="2400" b="1" dirty="0">
                <a:solidFill>
                  <a:srgbClr val="000000"/>
                </a:solidFill>
                <a:latin typeface="+mn-lt"/>
              </a:rPr>
              <a:t>Typically the cash flows are discounted over five to ten years with a terminal value of zero - banks and even bond holders like to see whether or not they can be fully repaid.</a:t>
            </a:r>
            <a:endParaRPr lang="it-IT" altLang="en-US" sz="2400" b="1" dirty="0">
              <a:solidFill>
                <a:srgbClr val="000000"/>
              </a:solidFill>
              <a:latin typeface="+mn-lt"/>
            </a:endParaRPr>
          </a:p>
        </p:txBody>
      </p:sp>
      <p:sp>
        <p:nvSpPr>
          <p:cNvPr id="7173" name="Rectangle 5">
            <a:extLst>
              <a:ext uri="{FF2B5EF4-FFF2-40B4-BE49-F238E27FC236}">
                <a16:creationId xmlns:a16="http://schemas.microsoft.com/office/drawing/2014/main" id="{62176A28-9028-4197-90C7-A3217A867C8B}"/>
              </a:ext>
            </a:extLst>
          </p:cNvPr>
          <p:cNvSpPr>
            <a:spLocks noChangeArrowheads="1"/>
          </p:cNvSpPr>
          <p:nvPr/>
        </p:nvSpPr>
        <p:spPr bwMode="auto">
          <a:xfrm>
            <a:off x="231226" y="295461"/>
            <a:ext cx="11729547" cy="2123658"/>
          </a:xfrm>
          <a:prstGeom prst="rect">
            <a:avLst/>
          </a:prstGeom>
          <a:solidFill>
            <a:srgbClr val="CCFFFF"/>
          </a:solidFill>
          <a:ln w="9525">
            <a:solidFill>
              <a:schemeClr val="tx1"/>
            </a:solidFill>
            <a:miter lim="800000"/>
            <a:headEnd/>
            <a:tailEnd/>
          </a:ln>
          <a:effectLst>
            <a:outerShdw dist="53882" dir="2700000" algn="ctr" rotWithShape="0">
              <a:srgbClr val="0057F0"/>
            </a:outerShdw>
          </a:effectLst>
        </p:spPr>
        <p:txBody>
          <a:bodyPr wrap="squar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rtl="1" eaLnBrk="1" hangingPunct="1">
              <a:spcBef>
                <a:spcPct val="25000"/>
              </a:spcBef>
            </a:pPr>
            <a:r>
              <a:rPr lang="en-US" altLang="de-DE" sz="2400" b="1" dirty="0">
                <a:solidFill>
                  <a:srgbClr val="FF3300"/>
                </a:solidFill>
                <a:latin typeface="+mn-lt"/>
              </a:rPr>
              <a:t>DISCOUNT RATE</a:t>
            </a:r>
          </a:p>
          <a:p>
            <a:pPr rtl="1" eaLnBrk="1" hangingPunct="1">
              <a:spcBef>
                <a:spcPct val="25000"/>
              </a:spcBef>
            </a:pPr>
            <a:r>
              <a:rPr lang="en-US" altLang="de-DE" sz="2400" b="1" dirty="0">
                <a:solidFill>
                  <a:srgbClr val="000000"/>
                </a:solidFill>
                <a:latin typeface="+mn-lt"/>
              </a:rPr>
              <a:t>Where EBIDA - replacement CAPEX is used, the discount rate should be the prevailing interest rate cost for the borrower over the five to ten year period.</a:t>
            </a:r>
          </a:p>
          <a:p>
            <a:pPr rtl="1" eaLnBrk="1" hangingPunct="1">
              <a:spcBef>
                <a:spcPct val="25000"/>
              </a:spcBef>
            </a:pPr>
            <a:r>
              <a:rPr lang="en-US" altLang="de-DE" sz="2400" b="1" dirty="0">
                <a:solidFill>
                  <a:srgbClr val="000000"/>
                </a:solidFill>
                <a:latin typeface="+mn-lt"/>
              </a:rPr>
              <a:t>Where EBIT (1-t) + depreciation and amortization - replacement CAPEX is used the discount rate should be the same as mentioned above but on a tax adjusted basis (i.e. </a:t>
            </a:r>
            <a:r>
              <a:rPr lang="en-US" altLang="de-DE" sz="2400" b="1" dirty="0" err="1">
                <a:solidFill>
                  <a:srgbClr val="000000"/>
                </a:solidFill>
                <a:latin typeface="+mn-lt"/>
              </a:rPr>
              <a:t>i</a:t>
            </a:r>
            <a:r>
              <a:rPr lang="en-US" altLang="de-DE" sz="2400" b="1" dirty="0">
                <a:solidFill>
                  <a:srgbClr val="000000"/>
                </a:solidFill>
                <a:latin typeface="+mn-lt"/>
              </a:rPr>
              <a:t> x (1-t)).</a:t>
            </a:r>
            <a:endParaRPr lang="it-IT" altLang="en-US" sz="2400" b="1" dirty="0">
              <a:solidFill>
                <a:srgbClr val="000000"/>
              </a:solidFill>
              <a:latin typeface="+mn-lt"/>
            </a:endParaRPr>
          </a:p>
        </p:txBody>
      </p:sp>
      <p:sp>
        <p:nvSpPr>
          <p:cNvPr id="2" name="Slide Number Placeholder 1">
            <a:extLst>
              <a:ext uri="{FF2B5EF4-FFF2-40B4-BE49-F238E27FC236}">
                <a16:creationId xmlns:a16="http://schemas.microsoft.com/office/drawing/2014/main" id="{06EAAA69-19D5-8544-8484-9B1943C1A3DC}"/>
              </a:ext>
            </a:extLst>
          </p:cNvPr>
          <p:cNvSpPr>
            <a:spLocks noGrp="1"/>
          </p:cNvSpPr>
          <p:nvPr>
            <p:ph type="sldNum" sz="quarter" idx="12"/>
          </p:nvPr>
        </p:nvSpPr>
        <p:spPr>
          <a:xfrm>
            <a:off x="8610600" y="6562539"/>
            <a:ext cx="2743200" cy="365125"/>
          </a:xfrm>
        </p:spPr>
        <p:txBody>
          <a:bodyPr/>
          <a:lstStyle/>
          <a:p>
            <a:pPr lvl="1" eaLnBrk="0" fontAlgn="base" hangingPunct="0">
              <a:spcBef>
                <a:spcPct val="0"/>
              </a:spcBef>
              <a:spcAft>
                <a:spcPct val="0"/>
              </a:spcAft>
              <a:defRPr/>
            </a:pPr>
            <a:fld id="{A7A88E1D-B805-4D77-803A-4B9574687AA2}" type="slidenum">
              <a:rPr lang="en-US" altLang="en-US" smtClean="0">
                <a:solidFill>
                  <a:prstClr val="black"/>
                </a:solidFill>
              </a:rPr>
              <a:pPr lvl="1" eaLnBrk="0" fontAlgn="base" hangingPunct="0">
                <a:spcBef>
                  <a:spcPct val="0"/>
                </a:spcBef>
                <a:spcAft>
                  <a:spcPct val="0"/>
                </a:spcAft>
                <a:defRPr/>
              </a:pPr>
              <a:t>33</a:t>
            </a:fld>
            <a:endParaRPr lang="en-US" altLang="en-US" dirty="0">
              <a:solidFill>
                <a:prstClr val="black"/>
              </a:solidFill>
            </a:endParaRPr>
          </a:p>
        </p:txBody>
      </p:sp>
    </p:spTree>
    <p:extLst>
      <p:ext uri="{BB962C8B-B14F-4D97-AF65-F5344CB8AC3E}">
        <p14:creationId xmlns:p14="http://schemas.microsoft.com/office/powerpoint/2010/main" val="180352311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3">
                                            <p:bg/>
                                          </p:spTgt>
                                        </p:tgtEl>
                                        <p:attrNameLst>
                                          <p:attrName>style.visibility</p:attrName>
                                        </p:attrNameLst>
                                      </p:cBhvr>
                                      <p:to>
                                        <p:strVal val="visible"/>
                                      </p:to>
                                    </p:set>
                                    <p:anim calcmode="lin" valueType="num">
                                      <p:cBhvr additive="base">
                                        <p:cTn id="7" dur="500" fill="hold"/>
                                        <p:tgtEl>
                                          <p:spTgt spid="717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717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73">
                                            <p:txEl>
                                              <p:pRg st="0" end="0"/>
                                            </p:txEl>
                                          </p:spTgt>
                                        </p:tgtEl>
                                        <p:attrNameLst>
                                          <p:attrName>style.visibility</p:attrName>
                                        </p:attrNameLst>
                                      </p:cBhvr>
                                      <p:to>
                                        <p:strVal val="visible"/>
                                      </p:to>
                                    </p:set>
                                    <p:anim calcmode="lin" valueType="num">
                                      <p:cBhvr additive="base">
                                        <p:cTn id="13" dur="500" fill="hold"/>
                                        <p:tgtEl>
                                          <p:spTgt spid="717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73">
                                            <p:txEl>
                                              <p:pRg st="1" end="1"/>
                                            </p:txEl>
                                          </p:spTgt>
                                        </p:tgtEl>
                                        <p:attrNameLst>
                                          <p:attrName>style.visibility</p:attrName>
                                        </p:attrNameLst>
                                      </p:cBhvr>
                                      <p:to>
                                        <p:strVal val="visible"/>
                                      </p:to>
                                    </p:set>
                                    <p:anim calcmode="lin" valueType="num">
                                      <p:cBhvr additive="base">
                                        <p:cTn id="19" dur="500" fill="hold"/>
                                        <p:tgtEl>
                                          <p:spTgt spid="717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173">
                                            <p:txEl>
                                              <p:pRg st="2" end="2"/>
                                            </p:txEl>
                                          </p:spTgt>
                                        </p:tgtEl>
                                        <p:attrNameLst>
                                          <p:attrName>style.visibility</p:attrName>
                                        </p:attrNameLst>
                                      </p:cBhvr>
                                      <p:to>
                                        <p:strVal val="visible"/>
                                      </p:to>
                                    </p:set>
                                    <p:anim calcmode="lin" valueType="num">
                                      <p:cBhvr additive="base">
                                        <p:cTn id="25" dur="500" fill="hold"/>
                                        <p:tgtEl>
                                          <p:spTgt spid="717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171">
                                            <p:bg/>
                                          </p:spTgt>
                                        </p:tgtEl>
                                        <p:attrNameLst>
                                          <p:attrName>style.visibility</p:attrName>
                                        </p:attrNameLst>
                                      </p:cBhvr>
                                      <p:to>
                                        <p:strVal val="visible"/>
                                      </p:to>
                                    </p:set>
                                    <p:anim calcmode="lin" valueType="num">
                                      <p:cBhvr additive="base">
                                        <p:cTn id="31" dur="500" fill="hold"/>
                                        <p:tgtEl>
                                          <p:spTgt spid="7171">
                                            <p:bg/>
                                          </p:spTgt>
                                        </p:tgtEl>
                                        <p:attrNameLst>
                                          <p:attrName>ppt_x</p:attrName>
                                        </p:attrNameLst>
                                      </p:cBhvr>
                                      <p:tavLst>
                                        <p:tav tm="0">
                                          <p:val>
                                            <p:strVal val="#ppt_x"/>
                                          </p:val>
                                        </p:tav>
                                        <p:tav tm="100000">
                                          <p:val>
                                            <p:strVal val="#ppt_x"/>
                                          </p:val>
                                        </p:tav>
                                      </p:tavLst>
                                    </p:anim>
                                    <p:anim calcmode="lin" valueType="num">
                                      <p:cBhvr additive="base">
                                        <p:cTn id="32" dur="500" fill="hold"/>
                                        <p:tgtEl>
                                          <p:spTgt spid="7171">
                                            <p:bg/>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171">
                                            <p:txEl>
                                              <p:pRg st="0" end="0"/>
                                            </p:txEl>
                                          </p:spTgt>
                                        </p:tgtEl>
                                        <p:attrNameLst>
                                          <p:attrName>style.visibility</p:attrName>
                                        </p:attrNameLst>
                                      </p:cBhvr>
                                      <p:to>
                                        <p:strVal val="visible"/>
                                      </p:to>
                                    </p:set>
                                    <p:anim calcmode="lin" valueType="num">
                                      <p:cBhvr additive="base">
                                        <p:cTn id="3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171">
                                            <p:txEl>
                                              <p:pRg st="1" end="1"/>
                                            </p:txEl>
                                          </p:spTgt>
                                        </p:tgtEl>
                                        <p:attrNameLst>
                                          <p:attrName>style.visibility</p:attrName>
                                        </p:attrNameLst>
                                      </p:cBhvr>
                                      <p:to>
                                        <p:strVal val="visible"/>
                                      </p:to>
                                    </p:set>
                                    <p:anim calcmode="lin" valueType="num">
                                      <p:cBhvr additive="base">
                                        <p:cTn id="43"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170">
                                            <p:bg/>
                                          </p:spTgt>
                                        </p:tgtEl>
                                        <p:attrNameLst>
                                          <p:attrName>style.visibility</p:attrName>
                                        </p:attrNameLst>
                                      </p:cBhvr>
                                      <p:to>
                                        <p:strVal val="visible"/>
                                      </p:to>
                                    </p:set>
                                    <p:anim calcmode="lin" valueType="num">
                                      <p:cBhvr additive="base">
                                        <p:cTn id="49" dur="500" fill="hold"/>
                                        <p:tgtEl>
                                          <p:spTgt spid="7170">
                                            <p:bg/>
                                          </p:spTgt>
                                        </p:tgtEl>
                                        <p:attrNameLst>
                                          <p:attrName>ppt_x</p:attrName>
                                        </p:attrNameLst>
                                      </p:cBhvr>
                                      <p:tavLst>
                                        <p:tav tm="0">
                                          <p:val>
                                            <p:strVal val="#ppt_x"/>
                                          </p:val>
                                        </p:tav>
                                        <p:tav tm="100000">
                                          <p:val>
                                            <p:strVal val="#ppt_x"/>
                                          </p:val>
                                        </p:tav>
                                      </p:tavLst>
                                    </p:anim>
                                    <p:anim calcmode="lin" valueType="num">
                                      <p:cBhvr additive="base">
                                        <p:cTn id="50" dur="500" fill="hold"/>
                                        <p:tgtEl>
                                          <p:spTgt spid="7170">
                                            <p:bg/>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170">
                                            <p:txEl>
                                              <p:pRg st="0" end="0"/>
                                            </p:txEl>
                                          </p:spTgt>
                                        </p:tgtEl>
                                        <p:attrNameLst>
                                          <p:attrName>style.visibility</p:attrName>
                                        </p:attrNameLst>
                                      </p:cBhvr>
                                      <p:to>
                                        <p:strVal val="visible"/>
                                      </p:to>
                                    </p:set>
                                    <p:anim calcmode="lin" valueType="num">
                                      <p:cBhvr additive="base">
                                        <p:cTn id="55" dur="500" fill="hold"/>
                                        <p:tgtEl>
                                          <p:spTgt spid="7170">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17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7170">
                                            <p:txEl>
                                              <p:pRg st="1" end="1"/>
                                            </p:txEl>
                                          </p:spTgt>
                                        </p:tgtEl>
                                        <p:attrNameLst>
                                          <p:attrName>style.visibility</p:attrName>
                                        </p:attrNameLst>
                                      </p:cBhvr>
                                      <p:to>
                                        <p:strVal val="visible"/>
                                      </p:to>
                                    </p:set>
                                    <p:anim calcmode="lin" valueType="num">
                                      <p:cBhvr additive="base">
                                        <p:cTn id="61" dur="500" fill="hold"/>
                                        <p:tgtEl>
                                          <p:spTgt spid="7170">
                                            <p:txEl>
                                              <p:pRg st="1" end="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717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build="p" animBg="1"/>
      <p:bldP spid="7171" grpId="0" build="p" animBg="1"/>
      <p:bldP spid="7173" grpId="0" build="p"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9">
            <a:extLst>
              <a:ext uri="{FF2B5EF4-FFF2-40B4-BE49-F238E27FC236}">
                <a16:creationId xmlns:a16="http://schemas.microsoft.com/office/drawing/2014/main" id="{2064196E-5975-3149-9DC0-ACA9AC43D786}"/>
              </a:ext>
            </a:extLst>
          </p:cNvPr>
          <p:cNvSpPr>
            <a:spLocks noGrp="1" noChangeArrowheads="1"/>
          </p:cNvSpPr>
          <p:nvPr>
            <p:ph type="sldNum" sz="quarter" idx="12"/>
          </p:nvPr>
        </p:nvSpPr>
        <p:spPr>
          <a:noFill/>
        </p:spPr>
        <p:txBody>
          <a:bodyPr/>
          <a:lstStyle>
            <a:lvl1pPr marL="342900" indent="-342900">
              <a:lnSpc>
                <a:spcPct val="90000"/>
              </a:lnSpc>
              <a:spcBef>
                <a:spcPct val="20000"/>
              </a:spcBef>
              <a:spcAft>
                <a:spcPct val="20000"/>
              </a:spcAft>
              <a:buClr>
                <a:srgbClr val="FFCC00"/>
              </a:buClr>
              <a:buSzPct val="55000"/>
              <a:buFont typeface="Monotype Sorts" pitchFamily="2" charset="2"/>
              <a:buChar char="l"/>
              <a:defRPr kumimoji="1" sz="2400">
                <a:solidFill>
                  <a:schemeClr val="tx1"/>
                </a:solidFill>
                <a:latin typeface="Tahoma" panose="020B0604030504040204" pitchFamily="34" charset="0"/>
              </a:defRPr>
            </a:lvl1pPr>
            <a:lvl2pPr>
              <a:spcBef>
                <a:spcPct val="20000"/>
              </a:spcBef>
              <a:spcAft>
                <a:spcPct val="20000"/>
              </a:spcAft>
              <a:buClr>
                <a:schemeClr val="tx1"/>
              </a:buClr>
              <a:buChar char="–"/>
              <a:defRPr kumimoji="1" sz="2400">
                <a:solidFill>
                  <a:schemeClr val="tx1"/>
                </a:solidFill>
                <a:latin typeface="Arial" panose="020B0604020202020204" pitchFamily="34" charset="0"/>
              </a:defRPr>
            </a:lvl2pPr>
            <a:lvl3pPr marL="1143000" indent="-228600">
              <a:spcBef>
                <a:spcPct val="20000"/>
              </a:spcBef>
              <a:spcAft>
                <a:spcPct val="20000"/>
              </a:spcAft>
              <a:buClr>
                <a:srgbClr val="00CCFF"/>
              </a:buClr>
              <a:buSzPct val="50000"/>
              <a:buFont typeface="Monotype Sorts" pitchFamily="2" charset="2"/>
              <a:buChar char="l"/>
              <a:defRPr kumimoji="1" sz="2000">
                <a:solidFill>
                  <a:schemeClr val="tx1"/>
                </a:solidFill>
                <a:latin typeface="Arial" panose="020B0604020202020204" pitchFamily="34" charset="0"/>
              </a:defRPr>
            </a:lvl3pPr>
            <a:lvl4pPr marL="1600200" indent="-228600">
              <a:spcBef>
                <a:spcPct val="20000"/>
              </a:spcBef>
              <a:buClr>
                <a:schemeClr val="tx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lvl="1">
              <a:spcBef>
                <a:spcPct val="0"/>
              </a:spcBef>
              <a:spcAft>
                <a:spcPct val="0"/>
              </a:spcAft>
              <a:buClrTx/>
              <a:buFontTx/>
              <a:buNone/>
            </a:pPr>
            <a:fld id="{F6667F8E-88FB-6048-8592-35F408A0DB98}" type="slidenum">
              <a:rPr kumimoji="0" lang="en-US" altLang="en-US" sz="1400">
                <a:latin typeface="Times New Roman" panose="02020603050405020304" pitchFamily="18" charset="0"/>
              </a:rPr>
              <a:pPr lvl="1">
                <a:spcBef>
                  <a:spcPct val="0"/>
                </a:spcBef>
                <a:spcAft>
                  <a:spcPct val="0"/>
                </a:spcAft>
                <a:buClrTx/>
                <a:buFontTx/>
                <a:buNone/>
              </a:pPr>
              <a:t>34</a:t>
            </a:fld>
            <a:endParaRPr kumimoji="0" lang="en-US" altLang="en-US" sz="1400">
              <a:latin typeface="Times New Roman" panose="02020603050405020304" pitchFamily="18" charset="0"/>
            </a:endParaRPr>
          </a:p>
        </p:txBody>
      </p:sp>
      <p:sp>
        <p:nvSpPr>
          <p:cNvPr id="173058" name="Rectangle 2">
            <a:extLst>
              <a:ext uri="{FF2B5EF4-FFF2-40B4-BE49-F238E27FC236}">
                <a16:creationId xmlns:a16="http://schemas.microsoft.com/office/drawing/2014/main" id="{2706734E-B515-4EBB-B360-E717E4B73DB7}"/>
              </a:ext>
            </a:extLst>
          </p:cNvPr>
          <p:cNvSpPr>
            <a:spLocks noGrp="1" noChangeArrowheads="1"/>
          </p:cNvSpPr>
          <p:nvPr>
            <p:ph type="ctrTitle"/>
          </p:nvPr>
        </p:nvSpPr>
        <p:spPr>
          <a:xfrm>
            <a:off x="2209800" y="1755972"/>
            <a:ext cx="7772400" cy="2197694"/>
          </a:xfrm>
        </p:spPr>
        <p:txBody>
          <a:bodyPr>
            <a:normAutofit/>
          </a:bodyPr>
          <a:lstStyle/>
          <a:p>
            <a:pPr algn="ctr">
              <a:lnSpc>
                <a:spcPct val="150000"/>
              </a:lnSpc>
              <a:defRPr/>
            </a:pPr>
            <a:br>
              <a:rPr lang="en-US" sz="2800" dirty="0">
                <a:latin typeface="+mn-lt"/>
              </a:rPr>
            </a:br>
            <a:r>
              <a:rPr lang="en-US" sz="2800" dirty="0">
                <a:latin typeface="+mn-lt"/>
              </a:rPr>
              <a:t>Anglo American Aggregates</a:t>
            </a:r>
            <a:br>
              <a:rPr lang="en-US" sz="2800" dirty="0">
                <a:latin typeface="+mn-lt"/>
              </a:rPr>
            </a:br>
            <a:r>
              <a:rPr lang="en-US" sz="2800" dirty="0">
                <a:latin typeface="+mn-lt"/>
              </a:rPr>
              <a:t>Debt Capacity: Application in 2025</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a:extLst>
              <a:ext uri="{FF2B5EF4-FFF2-40B4-BE49-F238E27FC236}">
                <a16:creationId xmlns:a16="http://schemas.microsoft.com/office/drawing/2014/main" id="{EE70540F-00AF-474A-9A99-C74A0D0B703D}"/>
              </a:ext>
            </a:extLst>
          </p:cNvPr>
          <p:cNvSpPr>
            <a:spLocks noGrp="1"/>
          </p:cNvSpPr>
          <p:nvPr>
            <p:ph type="sldNum" sz="quarter" idx="12"/>
          </p:nvPr>
        </p:nvSpPr>
        <p:spPr>
          <a:noFill/>
        </p:spPr>
        <p:txBody>
          <a:bodyPr/>
          <a:lstStyle>
            <a:lvl1pPr marL="342900" indent="-342900">
              <a:lnSpc>
                <a:spcPct val="90000"/>
              </a:lnSpc>
              <a:spcBef>
                <a:spcPct val="20000"/>
              </a:spcBef>
              <a:spcAft>
                <a:spcPct val="20000"/>
              </a:spcAft>
              <a:buClr>
                <a:srgbClr val="FFCC00"/>
              </a:buClr>
              <a:buSzPct val="55000"/>
              <a:buFont typeface="Monotype Sorts" pitchFamily="2" charset="2"/>
              <a:buChar char="l"/>
              <a:defRPr kumimoji="1" sz="2400">
                <a:solidFill>
                  <a:schemeClr val="tx1"/>
                </a:solidFill>
                <a:latin typeface="Tahoma" panose="020B0604030504040204" pitchFamily="34" charset="0"/>
              </a:defRPr>
            </a:lvl1pPr>
            <a:lvl2pPr>
              <a:spcBef>
                <a:spcPct val="20000"/>
              </a:spcBef>
              <a:spcAft>
                <a:spcPct val="20000"/>
              </a:spcAft>
              <a:buClr>
                <a:schemeClr val="tx1"/>
              </a:buClr>
              <a:buChar char="–"/>
              <a:defRPr kumimoji="1" sz="2400">
                <a:solidFill>
                  <a:schemeClr val="tx1"/>
                </a:solidFill>
                <a:latin typeface="Arial" panose="020B0604020202020204" pitchFamily="34" charset="0"/>
              </a:defRPr>
            </a:lvl2pPr>
            <a:lvl3pPr marL="1143000" indent="-228600">
              <a:spcBef>
                <a:spcPct val="20000"/>
              </a:spcBef>
              <a:spcAft>
                <a:spcPct val="20000"/>
              </a:spcAft>
              <a:buClr>
                <a:srgbClr val="00CCFF"/>
              </a:buClr>
              <a:buSzPct val="50000"/>
              <a:buFont typeface="Monotype Sorts" pitchFamily="2" charset="2"/>
              <a:buChar char="l"/>
              <a:defRPr kumimoji="1" sz="2000">
                <a:solidFill>
                  <a:schemeClr val="tx1"/>
                </a:solidFill>
                <a:latin typeface="Arial" panose="020B0604020202020204" pitchFamily="34" charset="0"/>
              </a:defRPr>
            </a:lvl3pPr>
            <a:lvl4pPr marL="1600200" indent="-228600">
              <a:spcBef>
                <a:spcPct val="20000"/>
              </a:spcBef>
              <a:buClr>
                <a:schemeClr val="tx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lvl="1">
              <a:spcBef>
                <a:spcPct val="0"/>
              </a:spcBef>
              <a:spcAft>
                <a:spcPct val="0"/>
              </a:spcAft>
              <a:buClrTx/>
              <a:buFontTx/>
              <a:buNone/>
            </a:pPr>
            <a:fld id="{0E273971-8150-5947-B7A0-38DD65B63873}" type="slidenum">
              <a:rPr kumimoji="0" lang="en-US" altLang="en-US" sz="1400"/>
              <a:pPr lvl="1">
                <a:spcBef>
                  <a:spcPct val="0"/>
                </a:spcBef>
                <a:spcAft>
                  <a:spcPct val="0"/>
                </a:spcAft>
                <a:buClrTx/>
                <a:buFontTx/>
                <a:buNone/>
              </a:pPr>
              <a:t>35</a:t>
            </a:fld>
            <a:endParaRPr kumimoji="0" lang="en-US" altLang="en-US" sz="1400">
              <a:latin typeface="Times New Roman" panose="02020603050405020304" pitchFamily="18" charset="0"/>
            </a:endParaRPr>
          </a:p>
        </p:txBody>
      </p:sp>
      <p:sp>
        <p:nvSpPr>
          <p:cNvPr id="20484" name="Rectangle 3">
            <a:extLst>
              <a:ext uri="{FF2B5EF4-FFF2-40B4-BE49-F238E27FC236}">
                <a16:creationId xmlns:a16="http://schemas.microsoft.com/office/drawing/2014/main" id="{F7CF1DAB-FB21-744B-BE58-4A878040F93D}"/>
              </a:ext>
            </a:extLst>
          </p:cNvPr>
          <p:cNvSpPr>
            <a:spLocks noGrp="1" noChangeArrowheads="1"/>
          </p:cNvSpPr>
          <p:nvPr>
            <p:ph type="body" idx="1"/>
          </p:nvPr>
        </p:nvSpPr>
        <p:spPr>
          <a:xfrm>
            <a:off x="1080117" y="1010020"/>
            <a:ext cx="10031766" cy="4837960"/>
          </a:xfrm>
        </p:spPr>
        <p:txBody>
          <a:bodyPr>
            <a:normAutofit/>
          </a:bodyPr>
          <a:lstStyle/>
          <a:p>
            <a:pPr>
              <a:tabLst>
                <a:tab pos="1828800" algn="l"/>
                <a:tab pos="5943600" algn="r"/>
              </a:tabLst>
            </a:pPr>
            <a:r>
              <a:rPr lang="en-US" altLang="en-US" sz="2400" dirty="0"/>
              <a:t>Using fiscal 2025’s income statement, AAA’s debt capacity could be calculated as follows:</a:t>
            </a:r>
          </a:p>
          <a:p>
            <a:pPr lvl="1" indent="171450">
              <a:buNone/>
              <a:tabLst>
                <a:tab pos="1828800" algn="l"/>
                <a:tab pos="5943600" algn="r"/>
              </a:tabLst>
            </a:pPr>
            <a:endParaRPr lang="en-US" altLang="en-US" dirty="0"/>
          </a:p>
          <a:p>
            <a:pPr lvl="1" indent="171450">
              <a:buNone/>
              <a:tabLst>
                <a:tab pos="1828800" algn="l"/>
                <a:tab pos="5943600" algn="r"/>
              </a:tabLst>
            </a:pPr>
            <a:r>
              <a:rPr lang="en-US" altLang="en-US" dirty="0"/>
              <a:t>Net Income	15.5</a:t>
            </a:r>
          </a:p>
          <a:p>
            <a:pPr lvl="1" indent="171450">
              <a:buNone/>
              <a:tabLst>
                <a:tab pos="1828800" algn="l"/>
                <a:tab pos="5943600" algn="r"/>
              </a:tabLst>
            </a:pPr>
            <a:r>
              <a:rPr lang="en-US" altLang="en-US" dirty="0"/>
              <a:t>+ Interest	5.2</a:t>
            </a:r>
          </a:p>
          <a:p>
            <a:pPr lvl="1" indent="171450">
              <a:buNone/>
              <a:tabLst>
                <a:tab pos="1828800" algn="l"/>
                <a:tab pos="5943600" algn="r"/>
              </a:tabLst>
            </a:pPr>
            <a:r>
              <a:rPr lang="en-US" altLang="en-US" dirty="0"/>
              <a:t>+ Depreciation	13.8</a:t>
            </a:r>
          </a:p>
          <a:p>
            <a:pPr lvl="1" indent="171450">
              <a:buNone/>
              <a:tabLst>
                <a:tab pos="1828800" algn="l"/>
                <a:tab pos="5943600" algn="r"/>
              </a:tabLst>
            </a:pPr>
            <a:r>
              <a:rPr lang="en-US" altLang="en-US" dirty="0"/>
              <a:t>+ Amortization	0.9</a:t>
            </a:r>
          </a:p>
          <a:p>
            <a:pPr lvl="1" indent="171450">
              <a:buNone/>
              <a:tabLst>
                <a:tab pos="1828800" algn="l"/>
                <a:tab pos="5943600" algn="r"/>
              </a:tabLst>
            </a:pPr>
            <a:r>
              <a:rPr lang="en-US" altLang="en-US" dirty="0"/>
              <a:t>- Replacement CAPEX	</a:t>
            </a:r>
            <a:r>
              <a:rPr lang="en-US" altLang="en-US" u="sng" dirty="0"/>
              <a:t>(10.0)</a:t>
            </a:r>
          </a:p>
          <a:p>
            <a:pPr lvl="1" indent="171450">
              <a:spcAft>
                <a:spcPct val="50000"/>
              </a:spcAft>
              <a:buNone/>
              <a:tabLst>
                <a:tab pos="1828800" algn="l"/>
                <a:tab pos="5943600" algn="r"/>
              </a:tabLst>
            </a:pPr>
            <a:r>
              <a:rPr lang="en-US" altLang="en-US" dirty="0"/>
              <a:t>		25.4</a:t>
            </a:r>
            <a:endParaRPr lang="en-US" altLang="en-US" u="sng" dirty="0"/>
          </a:p>
          <a:p>
            <a:pPr lvl="1" indent="171450">
              <a:spcAft>
                <a:spcPct val="50000"/>
              </a:spcAft>
              <a:buNone/>
              <a:tabLst>
                <a:tab pos="1828800" algn="l"/>
                <a:tab pos="5943600" algn="r"/>
              </a:tabLst>
            </a:pPr>
            <a:r>
              <a:rPr lang="en-US" altLang="en-US" dirty="0"/>
              <a:t>EBIDA - Replacement CAPEX = £25.4 million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4">
                                            <p:txEl>
                                              <p:pRg st="0" end="0"/>
                                            </p:txEl>
                                          </p:spTgt>
                                        </p:tgtEl>
                                        <p:attrNameLst>
                                          <p:attrName>style.visibility</p:attrName>
                                        </p:attrNameLst>
                                      </p:cBhvr>
                                      <p:to>
                                        <p:strVal val="visible"/>
                                      </p:to>
                                    </p:set>
                                    <p:anim calcmode="lin" valueType="num">
                                      <p:cBhvr additive="base">
                                        <p:cTn id="7" dur="500" fill="hold"/>
                                        <p:tgtEl>
                                          <p:spTgt spid="2048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484">
                                            <p:txEl>
                                              <p:pRg st="2" end="2"/>
                                            </p:txEl>
                                          </p:spTgt>
                                        </p:tgtEl>
                                        <p:attrNameLst>
                                          <p:attrName>style.visibility</p:attrName>
                                        </p:attrNameLst>
                                      </p:cBhvr>
                                      <p:to>
                                        <p:strVal val="visible"/>
                                      </p:to>
                                    </p:set>
                                    <p:anim calcmode="lin" valueType="num">
                                      <p:cBhvr additive="base">
                                        <p:cTn id="13" dur="500" fill="hold"/>
                                        <p:tgtEl>
                                          <p:spTgt spid="2048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48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484">
                                            <p:txEl>
                                              <p:pRg st="3" end="3"/>
                                            </p:txEl>
                                          </p:spTgt>
                                        </p:tgtEl>
                                        <p:attrNameLst>
                                          <p:attrName>style.visibility</p:attrName>
                                        </p:attrNameLst>
                                      </p:cBhvr>
                                      <p:to>
                                        <p:strVal val="visible"/>
                                      </p:to>
                                    </p:set>
                                    <p:anim calcmode="lin" valueType="num">
                                      <p:cBhvr additive="base">
                                        <p:cTn id="19" dur="500" fill="hold"/>
                                        <p:tgtEl>
                                          <p:spTgt spid="2048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48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484">
                                            <p:txEl>
                                              <p:pRg st="4" end="4"/>
                                            </p:txEl>
                                          </p:spTgt>
                                        </p:tgtEl>
                                        <p:attrNameLst>
                                          <p:attrName>style.visibility</p:attrName>
                                        </p:attrNameLst>
                                      </p:cBhvr>
                                      <p:to>
                                        <p:strVal val="visible"/>
                                      </p:to>
                                    </p:set>
                                    <p:anim calcmode="lin" valueType="num">
                                      <p:cBhvr additive="base">
                                        <p:cTn id="25" dur="500" fill="hold"/>
                                        <p:tgtEl>
                                          <p:spTgt spid="2048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48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0484">
                                            <p:txEl>
                                              <p:pRg st="5" end="5"/>
                                            </p:txEl>
                                          </p:spTgt>
                                        </p:tgtEl>
                                        <p:attrNameLst>
                                          <p:attrName>style.visibility</p:attrName>
                                        </p:attrNameLst>
                                      </p:cBhvr>
                                      <p:to>
                                        <p:strVal val="visible"/>
                                      </p:to>
                                    </p:set>
                                    <p:anim calcmode="lin" valueType="num">
                                      <p:cBhvr additive="base">
                                        <p:cTn id="31" dur="500" fill="hold"/>
                                        <p:tgtEl>
                                          <p:spTgt spid="2048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48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0484">
                                            <p:txEl>
                                              <p:pRg st="6" end="6"/>
                                            </p:txEl>
                                          </p:spTgt>
                                        </p:tgtEl>
                                        <p:attrNameLst>
                                          <p:attrName>style.visibility</p:attrName>
                                        </p:attrNameLst>
                                      </p:cBhvr>
                                      <p:to>
                                        <p:strVal val="visible"/>
                                      </p:to>
                                    </p:set>
                                    <p:anim calcmode="lin" valueType="num">
                                      <p:cBhvr additive="base">
                                        <p:cTn id="37" dur="500" fill="hold"/>
                                        <p:tgtEl>
                                          <p:spTgt spid="2048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048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0484">
                                            <p:txEl>
                                              <p:pRg st="7" end="7"/>
                                            </p:txEl>
                                          </p:spTgt>
                                        </p:tgtEl>
                                        <p:attrNameLst>
                                          <p:attrName>style.visibility</p:attrName>
                                        </p:attrNameLst>
                                      </p:cBhvr>
                                      <p:to>
                                        <p:strVal val="visible"/>
                                      </p:to>
                                    </p:set>
                                    <p:anim calcmode="lin" valueType="num">
                                      <p:cBhvr additive="base">
                                        <p:cTn id="43" dur="500" fill="hold"/>
                                        <p:tgtEl>
                                          <p:spTgt spid="20484">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048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0484">
                                            <p:txEl>
                                              <p:pRg st="8" end="8"/>
                                            </p:txEl>
                                          </p:spTgt>
                                        </p:tgtEl>
                                        <p:attrNameLst>
                                          <p:attrName>style.visibility</p:attrName>
                                        </p:attrNameLst>
                                      </p:cBhvr>
                                      <p:to>
                                        <p:strVal val="visible"/>
                                      </p:to>
                                    </p:set>
                                    <p:anim calcmode="lin" valueType="num">
                                      <p:cBhvr additive="base">
                                        <p:cTn id="49" dur="500" fill="hold"/>
                                        <p:tgtEl>
                                          <p:spTgt spid="20484">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048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uiExpand="1" build="p" bldLvl="2"/>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a:extLst>
              <a:ext uri="{FF2B5EF4-FFF2-40B4-BE49-F238E27FC236}">
                <a16:creationId xmlns:a16="http://schemas.microsoft.com/office/drawing/2014/main" id="{55B16AFA-CD89-C744-9065-017230DDC3D8}"/>
              </a:ext>
            </a:extLst>
          </p:cNvPr>
          <p:cNvSpPr>
            <a:spLocks noGrp="1"/>
          </p:cNvSpPr>
          <p:nvPr>
            <p:ph type="sldNum" sz="quarter" idx="12"/>
          </p:nvPr>
        </p:nvSpPr>
        <p:spPr>
          <a:noFill/>
        </p:spPr>
        <p:txBody>
          <a:bodyPr/>
          <a:lstStyle>
            <a:lvl1pPr marL="342900" indent="-342900">
              <a:lnSpc>
                <a:spcPct val="90000"/>
              </a:lnSpc>
              <a:spcBef>
                <a:spcPct val="20000"/>
              </a:spcBef>
              <a:spcAft>
                <a:spcPct val="20000"/>
              </a:spcAft>
              <a:buClr>
                <a:srgbClr val="FFCC00"/>
              </a:buClr>
              <a:buSzPct val="55000"/>
              <a:buFont typeface="Monotype Sorts" pitchFamily="2" charset="2"/>
              <a:buChar char="l"/>
              <a:defRPr kumimoji="1" sz="2400">
                <a:solidFill>
                  <a:schemeClr val="tx1"/>
                </a:solidFill>
                <a:latin typeface="Tahoma" panose="020B0604030504040204" pitchFamily="34" charset="0"/>
              </a:defRPr>
            </a:lvl1pPr>
            <a:lvl2pPr>
              <a:spcBef>
                <a:spcPct val="20000"/>
              </a:spcBef>
              <a:spcAft>
                <a:spcPct val="20000"/>
              </a:spcAft>
              <a:buClr>
                <a:schemeClr val="tx1"/>
              </a:buClr>
              <a:buChar char="–"/>
              <a:defRPr kumimoji="1" sz="2400">
                <a:solidFill>
                  <a:schemeClr val="tx1"/>
                </a:solidFill>
                <a:latin typeface="Arial" panose="020B0604020202020204" pitchFamily="34" charset="0"/>
              </a:defRPr>
            </a:lvl2pPr>
            <a:lvl3pPr marL="1143000" indent="-228600">
              <a:spcBef>
                <a:spcPct val="20000"/>
              </a:spcBef>
              <a:spcAft>
                <a:spcPct val="20000"/>
              </a:spcAft>
              <a:buClr>
                <a:srgbClr val="00CCFF"/>
              </a:buClr>
              <a:buSzPct val="50000"/>
              <a:buFont typeface="Monotype Sorts" pitchFamily="2" charset="2"/>
              <a:buChar char="l"/>
              <a:defRPr kumimoji="1" sz="2000">
                <a:solidFill>
                  <a:schemeClr val="tx1"/>
                </a:solidFill>
                <a:latin typeface="Arial" panose="020B0604020202020204" pitchFamily="34" charset="0"/>
              </a:defRPr>
            </a:lvl3pPr>
            <a:lvl4pPr marL="1600200" indent="-228600">
              <a:spcBef>
                <a:spcPct val="20000"/>
              </a:spcBef>
              <a:buClr>
                <a:schemeClr val="tx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lvl="1">
              <a:spcBef>
                <a:spcPct val="0"/>
              </a:spcBef>
              <a:spcAft>
                <a:spcPct val="0"/>
              </a:spcAft>
              <a:buClrTx/>
              <a:buFontTx/>
              <a:buNone/>
            </a:pPr>
            <a:fld id="{DFC8E949-B68B-134C-A052-7A1A54062B27}" type="slidenum">
              <a:rPr kumimoji="0" lang="en-US" altLang="en-US" sz="1400"/>
              <a:pPr lvl="1">
                <a:spcBef>
                  <a:spcPct val="0"/>
                </a:spcBef>
                <a:spcAft>
                  <a:spcPct val="0"/>
                </a:spcAft>
                <a:buClrTx/>
                <a:buFontTx/>
                <a:buNone/>
              </a:pPr>
              <a:t>36</a:t>
            </a:fld>
            <a:endParaRPr kumimoji="0" lang="en-US" altLang="en-US" sz="1400">
              <a:latin typeface="Times New Roman" panose="02020603050405020304" pitchFamily="18" charset="0"/>
            </a:endParaRPr>
          </a:p>
        </p:txBody>
      </p:sp>
      <p:sp>
        <p:nvSpPr>
          <p:cNvPr id="21508" name="Rectangle 3">
            <a:extLst>
              <a:ext uri="{FF2B5EF4-FFF2-40B4-BE49-F238E27FC236}">
                <a16:creationId xmlns:a16="http://schemas.microsoft.com/office/drawing/2014/main" id="{024B03FC-3044-3849-9693-8C0E7E8195B3}"/>
              </a:ext>
            </a:extLst>
          </p:cNvPr>
          <p:cNvSpPr>
            <a:spLocks noGrp="1" noChangeArrowheads="1"/>
          </p:cNvSpPr>
          <p:nvPr>
            <p:ph type="body" idx="1"/>
          </p:nvPr>
        </p:nvSpPr>
        <p:spPr>
          <a:xfrm>
            <a:off x="742765" y="1181100"/>
            <a:ext cx="10706470" cy="4495800"/>
          </a:xfrm>
        </p:spPr>
        <p:txBody>
          <a:bodyPr>
            <a:noAutofit/>
          </a:bodyPr>
          <a:lstStyle/>
          <a:p>
            <a:pPr>
              <a:tabLst>
                <a:tab pos="1828800" algn="l"/>
                <a:tab pos="3657600" algn="l"/>
                <a:tab pos="5086350" algn="l"/>
              </a:tabLst>
            </a:pPr>
            <a:r>
              <a:rPr lang="en-US" altLang="en-US" sz="2400" dirty="0"/>
              <a:t>The Debt Capacity for AAA will therefore be:</a:t>
            </a:r>
          </a:p>
          <a:p>
            <a:pPr lvl="2" indent="0">
              <a:spcAft>
                <a:spcPct val="0"/>
              </a:spcAft>
              <a:buNone/>
              <a:tabLst>
                <a:tab pos="1828800" algn="l"/>
                <a:tab pos="3657600" algn="l"/>
                <a:tab pos="5086350" algn="l"/>
              </a:tabLst>
            </a:pPr>
            <a:endParaRPr lang="en-US" altLang="en-US" sz="2400" dirty="0"/>
          </a:p>
          <a:p>
            <a:pPr lvl="2" indent="0">
              <a:spcAft>
                <a:spcPct val="0"/>
              </a:spcAft>
              <a:buNone/>
              <a:tabLst>
                <a:tab pos="1828800" algn="l"/>
                <a:tab pos="3657600" algn="l"/>
                <a:tab pos="5086350" algn="l"/>
              </a:tabLst>
            </a:pPr>
            <a:r>
              <a:rPr lang="en-US" altLang="en-US" sz="2400" dirty="0"/>
              <a:t>25.4 +/- PMT</a:t>
            </a:r>
          </a:p>
          <a:p>
            <a:pPr lvl="2" indent="0">
              <a:spcAft>
                <a:spcPct val="0"/>
              </a:spcAft>
              <a:buNone/>
              <a:tabLst>
                <a:tab pos="1828800" algn="l"/>
                <a:tab pos="3657600" algn="l"/>
                <a:tab pos="5086350" algn="l"/>
              </a:tabLst>
            </a:pPr>
            <a:r>
              <a:rPr lang="en-US" altLang="en-US" sz="2400" dirty="0"/>
              <a:t>7 n</a:t>
            </a:r>
          </a:p>
          <a:p>
            <a:pPr lvl="2" indent="0">
              <a:spcAft>
                <a:spcPct val="0"/>
              </a:spcAft>
              <a:buNone/>
              <a:tabLst>
                <a:tab pos="1828800" algn="l"/>
                <a:tab pos="3657600" algn="l"/>
                <a:tab pos="5086350" algn="l"/>
              </a:tabLst>
            </a:pPr>
            <a:r>
              <a:rPr lang="en-US" altLang="en-US" sz="2400" dirty="0"/>
              <a:t>6 i</a:t>
            </a:r>
          </a:p>
          <a:p>
            <a:pPr lvl="2" indent="0">
              <a:spcAft>
                <a:spcPct val="0"/>
              </a:spcAft>
              <a:buNone/>
              <a:tabLst>
                <a:tab pos="1828800" algn="l"/>
                <a:tab pos="3657600" algn="l"/>
                <a:tab pos="5086350" algn="l"/>
              </a:tabLst>
            </a:pPr>
            <a:r>
              <a:rPr lang="en-US" altLang="en-US" sz="2400" dirty="0"/>
              <a:t>0 FV</a:t>
            </a:r>
          </a:p>
          <a:p>
            <a:pPr lvl="2" indent="0">
              <a:spcAft>
                <a:spcPct val="50000"/>
              </a:spcAft>
              <a:buNone/>
              <a:tabLst>
                <a:tab pos="1828800" algn="l"/>
                <a:tab pos="3657600" algn="l"/>
                <a:tab pos="5086350" algn="l"/>
              </a:tabLst>
            </a:pPr>
            <a:r>
              <a:rPr lang="en-US" altLang="en-US" sz="2400" dirty="0"/>
              <a:t>PV = £141.8 million</a:t>
            </a:r>
          </a:p>
          <a:p>
            <a:pPr>
              <a:tabLst>
                <a:tab pos="1828800" algn="l"/>
                <a:tab pos="3657600" algn="l"/>
                <a:tab pos="5086350" algn="l"/>
              </a:tabLst>
            </a:pPr>
            <a:r>
              <a:rPr lang="en-US" altLang="en-US" sz="2400" dirty="0"/>
              <a:t>Rounding to senior debt of £142 million / EBITDA in 2025 of £44 million </a:t>
            </a:r>
          </a:p>
          <a:p>
            <a:pPr>
              <a:tabLst>
                <a:tab pos="1828800" algn="l"/>
                <a:tab pos="3657600" algn="l"/>
                <a:tab pos="5086350" algn="l"/>
              </a:tabLst>
            </a:pPr>
            <a:r>
              <a:rPr lang="en-US" altLang="en-US" sz="2400" dirty="0"/>
              <a:t>Senior Debt / EBITDA = 3.2 x - a reasonable multiple for a capital intensive business in a cyclical industry such as aggregates or basic materials.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08">
                                            <p:txEl>
                                              <p:pRg st="0" end="0"/>
                                            </p:txEl>
                                          </p:spTgt>
                                        </p:tgtEl>
                                        <p:attrNameLst>
                                          <p:attrName>style.visibility</p:attrName>
                                        </p:attrNameLst>
                                      </p:cBhvr>
                                      <p:to>
                                        <p:strVal val="visible"/>
                                      </p:to>
                                    </p:set>
                                    <p:anim calcmode="lin" valueType="num">
                                      <p:cBhvr additive="base">
                                        <p:cTn id="7" dur="500" fill="hold"/>
                                        <p:tgtEl>
                                          <p:spTgt spid="2150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508">
                                            <p:txEl>
                                              <p:pRg st="2" end="2"/>
                                            </p:txEl>
                                          </p:spTgt>
                                        </p:tgtEl>
                                        <p:attrNameLst>
                                          <p:attrName>style.visibility</p:attrName>
                                        </p:attrNameLst>
                                      </p:cBhvr>
                                      <p:to>
                                        <p:strVal val="visible"/>
                                      </p:to>
                                    </p:set>
                                    <p:anim calcmode="lin" valueType="num">
                                      <p:cBhvr additive="base">
                                        <p:cTn id="13" dur="500" fill="hold"/>
                                        <p:tgtEl>
                                          <p:spTgt spid="2150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508">
                                            <p:txEl>
                                              <p:pRg st="3" end="3"/>
                                            </p:txEl>
                                          </p:spTgt>
                                        </p:tgtEl>
                                        <p:attrNameLst>
                                          <p:attrName>style.visibility</p:attrName>
                                        </p:attrNameLst>
                                      </p:cBhvr>
                                      <p:to>
                                        <p:strVal val="visible"/>
                                      </p:to>
                                    </p:set>
                                    <p:anim calcmode="lin" valueType="num">
                                      <p:cBhvr additive="base">
                                        <p:cTn id="19" dur="500" fill="hold"/>
                                        <p:tgtEl>
                                          <p:spTgt spid="2150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0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508">
                                            <p:txEl>
                                              <p:pRg st="4" end="4"/>
                                            </p:txEl>
                                          </p:spTgt>
                                        </p:tgtEl>
                                        <p:attrNameLst>
                                          <p:attrName>style.visibility</p:attrName>
                                        </p:attrNameLst>
                                      </p:cBhvr>
                                      <p:to>
                                        <p:strVal val="visible"/>
                                      </p:to>
                                    </p:set>
                                    <p:anim calcmode="lin" valueType="num">
                                      <p:cBhvr additive="base">
                                        <p:cTn id="25" dur="500" fill="hold"/>
                                        <p:tgtEl>
                                          <p:spTgt spid="21508">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50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508">
                                            <p:txEl>
                                              <p:pRg st="5" end="5"/>
                                            </p:txEl>
                                          </p:spTgt>
                                        </p:tgtEl>
                                        <p:attrNameLst>
                                          <p:attrName>style.visibility</p:attrName>
                                        </p:attrNameLst>
                                      </p:cBhvr>
                                      <p:to>
                                        <p:strVal val="visible"/>
                                      </p:to>
                                    </p:set>
                                    <p:anim calcmode="lin" valueType="num">
                                      <p:cBhvr additive="base">
                                        <p:cTn id="31" dur="500" fill="hold"/>
                                        <p:tgtEl>
                                          <p:spTgt spid="21508">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150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508">
                                            <p:txEl>
                                              <p:pRg st="6" end="6"/>
                                            </p:txEl>
                                          </p:spTgt>
                                        </p:tgtEl>
                                        <p:attrNameLst>
                                          <p:attrName>style.visibility</p:attrName>
                                        </p:attrNameLst>
                                      </p:cBhvr>
                                      <p:to>
                                        <p:strVal val="visible"/>
                                      </p:to>
                                    </p:set>
                                    <p:anim calcmode="lin" valueType="num">
                                      <p:cBhvr additive="base">
                                        <p:cTn id="37" dur="500" fill="hold"/>
                                        <p:tgtEl>
                                          <p:spTgt spid="21508">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150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1508">
                                            <p:txEl>
                                              <p:pRg st="7" end="7"/>
                                            </p:txEl>
                                          </p:spTgt>
                                        </p:tgtEl>
                                        <p:attrNameLst>
                                          <p:attrName>style.visibility</p:attrName>
                                        </p:attrNameLst>
                                      </p:cBhvr>
                                      <p:to>
                                        <p:strVal val="visible"/>
                                      </p:to>
                                    </p:set>
                                    <p:anim calcmode="lin" valueType="num">
                                      <p:cBhvr additive="base">
                                        <p:cTn id="43" dur="500" fill="hold"/>
                                        <p:tgtEl>
                                          <p:spTgt spid="21508">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150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1508">
                                            <p:txEl>
                                              <p:pRg st="8" end="8"/>
                                            </p:txEl>
                                          </p:spTgt>
                                        </p:tgtEl>
                                        <p:attrNameLst>
                                          <p:attrName>style.visibility</p:attrName>
                                        </p:attrNameLst>
                                      </p:cBhvr>
                                      <p:to>
                                        <p:strVal val="visible"/>
                                      </p:to>
                                    </p:set>
                                    <p:anim calcmode="lin" valueType="num">
                                      <p:cBhvr additive="base">
                                        <p:cTn id="49" dur="500" fill="hold"/>
                                        <p:tgtEl>
                                          <p:spTgt spid="21508">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1508">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build="p" bldLvl="3"/>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9">
            <a:extLst>
              <a:ext uri="{FF2B5EF4-FFF2-40B4-BE49-F238E27FC236}">
                <a16:creationId xmlns:a16="http://schemas.microsoft.com/office/drawing/2014/main" id="{2064196E-5975-3149-9DC0-ACA9AC43D786}"/>
              </a:ext>
            </a:extLst>
          </p:cNvPr>
          <p:cNvSpPr>
            <a:spLocks noGrp="1" noChangeArrowheads="1"/>
          </p:cNvSpPr>
          <p:nvPr>
            <p:ph type="sldNum" sz="quarter" idx="12"/>
          </p:nvPr>
        </p:nvSpPr>
        <p:spPr>
          <a:noFill/>
        </p:spPr>
        <p:txBody>
          <a:bodyPr/>
          <a:lstStyle>
            <a:lvl1pPr marL="342900" indent="-342900">
              <a:lnSpc>
                <a:spcPct val="90000"/>
              </a:lnSpc>
              <a:spcBef>
                <a:spcPct val="20000"/>
              </a:spcBef>
              <a:spcAft>
                <a:spcPct val="20000"/>
              </a:spcAft>
              <a:buClr>
                <a:srgbClr val="FFCC00"/>
              </a:buClr>
              <a:buSzPct val="55000"/>
              <a:buFont typeface="Monotype Sorts" pitchFamily="2" charset="2"/>
              <a:buChar char="l"/>
              <a:defRPr kumimoji="1" sz="2400">
                <a:solidFill>
                  <a:schemeClr val="tx1"/>
                </a:solidFill>
                <a:latin typeface="Tahoma" panose="020B0604030504040204" pitchFamily="34" charset="0"/>
              </a:defRPr>
            </a:lvl1pPr>
            <a:lvl2pPr>
              <a:spcBef>
                <a:spcPct val="20000"/>
              </a:spcBef>
              <a:spcAft>
                <a:spcPct val="20000"/>
              </a:spcAft>
              <a:buClr>
                <a:schemeClr val="tx1"/>
              </a:buClr>
              <a:buChar char="–"/>
              <a:defRPr kumimoji="1" sz="2400">
                <a:solidFill>
                  <a:schemeClr val="tx1"/>
                </a:solidFill>
                <a:latin typeface="Arial" panose="020B0604020202020204" pitchFamily="34" charset="0"/>
              </a:defRPr>
            </a:lvl2pPr>
            <a:lvl3pPr marL="1143000" indent="-228600">
              <a:spcBef>
                <a:spcPct val="20000"/>
              </a:spcBef>
              <a:spcAft>
                <a:spcPct val="20000"/>
              </a:spcAft>
              <a:buClr>
                <a:srgbClr val="00CCFF"/>
              </a:buClr>
              <a:buSzPct val="50000"/>
              <a:buFont typeface="Monotype Sorts" pitchFamily="2" charset="2"/>
              <a:buChar char="l"/>
              <a:defRPr kumimoji="1" sz="2000">
                <a:solidFill>
                  <a:schemeClr val="tx1"/>
                </a:solidFill>
                <a:latin typeface="Arial" panose="020B0604020202020204" pitchFamily="34" charset="0"/>
              </a:defRPr>
            </a:lvl3pPr>
            <a:lvl4pPr marL="1600200" indent="-228600">
              <a:spcBef>
                <a:spcPct val="20000"/>
              </a:spcBef>
              <a:buClr>
                <a:schemeClr val="tx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lvl="1">
              <a:spcBef>
                <a:spcPct val="0"/>
              </a:spcBef>
              <a:spcAft>
                <a:spcPct val="0"/>
              </a:spcAft>
              <a:buClrTx/>
              <a:buFontTx/>
              <a:buNone/>
            </a:pPr>
            <a:fld id="{F6667F8E-88FB-6048-8592-35F408A0DB98}" type="slidenum">
              <a:rPr kumimoji="0" lang="en-US" altLang="en-US" sz="1400">
                <a:latin typeface="Times New Roman" panose="02020603050405020304" pitchFamily="18" charset="0"/>
              </a:rPr>
              <a:pPr lvl="1">
                <a:spcBef>
                  <a:spcPct val="0"/>
                </a:spcBef>
                <a:spcAft>
                  <a:spcPct val="0"/>
                </a:spcAft>
                <a:buClrTx/>
                <a:buFontTx/>
                <a:buNone/>
              </a:pPr>
              <a:t>37</a:t>
            </a:fld>
            <a:endParaRPr kumimoji="0" lang="en-US" altLang="en-US" sz="1400">
              <a:latin typeface="Times New Roman" panose="02020603050405020304" pitchFamily="18" charset="0"/>
            </a:endParaRPr>
          </a:p>
        </p:txBody>
      </p:sp>
      <p:sp>
        <p:nvSpPr>
          <p:cNvPr id="173058" name="Rectangle 2">
            <a:extLst>
              <a:ext uri="{FF2B5EF4-FFF2-40B4-BE49-F238E27FC236}">
                <a16:creationId xmlns:a16="http://schemas.microsoft.com/office/drawing/2014/main" id="{2706734E-B515-4EBB-B360-E717E4B73DB7}"/>
              </a:ext>
            </a:extLst>
          </p:cNvPr>
          <p:cNvSpPr>
            <a:spLocks noGrp="1" noChangeArrowheads="1"/>
          </p:cNvSpPr>
          <p:nvPr>
            <p:ph type="ctrTitle"/>
          </p:nvPr>
        </p:nvSpPr>
        <p:spPr>
          <a:xfrm>
            <a:off x="1834348" y="1634591"/>
            <a:ext cx="8523303" cy="2365270"/>
          </a:xfrm>
        </p:spPr>
        <p:txBody>
          <a:bodyPr>
            <a:normAutofit/>
          </a:bodyPr>
          <a:lstStyle/>
          <a:p>
            <a:pPr algn="ctr">
              <a:lnSpc>
                <a:spcPct val="150000"/>
              </a:lnSpc>
              <a:defRPr/>
            </a:pPr>
            <a:br>
              <a:rPr lang="en-US" sz="2800" dirty="0">
                <a:latin typeface="+mn-lt"/>
              </a:rPr>
            </a:br>
            <a:r>
              <a:rPr lang="en-US" sz="2800" dirty="0">
                <a:latin typeface="+mn-lt"/>
              </a:rPr>
              <a:t>Anglo American Aggregates</a:t>
            </a:r>
            <a:br>
              <a:rPr lang="en-US" sz="2800" dirty="0">
                <a:latin typeface="+mn-lt"/>
              </a:rPr>
            </a:br>
            <a:r>
              <a:rPr lang="en-US" sz="2800" dirty="0">
                <a:latin typeface="+mn-lt"/>
              </a:rPr>
              <a:t>Debt Capacity, Capital Structure, and Acquisition Finance</a:t>
            </a:r>
          </a:p>
        </p:txBody>
      </p:sp>
    </p:spTree>
    <p:extLst>
      <p:ext uri="{BB962C8B-B14F-4D97-AF65-F5344CB8AC3E}">
        <p14:creationId xmlns:p14="http://schemas.microsoft.com/office/powerpoint/2010/main" val="13481283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a:extLst>
              <a:ext uri="{FF2B5EF4-FFF2-40B4-BE49-F238E27FC236}">
                <a16:creationId xmlns:a16="http://schemas.microsoft.com/office/drawing/2014/main" id="{1E9AA51A-72FD-5B43-8309-E8C25B9FBA01}"/>
              </a:ext>
            </a:extLst>
          </p:cNvPr>
          <p:cNvSpPr>
            <a:spLocks noGrp="1"/>
          </p:cNvSpPr>
          <p:nvPr>
            <p:ph type="sldNum" sz="quarter" idx="12"/>
          </p:nvPr>
        </p:nvSpPr>
        <p:spPr>
          <a:noFill/>
        </p:spPr>
        <p:txBody>
          <a:bodyPr/>
          <a:lstStyle>
            <a:lvl1pPr marL="342900" indent="-342900">
              <a:lnSpc>
                <a:spcPct val="90000"/>
              </a:lnSpc>
              <a:spcBef>
                <a:spcPct val="20000"/>
              </a:spcBef>
              <a:spcAft>
                <a:spcPct val="20000"/>
              </a:spcAft>
              <a:buClr>
                <a:srgbClr val="FFCC00"/>
              </a:buClr>
              <a:buSzPct val="55000"/>
              <a:buFont typeface="Monotype Sorts" pitchFamily="2" charset="2"/>
              <a:buChar char="l"/>
              <a:defRPr kumimoji="1" sz="2400">
                <a:solidFill>
                  <a:schemeClr val="tx1"/>
                </a:solidFill>
                <a:latin typeface="Tahoma" panose="020B0604030504040204" pitchFamily="34" charset="0"/>
              </a:defRPr>
            </a:lvl1pPr>
            <a:lvl2pPr>
              <a:spcBef>
                <a:spcPct val="20000"/>
              </a:spcBef>
              <a:spcAft>
                <a:spcPct val="20000"/>
              </a:spcAft>
              <a:buClr>
                <a:schemeClr val="tx1"/>
              </a:buClr>
              <a:buChar char="–"/>
              <a:defRPr kumimoji="1" sz="2400">
                <a:solidFill>
                  <a:schemeClr val="tx1"/>
                </a:solidFill>
                <a:latin typeface="Arial" panose="020B0604020202020204" pitchFamily="34" charset="0"/>
              </a:defRPr>
            </a:lvl2pPr>
            <a:lvl3pPr marL="1143000" indent="-228600">
              <a:spcBef>
                <a:spcPct val="20000"/>
              </a:spcBef>
              <a:spcAft>
                <a:spcPct val="20000"/>
              </a:spcAft>
              <a:buClr>
                <a:srgbClr val="00CCFF"/>
              </a:buClr>
              <a:buSzPct val="50000"/>
              <a:buFont typeface="Monotype Sorts" pitchFamily="2" charset="2"/>
              <a:buChar char="l"/>
              <a:defRPr kumimoji="1" sz="2000">
                <a:solidFill>
                  <a:schemeClr val="tx1"/>
                </a:solidFill>
                <a:latin typeface="Arial" panose="020B0604020202020204" pitchFamily="34" charset="0"/>
              </a:defRPr>
            </a:lvl3pPr>
            <a:lvl4pPr marL="1600200" indent="-228600">
              <a:spcBef>
                <a:spcPct val="20000"/>
              </a:spcBef>
              <a:buClr>
                <a:schemeClr val="tx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lvl="1">
              <a:spcBef>
                <a:spcPct val="0"/>
              </a:spcBef>
              <a:spcAft>
                <a:spcPct val="0"/>
              </a:spcAft>
              <a:buClrTx/>
              <a:buFontTx/>
              <a:buNone/>
            </a:pPr>
            <a:fld id="{1A5C9D51-9003-9D48-800B-DFE18F321697}" type="slidenum">
              <a:rPr kumimoji="0" lang="en-US" altLang="en-US" sz="1400"/>
              <a:pPr lvl="1">
                <a:spcBef>
                  <a:spcPct val="0"/>
                </a:spcBef>
                <a:spcAft>
                  <a:spcPct val="0"/>
                </a:spcAft>
                <a:buClrTx/>
                <a:buFontTx/>
                <a:buNone/>
              </a:pPr>
              <a:t>38</a:t>
            </a:fld>
            <a:endParaRPr kumimoji="0" lang="en-US" altLang="en-US" sz="1400">
              <a:latin typeface="Times New Roman" panose="02020603050405020304" pitchFamily="18" charset="0"/>
            </a:endParaRPr>
          </a:p>
        </p:txBody>
      </p:sp>
      <p:sp>
        <p:nvSpPr>
          <p:cNvPr id="24580" name="Rectangle 3">
            <a:extLst>
              <a:ext uri="{FF2B5EF4-FFF2-40B4-BE49-F238E27FC236}">
                <a16:creationId xmlns:a16="http://schemas.microsoft.com/office/drawing/2014/main" id="{935BBA0F-45E9-B545-B638-1F0E225A2943}"/>
              </a:ext>
            </a:extLst>
          </p:cNvPr>
          <p:cNvSpPr>
            <a:spLocks noGrp="1" noChangeArrowheads="1"/>
          </p:cNvSpPr>
          <p:nvPr>
            <p:ph type="body" idx="1"/>
          </p:nvPr>
        </p:nvSpPr>
        <p:spPr>
          <a:xfrm>
            <a:off x="878890" y="136525"/>
            <a:ext cx="10474910" cy="4495800"/>
          </a:xfrm>
        </p:spPr>
        <p:txBody>
          <a:bodyPr>
            <a:normAutofit/>
          </a:bodyPr>
          <a:lstStyle/>
          <a:p>
            <a:pPr>
              <a:tabLst>
                <a:tab pos="1828800" algn="l"/>
                <a:tab pos="3657600" algn="l"/>
                <a:tab pos="5086350" algn="l"/>
              </a:tabLst>
            </a:pPr>
            <a:r>
              <a:rPr lang="en-US" altLang="en-US" sz="2400" dirty="0"/>
              <a:t>Assuming the senior debt capacity of £142 million, the capital structure could lead to the following Enterprise Value.  </a:t>
            </a:r>
          </a:p>
          <a:p>
            <a:pPr>
              <a:tabLst>
                <a:tab pos="1828800" algn="l"/>
                <a:tab pos="3657600" algn="l"/>
                <a:tab pos="5086350" algn="l"/>
              </a:tabLst>
            </a:pPr>
            <a:r>
              <a:rPr lang="en-US" altLang="en-US" sz="2400" dirty="0"/>
              <a:t>Based upon a senior debt to junior capital (subordinated debt + equity) ratio of 1:1 or 50/50, the debt capacity model enables us to back into enterprise value as follows:</a:t>
            </a:r>
          </a:p>
          <a:p>
            <a:pPr>
              <a:tabLst>
                <a:tab pos="1828800" algn="l"/>
                <a:tab pos="3657600" algn="l"/>
                <a:tab pos="5086350" algn="l"/>
              </a:tabLst>
            </a:pPr>
            <a:endParaRPr lang="en-US" altLang="en-US" sz="2400" dirty="0"/>
          </a:p>
        </p:txBody>
      </p:sp>
      <p:sp>
        <p:nvSpPr>
          <p:cNvPr id="5" name="TextBox 4">
            <a:extLst>
              <a:ext uri="{FF2B5EF4-FFF2-40B4-BE49-F238E27FC236}">
                <a16:creationId xmlns:a16="http://schemas.microsoft.com/office/drawing/2014/main" id="{93F25F1F-0B38-B74F-AB74-E9457F5B195B}"/>
              </a:ext>
            </a:extLst>
          </p:cNvPr>
          <p:cNvSpPr txBox="1"/>
          <p:nvPr/>
        </p:nvSpPr>
        <p:spPr>
          <a:xfrm>
            <a:off x="2517775" y="3028890"/>
            <a:ext cx="3578225" cy="400110"/>
          </a:xfrm>
          <a:prstGeom prst="rect">
            <a:avLst/>
          </a:prstGeom>
          <a:solidFill>
            <a:schemeClr val="bg1">
              <a:lumMod val="75000"/>
            </a:schemeClr>
          </a:solidFill>
          <a:ln>
            <a:solidFill>
              <a:schemeClr val="tx1"/>
            </a:solidFill>
          </a:ln>
        </p:spPr>
        <p:txBody>
          <a:bodyPr>
            <a:spAutoFit/>
          </a:bodyPr>
          <a:lstStyle/>
          <a:p>
            <a:pPr algn="ctr">
              <a:defRPr/>
            </a:pPr>
            <a:r>
              <a:rPr lang="en-US" sz="2000" b="1" dirty="0"/>
              <a:t>Sources</a:t>
            </a:r>
          </a:p>
        </p:txBody>
      </p:sp>
      <p:sp>
        <p:nvSpPr>
          <p:cNvPr id="6" name="TextBox 5">
            <a:extLst>
              <a:ext uri="{FF2B5EF4-FFF2-40B4-BE49-F238E27FC236}">
                <a16:creationId xmlns:a16="http://schemas.microsoft.com/office/drawing/2014/main" id="{71D778E2-4DDC-D240-8A5F-D694322F0A7B}"/>
              </a:ext>
            </a:extLst>
          </p:cNvPr>
          <p:cNvSpPr txBox="1"/>
          <p:nvPr/>
        </p:nvSpPr>
        <p:spPr>
          <a:xfrm>
            <a:off x="6095999" y="3028890"/>
            <a:ext cx="3570288" cy="400110"/>
          </a:xfrm>
          <a:prstGeom prst="rect">
            <a:avLst/>
          </a:prstGeom>
          <a:solidFill>
            <a:schemeClr val="bg1">
              <a:lumMod val="75000"/>
            </a:schemeClr>
          </a:solidFill>
          <a:ln>
            <a:solidFill>
              <a:schemeClr val="tx1"/>
            </a:solidFill>
          </a:ln>
        </p:spPr>
        <p:txBody>
          <a:bodyPr>
            <a:spAutoFit/>
          </a:bodyPr>
          <a:lstStyle/>
          <a:p>
            <a:pPr algn="ctr">
              <a:defRPr/>
            </a:pPr>
            <a:r>
              <a:rPr lang="en-US" sz="2000" b="1" dirty="0"/>
              <a:t>Uses</a:t>
            </a:r>
          </a:p>
        </p:txBody>
      </p:sp>
      <p:sp>
        <p:nvSpPr>
          <p:cNvPr id="7" name="TextBox 6">
            <a:extLst>
              <a:ext uri="{FF2B5EF4-FFF2-40B4-BE49-F238E27FC236}">
                <a16:creationId xmlns:a16="http://schemas.microsoft.com/office/drawing/2014/main" id="{5205ABCC-EE3E-4248-ABBF-3674ABF044D7}"/>
              </a:ext>
            </a:extLst>
          </p:cNvPr>
          <p:cNvSpPr txBox="1">
            <a:spLocks noChangeArrowheads="1"/>
          </p:cNvSpPr>
          <p:nvPr/>
        </p:nvSpPr>
        <p:spPr bwMode="auto">
          <a:xfrm>
            <a:off x="2517775" y="3397190"/>
            <a:ext cx="3578225" cy="400110"/>
          </a:xfrm>
          <a:prstGeom prst="rect">
            <a:avLst/>
          </a:prstGeom>
          <a:solidFill>
            <a:srgbClr val="CCFFFF"/>
          </a:solidFill>
          <a:ln w="9525">
            <a:solidFill>
              <a:schemeClr val="tx1"/>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000" dirty="0"/>
              <a:t>Senior Debt                              142</a:t>
            </a:r>
          </a:p>
        </p:txBody>
      </p:sp>
      <p:sp>
        <p:nvSpPr>
          <p:cNvPr id="8" name="TextBox 7">
            <a:extLst>
              <a:ext uri="{FF2B5EF4-FFF2-40B4-BE49-F238E27FC236}">
                <a16:creationId xmlns:a16="http://schemas.microsoft.com/office/drawing/2014/main" id="{36F01655-E8BA-C047-9C5D-4959252C4729}"/>
              </a:ext>
            </a:extLst>
          </p:cNvPr>
          <p:cNvSpPr txBox="1">
            <a:spLocks noChangeArrowheads="1"/>
          </p:cNvSpPr>
          <p:nvPr/>
        </p:nvSpPr>
        <p:spPr bwMode="auto">
          <a:xfrm>
            <a:off x="6088063" y="3397190"/>
            <a:ext cx="3578225" cy="400110"/>
          </a:xfrm>
          <a:prstGeom prst="rect">
            <a:avLst/>
          </a:prstGeom>
          <a:solidFill>
            <a:srgbClr val="CCFFFF"/>
          </a:solidFill>
          <a:ln w="9525">
            <a:solidFill>
              <a:schemeClr val="tx1"/>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000" dirty="0"/>
              <a:t>Short Term Bank Debt               13</a:t>
            </a:r>
          </a:p>
        </p:txBody>
      </p:sp>
      <p:sp>
        <p:nvSpPr>
          <p:cNvPr id="9" name="TextBox 8">
            <a:extLst>
              <a:ext uri="{FF2B5EF4-FFF2-40B4-BE49-F238E27FC236}">
                <a16:creationId xmlns:a16="http://schemas.microsoft.com/office/drawing/2014/main" id="{C9F1D33B-9A52-744C-A774-CD46D1E3DCE5}"/>
              </a:ext>
            </a:extLst>
          </p:cNvPr>
          <p:cNvSpPr txBox="1">
            <a:spLocks noChangeArrowheads="1"/>
          </p:cNvSpPr>
          <p:nvPr/>
        </p:nvSpPr>
        <p:spPr bwMode="auto">
          <a:xfrm>
            <a:off x="2509838" y="3767079"/>
            <a:ext cx="3578225" cy="400110"/>
          </a:xfrm>
          <a:prstGeom prst="rect">
            <a:avLst/>
          </a:prstGeom>
          <a:solidFill>
            <a:srgbClr val="CCFFFF"/>
          </a:solidFill>
          <a:ln w="9525">
            <a:solidFill>
              <a:schemeClr val="tx1"/>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000" dirty="0"/>
              <a:t>Junior Debt + Equity               142</a:t>
            </a:r>
          </a:p>
        </p:txBody>
      </p:sp>
      <p:sp>
        <p:nvSpPr>
          <p:cNvPr id="10" name="TextBox 9">
            <a:extLst>
              <a:ext uri="{FF2B5EF4-FFF2-40B4-BE49-F238E27FC236}">
                <a16:creationId xmlns:a16="http://schemas.microsoft.com/office/drawing/2014/main" id="{29564927-9854-4643-A1EE-30A7B1148D53}"/>
              </a:ext>
            </a:extLst>
          </p:cNvPr>
          <p:cNvSpPr txBox="1">
            <a:spLocks noChangeArrowheads="1"/>
          </p:cNvSpPr>
          <p:nvPr/>
        </p:nvSpPr>
        <p:spPr bwMode="auto">
          <a:xfrm>
            <a:off x="6080125" y="3775015"/>
            <a:ext cx="3578225" cy="400110"/>
          </a:xfrm>
          <a:prstGeom prst="rect">
            <a:avLst/>
          </a:prstGeom>
          <a:solidFill>
            <a:srgbClr val="CCFFFF"/>
          </a:solidFill>
          <a:ln w="9525">
            <a:solidFill>
              <a:schemeClr val="tx1"/>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000" dirty="0"/>
              <a:t>Long Term Debt                          38</a:t>
            </a:r>
          </a:p>
        </p:txBody>
      </p:sp>
      <p:sp>
        <p:nvSpPr>
          <p:cNvPr id="11" name="TextBox 15">
            <a:extLst>
              <a:ext uri="{FF2B5EF4-FFF2-40B4-BE49-F238E27FC236}">
                <a16:creationId xmlns:a16="http://schemas.microsoft.com/office/drawing/2014/main" id="{2B936938-AAAB-E349-9BE1-7A8728AE98CA}"/>
              </a:ext>
            </a:extLst>
          </p:cNvPr>
          <p:cNvSpPr txBox="1">
            <a:spLocks noChangeArrowheads="1"/>
          </p:cNvSpPr>
          <p:nvPr/>
        </p:nvSpPr>
        <p:spPr bwMode="auto">
          <a:xfrm>
            <a:off x="2509838" y="4135378"/>
            <a:ext cx="3578225" cy="400110"/>
          </a:xfrm>
          <a:prstGeom prst="rect">
            <a:avLst/>
          </a:prstGeom>
          <a:solidFill>
            <a:srgbClr val="CCFFFF"/>
          </a:solidFill>
          <a:ln w="9525">
            <a:solidFill>
              <a:schemeClr val="tx1"/>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sz="2000"/>
          </a:p>
        </p:txBody>
      </p:sp>
      <p:sp>
        <p:nvSpPr>
          <p:cNvPr id="12" name="TextBox 11">
            <a:extLst>
              <a:ext uri="{FF2B5EF4-FFF2-40B4-BE49-F238E27FC236}">
                <a16:creationId xmlns:a16="http://schemas.microsoft.com/office/drawing/2014/main" id="{72B4E2C4-2F19-1B4C-A8D8-8A7F37CBF099}"/>
              </a:ext>
            </a:extLst>
          </p:cNvPr>
          <p:cNvSpPr txBox="1">
            <a:spLocks noChangeArrowheads="1"/>
          </p:cNvSpPr>
          <p:nvPr/>
        </p:nvSpPr>
        <p:spPr bwMode="auto">
          <a:xfrm>
            <a:off x="6088063" y="4126669"/>
            <a:ext cx="3578225" cy="400110"/>
          </a:xfrm>
          <a:prstGeom prst="rect">
            <a:avLst/>
          </a:prstGeom>
          <a:solidFill>
            <a:srgbClr val="CCFFFF"/>
          </a:solidFill>
          <a:ln w="9525">
            <a:solidFill>
              <a:schemeClr val="tx1"/>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000" dirty="0"/>
              <a:t>Equity                                         233</a:t>
            </a:r>
          </a:p>
        </p:txBody>
      </p:sp>
      <p:sp>
        <p:nvSpPr>
          <p:cNvPr id="13" name="TextBox 17">
            <a:extLst>
              <a:ext uri="{FF2B5EF4-FFF2-40B4-BE49-F238E27FC236}">
                <a16:creationId xmlns:a16="http://schemas.microsoft.com/office/drawing/2014/main" id="{20CED0BB-D45A-5F45-8F18-BD1F782C05EF}"/>
              </a:ext>
            </a:extLst>
          </p:cNvPr>
          <p:cNvSpPr txBox="1">
            <a:spLocks noChangeArrowheads="1"/>
          </p:cNvSpPr>
          <p:nvPr/>
        </p:nvSpPr>
        <p:spPr bwMode="auto">
          <a:xfrm>
            <a:off x="2514600" y="4494154"/>
            <a:ext cx="3578225" cy="400110"/>
          </a:xfrm>
          <a:prstGeom prst="rect">
            <a:avLst/>
          </a:prstGeom>
          <a:solidFill>
            <a:srgbClr val="CCFFFF"/>
          </a:solidFill>
          <a:ln w="9525">
            <a:solidFill>
              <a:schemeClr val="tx1"/>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sz="2000"/>
          </a:p>
        </p:txBody>
      </p:sp>
      <p:sp>
        <p:nvSpPr>
          <p:cNvPr id="14" name="TextBox 13">
            <a:extLst>
              <a:ext uri="{FF2B5EF4-FFF2-40B4-BE49-F238E27FC236}">
                <a16:creationId xmlns:a16="http://schemas.microsoft.com/office/drawing/2014/main" id="{3C9B042D-BA19-EA46-8151-00499E850EF8}"/>
              </a:ext>
            </a:extLst>
          </p:cNvPr>
          <p:cNvSpPr txBox="1">
            <a:spLocks noChangeArrowheads="1"/>
          </p:cNvSpPr>
          <p:nvPr/>
        </p:nvSpPr>
        <p:spPr bwMode="auto">
          <a:xfrm>
            <a:off x="6083300" y="4492565"/>
            <a:ext cx="3578225" cy="400110"/>
          </a:xfrm>
          <a:prstGeom prst="rect">
            <a:avLst/>
          </a:prstGeom>
          <a:solidFill>
            <a:srgbClr val="CCFFFF"/>
          </a:solidFill>
          <a:ln w="9525">
            <a:solidFill>
              <a:schemeClr val="tx1"/>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sz="2000" dirty="0"/>
          </a:p>
        </p:txBody>
      </p:sp>
      <p:sp>
        <p:nvSpPr>
          <p:cNvPr id="15" name="TextBox 19">
            <a:extLst>
              <a:ext uri="{FF2B5EF4-FFF2-40B4-BE49-F238E27FC236}">
                <a16:creationId xmlns:a16="http://schemas.microsoft.com/office/drawing/2014/main" id="{7934AD25-6E60-4646-B66C-AD9065E6D71B}"/>
              </a:ext>
            </a:extLst>
          </p:cNvPr>
          <p:cNvSpPr txBox="1">
            <a:spLocks noChangeArrowheads="1"/>
          </p:cNvSpPr>
          <p:nvPr/>
        </p:nvSpPr>
        <p:spPr bwMode="auto">
          <a:xfrm>
            <a:off x="2508250" y="4869742"/>
            <a:ext cx="3578225" cy="400110"/>
          </a:xfrm>
          <a:prstGeom prst="rect">
            <a:avLst/>
          </a:prstGeom>
          <a:solidFill>
            <a:srgbClr val="CCFFFF"/>
          </a:solidFill>
          <a:ln w="9525">
            <a:solidFill>
              <a:schemeClr val="tx1"/>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sz="2000"/>
          </a:p>
        </p:txBody>
      </p:sp>
      <p:sp>
        <p:nvSpPr>
          <p:cNvPr id="16" name="TextBox 15">
            <a:extLst>
              <a:ext uri="{FF2B5EF4-FFF2-40B4-BE49-F238E27FC236}">
                <a16:creationId xmlns:a16="http://schemas.microsoft.com/office/drawing/2014/main" id="{649F985E-594A-AB46-8165-B022FF21E88F}"/>
              </a:ext>
            </a:extLst>
          </p:cNvPr>
          <p:cNvSpPr txBox="1">
            <a:spLocks noChangeArrowheads="1"/>
          </p:cNvSpPr>
          <p:nvPr/>
        </p:nvSpPr>
        <p:spPr bwMode="auto">
          <a:xfrm>
            <a:off x="6083300" y="4856104"/>
            <a:ext cx="3578225" cy="400110"/>
          </a:xfrm>
          <a:prstGeom prst="rect">
            <a:avLst/>
          </a:prstGeom>
          <a:solidFill>
            <a:srgbClr val="CCFFFF"/>
          </a:solidFill>
          <a:ln w="9525">
            <a:solidFill>
              <a:schemeClr val="tx1"/>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sz="2000" dirty="0"/>
          </a:p>
        </p:txBody>
      </p:sp>
      <p:sp>
        <p:nvSpPr>
          <p:cNvPr id="17" name="TextBox 16">
            <a:extLst>
              <a:ext uri="{FF2B5EF4-FFF2-40B4-BE49-F238E27FC236}">
                <a16:creationId xmlns:a16="http://schemas.microsoft.com/office/drawing/2014/main" id="{8F5337FB-F0BA-5F4C-A135-E90D76411EEB}"/>
              </a:ext>
            </a:extLst>
          </p:cNvPr>
          <p:cNvSpPr txBox="1">
            <a:spLocks noChangeArrowheads="1"/>
          </p:cNvSpPr>
          <p:nvPr/>
        </p:nvSpPr>
        <p:spPr bwMode="auto">
          <a:xfrm>
            <a:off x="2509838" y="5232340"/>
            <a:ext cx="3578225" cy="400110"/>
          </a:xfrm>
          <a:prstGeom prst="rect">
            <a:avLst/>
          </a:prstGeom>
          <a:solidFill>
            <a:srgbClr val="CCFFFF"/>
          </a:solidFill>
          <a:ln w="9525">
            <a:solidFill>
              <a:schemeClr val="tx1"/>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000" dirty="0"/>
              <a:t>Enterprise Value                     </a:t>
            </a:r>
            <a:r>
              <a:rPr lang="en-US" altLang="en-US" sz="2000" b="1" dirty="0"/>
              <a:t>284</a:t>
            </a:r>
          </a:p>
        </p:txBody>
      </p:sp>
      <p:sp>
        <p:nvSpPr>
          <p:cNvPr id="18" name="TextBox 17">
            <a:extLst>
              <a:ext uri="{FF2B5EF4-FFF2-40B4-BE49-F238E27FC236}">
                <a16:creationId xmlns:a16="http://schemas.microsoft.com/office/drawing/2014/main" id="{302F1213-3C13-F144-A9B4-7FECE9DD5188}"/>
              </a:ext>
            </a:extLst>
          </p:cNvPr>
          <p:cNvSpPr txBox="1">
            <a:spLocks noChangeArrowheads="1"/>
          </p:cNvSpPr>
          <p:nvPr/>
        </p:nvSpPr>
        <p:spPr bwMode="auto">
          <a:xfrm>
            <a:off x="6083300" y="5232340"/>
            <a:ext cx="3578225" cy="400110"/>
          </a:xfrm>
          <a:prstGeom prst="rect">
            <a:avLst/>
          </a:prstGeom>
          <a:solidFill>
            <a:srgbClr val="CCFFFF"/>
          </a:solidFill>
          <a:ln w="9525">
            <a:solidFill>
              <a:schemeClr val="tx1"/>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000" dirty="0"/>
              <a:t>Enterprise Value                     </a:t>
            </a:r>
            <a:r>
              <a:rPr lang="en-US" altLang="en-US" sz="2000" b="1" dirty="0"/>
              <a:t>284</a:t>
            </a:r>
          </a:p>
        </p:txBody>
      </p:sp>
      <p:cxnSp>
        <p:nvCxnSpPr>
          <p:cNvPr id="19" name="Straight Connector 18">
            <a:extLst>
              <a:ext uri="{FF2B5EF4-FFF2-40B4-BE49-F238E27FC236}">
                <a16:creationId xmlns:a16="http://schemas.microsoft.com/office/drawing/2014/main" id="{BF2CE9AC-4A5D-E943-BBDF-4FF66B1720D3}"/>
              </a:ext>
            </a:extLst>
          </p:cNvPr>
          <p:cNvCxnSpPr/>
          <p:nvPr/>
        </p:nvCxnSpPr>
        <p:spPr>
          <a:xfrm>
            <a:off x="4954587" y="3397190"/>
            <a:ext cx="0" cy="2205038"/>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4D1631B9-D88C-1A46-B868-1774EDE7DA28}"/>
              </a:ext>
            </a:extLst>
          </p:cNvPr>
          <p:cNvCxnSpPr/>
          <p:nvPr/>
        </p:nvCxnSpPr>
        <p:spPr>
          <a:xfrm>
            <a:off x="8612187" y="3389254"/>
            <a:ext cx="0" cy="2205037"/>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580">
                                            <p:txEl>
                                              <p:pRg st="0" end="0"/>
                                            </p:txEl>
                                          </p:spTgt>
                                        </p:tgtEl>
                                        <p:attrNameLst>
                                          <p:attrName>style.visibility</p:attrName>
                                        </p:attrNameLst>
                                      </p:cBhvr>
                                      <p:to>
                                        <p:strVal val="visible"/>
                                      </p:to>
                                    </p:set>
                                    <p:anim calcmode="lin" valueType="num">
                                      <p:cBhvr additive="base">
                                        <p:cTn id="7" dur="500" fill="hold"/>
                                        <p:tgtEl>
                                          <p:spTgt spid="2458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8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580">
                                            <p:txEl>
                                              <p:pRg st="1" end="1"/>
                                            </p:txEl>
                                          </p:spTgt>
                                        </p:tgtEl>
                                        <p:attrNameLst>
                                          <p:attrName>style.visibility</p:attrName>
                                        </p:attrNameLst>
                                      </p:cBhvr>
                                      <p:to>
                                        <p:strVal val="visible"/>
                                      </p:to>
                                    </p:set>
                                    <p:anim calcmode="lin" valueType="num">
                                      <p:cBhvr additive="base">
                                        <p:cTn id="13" dur="500" fill="hold"/>
                                        <p:tgtEl>
                                          <p:spTgt spid="2458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58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nodePh="1">
                                  <p:stCondLst>
                                    <p:cond delay="0"/>
                                  </p:stCondLst>
                                  <p:endCondLst>
                                    <p:cond evt="begin" delay="0">
                                      <p:tn val="41"/>
                                    </p:cond>
                                  </p:endCondLst>
                                  <p:childTnLst>
                                    <p:set>
                                      <p:cBhvr>
                                        <p:cTn id="42"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nodePh="1">
                                  <p:stCondLst>
                                    <p:cond delay="0"/>
                                  </p:stCondLst>
                                  <p:endCondLst>
                                    <p:cond evt="begin" delay="0">
                                      <p:tn val="49"/>
                                    </p:cond>
                                  </p:endCondLst>
                                  <p:childTnLst>
                                    <p:set>
                                      <p:cBhvr>
                                        <p:cTn id="50"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a:extLst>
              <a:ext uri="{FF2B5EF4-FFF2-40B4-BE49-F238E27FC236}">
                <a16:creationId xmlns:a16="http://schemas.microsoft.com/office/drawing/2014/main" id="{B4033B91-F25F-E04A-A714-29C3F2D3FC89}"/>
              </a:ext>
            </a:extLst>
          </p:cNvPr>
          <p:cNvSpPr>
            <a:spLocks noGrp="1"/>
          </p:cNvSpPr>
          <p:nvPr>
            <p:ph type="sldNum" sz="quarter" idx="12"/>
          </p:nvPr>
        </p:nvSpPr>
        <p:spPr>
          <a:noFill/>
        </p:spPr>
        <p:txBody>
          <a:bodyPr/>
          <a:lstStyle>
            <a:lvl1pPr marL="342900" indent="-342900">
              <a:lnSpc>
                <a:spcPct val="90000"/>
              </a:lnSpc>
              <a:spcBef>
                <a:spcPct val="20000"/>
              </a:spcBef>
              <a:spcAft>
                <a:spcPct val="20000"/>
              </a:spcAft>
              <a:buClr>
                <a:srgbClr val="FFCC00"/>
              </a:buClr>
              <a:buSzPct val="55000"/>
              <a:buFont typeface="Monotype Sorts" pitchFamily="2" charset="2"/>
              <a:buChar char="l"/>
              <a:defRPr kumimoji="1" sz="2400">
                <a:solidFill>
                  <a:schemeClr val="tx1"/>
                </a:solidFill>
                <a:latin typeface="Tahoma" panose="020B0604030504040204" pitchFamily="34" charset="0"/>
              </a:defRPr>
            </a:lvl1pPr>
            <a:lvl2pPr>
              <a:spcBef>
                <a:spcPct val="20000"/>
              </a:spcBef>
              <a:spcAft>
                <a:spcPct val="20000"/>
              </a:spcAft>
              <a:buClr>
                <a:schemeClr val="tx1"/>
              </a:buClr>
              <a:buChar char="–"/>
              <a:defRPr kumimoji="1" sz="2400">
                <a:solidFill>
                  <a:schemeClr val="tx1"/>
                </a:solidFill>
                <a:latin typeface="Arial" panose="020B0604020202020204" pitchFamily="34" charset="0"/>
              </a:defRPr>
            </a:lvl2pPr>
            <a:lvl3pPr marL="1143000" indent="-228600">
              <a:spcBef>
                <a:spcPct val="20000"/>
              </a:spcBef>
              <a:spcAft>
                <a:spcPct val="20000"/>
              </a:spcAft>
              <a:buClr>
                <a:srgbClr val="00CCFF"/>
              </a:buClr>
              <a:buSzPct val="50000"/>
              <a:buFont typeface="Monotype Sorts" pitchFamily="2" charset="2"/>
              <a:buChar char="l"/>
              <a:defRPr kumimoji="1" sz="2000">
                <a:solidFill>
                  <a:schemeClr val="tx1"/>
                </a:solidFill>
                <a:latin typeface="Arial" panose="020B0604020202020204" pitchFamily="34" charset="0"/>
              </a:defRPr>
            </a:lvl3pPr>
            <a:lvl4pPr marL="1600200" indent="-228600">
              <a:spcBef>
                <a:spcPct val="20000"/>
              </a:spcBef>
              <a:buClr>
                <a:schemeClr val="tx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lvl="1">
              <a:spcBef>
                <a:spcPct val="0"/>
              </a:spcBef>
              <a:spcAft>
                <a:spcPct val="0"/>
              </a:spcAft>
              <a:buClrTx/>
              <a:buFontTx/>
              <a:buNone/>
            </a:pPr>
            <a:fld id="{7252F5ED-67B8-054A-9630-C059C2A15A56}" type="slidenum">
              <a:rPr kumimoji="0" lang="en-US" altLang="en-US" sz="1400"/>
              <a:pPr lvl="1">
                <a:spcBef>
                  <a:spcPct val="0"/>
                </a:spcBef>
                <a:spcAft>
                  <a:spcPct val="0"/>
                </a:spcAft>
                <a:buClrTx/>
                <a:buFontTx/>
                <a:buNone/>
              </a:pPr>
              <a:t>39</a:t>
            </a:fld>
            <a:endParaRPr kumimoji="0" lang="en-US" altLang="en-US" sz="1400">
              <a:latin typeface="Times New Roman" panose="02020603050405020304" pitchFamily="18" charset="0"/>
            </a:endParaRPr>
          </a:p>
        </p:txBody>
      </p:sp>
      <p:sp>
        <p:nvSpPr>
          <p:cNvPr id="25604" name="Rectangle 3">
            <a:extLst>
              <a:ext uri="{FF2B5EF4-FFF2-40B4-BE49-F238E27FC236}">
                <a16:creationId xmlns:a16="http://schemas.microsoft.com/office/drawing/2014/main" id="{A4561513-613D-D345-8BDD-E2C62FEEFB78}"/>
              </a:ext>
            </a:extLst>
          </p:cNvPr>
          <p:cNvSpPr>
            <a:spLocks noGrp="1" noChangeArrowheads="1"/>
          </p:cNvSpPr>
          <p:nvPr>
            <p:ph type="body" idx="1"/>
          </p:nvPr>
        </p:nvSpPr>
        <p:spPr>
          <a:xfrm>
            <a:off x="665825" y="1714500"/>
            <a:ext cx="11052699" cy="3620980"/>
          </a:xfrm>
        </p:spPr>
        <p:txBody>
          <a:bodyPr>
            <a:noAutofit/>
          </a:bodyPr>
          <a:lstStyle/>
          <a:p>
            <a:pPr>
              <a:spcAft>
                <a:spcPct val="70000"/>
              </a:spcAft>
              <a:tabLst>
                <a:tab pos="1828800" algn="l"/>
                <a:tab pos="3657600" algn="l"/>
                <a:tab pos="5086350" algn="l"/>
              </a:tabLst>
            </a:pPr>
            <a:r>
              <a:rPr lang="en-US" altLang="en-US" sz="2400" dirty="0"/>
              <a:t>Based upon the comparable multiples in the marketplace for this type of middle market company this value compares favorably:</a:t>
            </a:r>
          </a:p>
          <a:p>
            <a:pPr lvl="1">
              <a:spcAft>
                <a:spcPct val="50000"/>
              </a:spcAft>
              <a:tabLst>
                <a:tab pos="1828800" algn="l"/>
                <a:tab pos="3657600" algn="l"/>
                <a:tab pos="5086350" algn="l"/>
              </a:tabLst>
            </a:pPr>
            <a:r>
              <a:rPr lang="en-US" altLang="en-US" dirty="0"/>
              <a:t>EV / EBITDA = 284 / 44 = 6.45 times</a:t>
            </a:r>
          </a:p>
          <a:p>
            <a:pPr lvl="1">
              <a:spcAft>
                <a:spcPct val="50000"/>
              </a:spcAft>
              <a:buNone/>
              <a:tabLst>
                <a:tab pos="1828800" algn="l"/>
                <a:tab pos="3657600" algn="l"/>
                <a:tab pos="5086350" algn="l"/>
              </a:tabLst>
            </a:pPr>
            <a:r>
              <a:rPr lang="en-US" altLang="en-US" dirty="0"/>
              <a:t>	(vs. </a:t>
            </a:r>
            <a:r>
              <a:rPr lang="en-US" altLang="en-US" dirty="0" err="1"/>
              <a:t>comparables</a:t>
            </a:r>
            <a:r>
              <a:rPr lang="en-US" altLang="en-US" dirty="0"/>
              <a:t> in the middle market of 5 to 8 times)</a:t>
            </a:r>
          </a:p>
          <a:p>
            <a:pPr lvl="1">
              <a:spcAft>
                <a:spcPct val="50000"/>
              </a:spcAft>
              <a:tabLst>
                <a:tab pos="1828800" algn="l"/>
                <a:tab pos="3657600" algn="l"/>
                <a:tab pos="5086350" algn="l"/>
              </a:tabLst>
            </a:pPr>
            <a:r>
              <a:rPr lang="en-US" altLang="en-US" dirty="0"/>
              <a:t>Price / Earnings = 233 / 15.5 = 15 times</a:t>
            </a:r>
          </a:p>
          <a:p>
            <a:pPr lvl="1">
              <a:spcAft>
                <a:spcPct val="50000"/>
              </a:spcAft>
              <a:buNone/>
              <a:tabLst>
                <a:tab pos="1828800" algn="l"/>
                <a:tab pos="3657600" algn="l"/>
                <a:tab pos="5086350" algn="l"/>
              </a:tabLst>
            </a:pPr>
            <a:r>
              <a:rPr lang="en-US" altLang="en-US" dirty="0"/>
              <a:t>	(vs. comparable market multiples of 12 to 18 times)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4">
                                            <p:txEl>
                                              <p:pRg st="0" end="0"/>
                                            </p:txEl>
                                          </p:spTgt>
                                        </p:tgtEl>
                                        <p:attrNameLst>
                                          <p:attrName>style.visibility</p:attrName>
                                        </p:attrNameLst>
                                      </p:cBhvr>
                                      <p:to>
                                        <p:strVal val="visible"/>
                                      </p:to>
                                    </p:set>
                                    <p:anim calcmode="lin" valueType="num">
                                      <p:cBhvr additive="base">
                                        <p:cTn id="7" dur="500" fill="hold"/>
                                        <p:tgtEl>
                                          <p:spTgt spid="2560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604">
                                            <p:txEl>
                                              <p:pRg st="1" end="1"/>
                                            </p:txEl>
                                          </p:spTgt>
                                        </p:tgtEl>
                                        <p:attrNameLst>
                                          <p:attrName>style.visibility</p:attrName>
                                        </p:attrNameLst>
                                      </p:cBhvr>
                                      <p:to>
                                        <p:strVal val="visible"/>
                                      </p:to>
                                    </p:set>
                                    <p:anim calcmode="lin" valueType="num">
                                      <p:cBhvr additive="base">
                                        <p:cTn id="13" dur="500" fill="hold"/>
                                        <p:tgtEl>
                                          <p:spTgt spid="2560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60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5604">
                                            <p:txEl>
                                              <p:pRg st="2" end="2"/>
                                            </p:txEl>
                                          </p:spTgt>
                                        </p:tgtEl>
                                        <p:attrNameLst>
                                          <p:attrName>style.visibility</p:attrName>
                                        </p:attrNameLst>
                                      </p:cBhvr>
                                      <p:to>
                                        <p:strVal val="visible"/>
                                      </p:to>
                                    </p:set>
                                    <p:anim calcmode="lin" valueType="num">
                                      <p:cBhvr additive="base">
                                        <p:cTn id="19" dur="500" fill="hold"/>
                                        <p:tgtEl>
                                          <p:spTgt spid="2560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60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5604">
                                            <p:txEl>
                                              <p:pRg st="3" end="3"/>
                                            </p:txEl>
                                          </p:spTgt>
                                        </p:tgtEl>
                                        <p:attrNameLst>
                                          <p:attrName>style.visibility</p:attrName>
                                        </p:attrNameLst>
                                      </p:cBhvr>
                                      <p:to>
                                        <p:strVal val="visible"/>
                                      </p:to>
                                    </p:set>
                                    <p:anim calcmode="lin" valueType="num">
                                      <p:cBhvr additive="base">
                                        <p:cTn id="25" dur="500" fill="hold"/>
                                        <p:tgtEl>
                                          <p:spTgt spid="2560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560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5604">
                                            <p:txEl>
                                              <p:pRg st="4" end="4"/>
                                            </p:txEl>
                                          </p:spTgt>
                                        </p:tgtEl>
                                        <p:attrNameLst>
                                          <p:attrName>style.visibility</p:attrName>
                                        </p:attrNameLst>
                                      </p:cBhvr>
                                      <p:to>
                                        <p:strVal val="visible"/>
                                      </p:to>
                                    </p:set>
                                    <p:anim calcmode="lin" valueType="num">
                                      <p:cBhvr additive="base">
                                        <p:cTn id="31" dur="500" fill="hold"/>
                                        <p:tgtEl>
                                          <p:spTgt spid="2560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560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build="p" bldLvl="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4444F9-52CA-47A3-84D3-7DB3BF51EBA2}"/>
              </a:ext>
            </a:extLst>
          </p:cNvPr>
          <p:cNvSpPr>
            <a:spLocks noGrp="1"/>
          </p:cNvSpPr>
          <p:nvPr>
            <p:ph idx="1"/>
          </p:nvPr>
        </p:nvSpPr>
        <p:spPr>
          <a:xfrm>
            <a:off x="792665" y="332695"/>
            <a:ext cx="10606669" cy="5495924"/>
          </a:xfrm>
        </p:spPr>
        <p:txBody>
          <a:bodyPr/>
          <a:lstStyle/>
          <a:p>
            <a:pPr marL="0" indent="0">
              <a:buNone/>
            </a:pPr>
            <a:r>
              <a:rPr lang="en-US" sz="2400" dirty="0"/>
              <a:t>Identify the key industry and business value drivers which impact the aggregates industry in general, and AAA’s position in the industry in particular. </a:t>
            </a:r>
          </a:p>
        </p:txBody>
      </p:sp>
    </p:spTree>
    <p:extLst>
      <p:ext uri="{BB962C8B-B14F-4D97-AF65-F5344CB8AC3E}">
        <p14:creationId xmlns:p14="http://schemas.microsoft.com/office/powerpoint/2010/main" val="9122733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a:extLst>
              <a:ext uri="{FF2B5EF4-FFF2-40B4-BE49-F238E27FC236}">
                <a16:creationId xmlns:a16="http://schemas.microsoft.com/office/drawing/2014/main" id="{3D70E8E8-3751-C148-A2EE-EF0E7AE1177A}"/>
              </a:ext>
            </a:extLst>
          </p:cNvPr>
          <p:cNvSpPr>
            <a:spLocks noGrp="1"/>
          </p:cNvSpPr>
          <p:nvPr>
            <p:ph type="sldNum" sz="quarter" idx="12"/>
          </p:nvPr>
        </p:nvSpPr>
        <p:spPr>
          <a:noFill/>
        </p:spPr>
        <p:txBody>
          <a:bodyPr/>
          <a:lstStyle>
            <a:lvl1pPr marL="342900" indent="-342900">
              <a:lnSpc>
                <a:spcPct val="90000"/>
              </a:lnSpc>
              <a:spcBef>
                <a:spcPct val="20000"/>
              </a:spcBef>
              <a:spcAft>
                <a:spcPct val="20000"/>
              </a:spcAft>
              <a:buClr>
                <a:srgbClr val="FFCC00"/>
              </a:buClr>
              <a:buSzPct val="55000"/>
              <a:buFont typeface="Monotype Sorts" pitchFamily="2" charset="2"/>
              <a:buChar char="l"/>
              <a:defRPr kumimoji="1" sz="2400">
                <a:solidFill>
                  <a:schemeClr val="tx1"/>
                </a:solidFill>
                <a:latin typeface="Tahoma" panose="020B0604030504040204" pitchFamily="34" charset="0"/>
              </a:defRPr>
            </a:lvl1pPr>
            <a:lvl2pPr>
              <a:spcBef>
                <a:spcPct val="20000"/>
              </a:spcBef>
              <a:spcAft>
                <a:spcPct val="20000"/>
              </a:spcAft>
              <a:buClr>
                <a:schemeClr val="tx1"/>
              </a:buClr>
              <a:buChar char="–"/>
              <a:defRPr kumimoji="1" sz="2400">
                <a:solidFill>
                  <a:schemeClr val="tx1"/>
                </a:solidFill>
                <a:latin typeface="Arial" panose="020B0604020202020204" pitchFamily="34" charset="0"/>
              </a:defRPr>
            </a:lvl2pPr>
            <a:lvl3pPr marL="1143000" indent="-228600">
              <a:spcBef>
                <a:spcPct val="20000"/>
              </a:spcBef>
              <a:spcAft>
                <a:spcPct val="20000"/>
              </a:spcAft>
              <a:buClr>
                <a:srgbClr val="00CCFF"/>
              </a:buClr>
              <a:buSzPct val="50000"/>
              <a:buFont typeface="Monotype Sorts" pitchFamily="2" charset="2"/>
              <a:buChar char="l"/>
              <a:defRPr kumimoji="1" sz="2000">
                <a:solidFill>
                  <a:schemeClr val="tx1"/>
                </a:solidFill>
                <a:latin typeface="Arial" panose="020B0604020202020204" pitchFamily="34" charset="0"/>
              </a:defRPr>
            </a:lvl3pPr>
            <a:lvl4pPr marL="1600200" indent="-228600">
              <a:spcBef>
                <a:spcPct val="20000"/>
              </a:spcBef>
              <a:buClr>
                <a:schemeClr val="tx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lvl="1">
              <a:spcBef>
                <a:spcPct val="0"/>
              </a:spcBef>
              <a:spcAft>
                <a:spcPct val="0"/>
              </a:spcAft>
              <a:buClrTx/>
              <a:buFontTx/>
              <a:buNone/>
            </a:pPr>
            <a:fld id="{DF90FF1B-E20A-C546-808B-8F11EB670D87}" type="slidenum">
              <a:rPr kumimoji="0" lang="en-US" altLang="en-US" sz="1400"/>
              <a:pPr lvl="1">
                <a:spcBef>
                  <a:spcPct val="0"/>
                </a:spcBef>
                <a:spcAft>
                  <a:spcPct val="0"/>
                </a:spcAft>
                <a:buClrTx/>
                <a:buFontTx/>
                <a:buNone/>
              </a:pPr>
              <a:t>40</a:t>
            </a:fld>
            <a:endParaRPr kumimoji="0" lang="en-US" altLang="en-US" sz="1400">
              <a:latin typeface="Times New Roman" panose="02020603050405020304" pitchFamily="18" charset="0"/>
            </a:endParaRPr>
          </a:p>
        </p:txBody>
      </p:sp>
      <p:sp>
        <p:nvSpPr>
          <p:cNvPr id="26628" name="Rectangle 3">
            <a:extLst>
              <a:ext uri="{FF2B5EF4-FFF2-40B4-BE49-F238E27FC236}">
                <a16:creationId xmlns:a16="http://schemas.microsoft.com/office/drawing/2014/main" id="{A76F6F24-EBEF-C048-B54C-514CCEAA8DF0}"/>
              </a:ext>
            </a:extLst>
          </p:cNvPr>
          <p:cNvSpPr>
            <a:spLocks noGrp="1" noChangeArrowheads="1"/>
          </p:cNvSpPr>
          <p:nvPr>
            <p:ph type="body" idx="1"/>
          </p:nvPr>
        </p:nvSpPr>
        <p:spPr>
          <a:xfrm>
            <a:off x="585926" y="1181100"/>
            <a:ext cx="11008311" cy="4495800"/>
          </a:xfrm>
        </p:spPr>
        <p:txBody>
          <a:bodyPr>
            <a:noAutofit/>
          </a:bodyPr>
          <a:lstStyle/>
          <a:p>
            <a:pPr>
              <a:spcAft>
                <a:spcPct val="70000"/>
              </a:spcAft>
              <a:tabLst>
                <a:tab pos="1828800" algn="l"/>
                <a:tab pos="3657600" algn="l"/>
                <a:tab pos="5086350" algn="l"/>
              </a:tabLst>
            </a:pPr>
            <a:r>
              <a:rPr lang="en-US" altLang="en-US" sz="2400" dirty="0"/>
              <a:t>Based upon the equity valuation of £233 million, the percentages required for effecting the various transactions and the pay outs to the various groups of equity holders will be:</a:t>
            </a:r>
          </a:p>
          <a:p>
            <a:pPr lvl="1">
              <a:spcAft>
                <a:spcPct val="50000"/>
              </a:spcAft>
              <a:tabLst>
                <a:tab pos="1828800" algn="l"/>
                <a:tab pos="3657600" algn="l"/>
                <a:tab pos="5086350" algn="l"/>
              </a:tabLst>
            </a:pPr>
            <a:r>
              <a:rPr lang="en-US" altLang="en-US" dirty="0"/>
              <a:t>15% 		£34.95 million (Stone’s share)</a:t>
            </a:r>
          </a:p>
          <a:p>
            <a:pPr lvl="1">
              <a:spcAft>
                <a:spcPct val="50000"/>
              </a:spcAft>
              <a:tabLst>
                <a:tab pos="1828800" algn="l"/>
                <a:tab pos="3657600" algn="l"/>
                <a:tab pos="5086350" algn="l"/>
              </a:tabLst>
            </a:pPr>
            <a:r>
              <a:rPr lang="en-US" altLang="en-US" dirty="0"/>
              <a:t>42.5%		£99.025 million (the younger managers’ shares)</a:t>
            </a:r>
          </a:p>
          <a:p>
            <a:pPr lvl="1">
              <a:spcAft>
                <a:spcPct val="50000"/>
              </a:spcAft>
              <a:tabLst>
                <a:tab pos="1828800" algn="l"/>
                <a:tab pos="3657600" algn="l"/>
                <a:tab pos="5086350" algn="l"/>
              </a:tabLst>
            </a:pPr>
            <a:r>
              <a:rPr lang="en-US" altLang="en-US" dirty="0"/>
              <a:t>42.5%		£99.025 million (the older managers’ shares)</a:t>
            </a:r>
          </a:p>
          <a:p>
            <a:pPr lvl="1">
              <a:spcAft>
                <a:spcPct val="50000"/>
              </a:spcAft>
              <a:tabLst>
                <a:tab pos="1828800" algn="l"/>
                <a:tab pos="3657600" algn="l"/>
                <a:tab pos="5086350" algn="l"/>
              </a:tabLst>
            </a:pPr>
            <a:r>
              <a:rPr lang="en-US" altLang="en-US" dirty="0"/>
              <a:t>2.2%		£5.13 million (an individual manager’s share)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8">
                                            <p:txEl>
                                              <p:pRg st="0" end="0"/>
                                            </p:txEl>
                                          </p:spTgt>
                                        </p:tgtEl>
                                        <p:attrNameLst>
                                          <p:attrName>style.visibility</p:attrName>
                                        </p:attrNameLst>
                                      </p:cBhvr>
                                      <p:to>
                                        <p:strVal val="visible"/>
                                      </p:to>
                                    </p:set>
                                    <p:anim calcmode="lin" valueType="num">
                                      <p:cBhvr additive="base">
                                        <p:cTn id="7" dur="500" fill="hold"/>
                                        <p:tgtEl>
                                          <p:spTgt spid="2662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628">
                                            <p:txEl>
                                              <p:pRg st="1" end="1"/>
                                            </p:txEl>
                                          </p:spTgt>
                                        </p:tgtEl>
                                        <p:attrNameLst>
                                          <p:attrName>style.visibility</p:attrName>
                                        </p:attrNameLst>
                                      </p:cBhvr>
                                      <p:to>
                                        <p:strVal val="visible"/>
                                      </p:to>
                                    </p:set>
                                    <p:anim calcmode="lin" valueType="num">
                                      <p:cBhvr additive="base">
                                        <p:cTn id="13" dur="500" fill="hold"/>
                                        <p:tgtEl>
                                          <p:spTgt spid="2662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62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628">
                                            <p:txEl>
                                              <p:pRg st="2" end="2"/>
                                            </p:txEl>
                                          </p:spTgt>
                                        </p:tgtEl>
                                        <p:attrNameLst>
                                          <p:attrName>style.visibility</p:attrName>
                                        </p:attrNameLst>
                                      </p:cBhvr>
                                      <p:to>
                                        <p:strVal val="visible"/>
                                      </p:to>
                                    </p:set>
                                    <p:anim calcmode="lin" valueType="num">
                                      <p:cBhvr additive="base">
                                        <p:cTn id="19" dur="500" fill="hold"/>
                                        <p:tgtEl>
                                          <p:spTgt spid="2662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62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6628">
                                            <p:txEl>
                                              <p:pRg st="3" end="3"/>
                                            </p:txEl>
                                          </p:spTgt>
                                        </p:tgtEl>
                                        <p:attrNameLst>
                                          <p:attrName>style.visibility</p:attrName>
                                        </p:attrNameLst>
                                      </p:cBhvr>
                                      <p:to>
                                        <p:strVal val="visible"/>
                                      </p:to>
                                    </p:set>
                                    <p:anim calcmode="lin" valueType="num">
                                      <p:cBhvr additive="base">
                                        <p:cTn id="25" dur="500" fill="hold"/>
                                        <p:tgtEl>
                                          <p:spTgt spid="2662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662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628">
                                            <p:txEl>
                                              <p:pRg st="4" end="4"/>
                                            </p:txEl>
                                          </p:spTgt>
                                        </p:tgtEl>
                                        <p:attrNameLst>
                                          <p:attrName>style.visibility</p:attrName>
                                        </p:attrNameLst>
                                      </p:cBhvr>
                                      <p:to>
                                        <p:strVal val="visible"/>
                                      </p:to>
                                    </p:set>
                                    <p:anim calcmode="lin" valueType="num">
                                      <p:cBhvr additive="base">
                                        <p:cTn id="31" dur="500" fill="hold"/>
                                        <p:tgtEl>
                                          <p:spTgt spid="2662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662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uiExpand="1" build="p" bldLvl="2"/>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a:extLst>
              <a:ext uri="{FF2B5EF4-FFF2-40B4-BE49-F238E27FC236}">
                <a16:creationId xmlns:a16="http://schemas.microsoft.com/office/drawing/2014/main" id="{B0B71439-437A-B64B-93B5-51453CD234B5}"/>
              </a:ext>
            </a:extLst>
          </p:cNvPr>
          <p:cNvSpPr>
            <a:spLocks noGrp="1"/>
          </p:cNvSpPr>
          <p:nvPr>
            <p:ph type="sldNum" sz="quarter" idx="12"/>
          </p:nvPr>
        </p:nvSpPr>
        <p:spPr>
          <a:noFill/>
        </p:spPr>
        <p:txBody>
          <a:bodyPr/>
          <a:lstStyle>
            <a:lvl1pPr marL="342900" indent="-342900">
              <a:lnSpc>
                <a:spcPct val="90000"/>
              </a:lnSpc>
              <a:spcBef>
                <a:spcPct val="20000"/>
              </a:spcBef>
              <a:spcAft>
                <a:spcPct val="20000"/>
              </a:spcAft>
              <a:buClr>
                <a:srgbClr val="FFCC00"/>
              </a:buClr>
              <a:buSzPct val="55000"/>
              <a:buFont typeface="Monotype Sorts" pitchFamily="2" charset="2"/>
              <a:buChar char="l"/>
              <a:defRPr kumimoji="1" sz="2400">
                <a:solidFill>
                  <a:schemeClr val="tx1"/>
                </a:solidFill>
                <a:latin typeface="Tahoma" panose="020B0604030504040204" pitchFamily="34" charset="0"/>
              </a:defRPr>
            </a:lvl1pPr>
            <a:lvl2pPr>
              <a:spcBef>
                <a:spcPct val="20000"/>
              </a:spcBef>
              <a:spcAft>
                <a:spcPct val="20000"/>
              </a:spcAft>
              <a:buClr>
                <a:schemeClr val="tx1"/>
              </a:buClr>
              <a:buChar char="–"/>
              <a:defRPr kumimoji="1" sz="2400">
                <a:solidFill>
                  <a:schemeClr val="tx1"/>
                </a:solidFill>
                <a:latin typeface="Arial" panose="020B0604020202020204" pitchFamily="34" charset="0"/>
              </a:defRPr>
            </a:lvl2pPr>
            <a:lvl3pPr marL="1143000" indent="-228600">
              <a:spcBef>
                <a:spcPct val="20000"/>
              </a:spcBef>
              <a:spcAft>
                <a:spcPct val="20000"/>
              </a:spcAft>
              <a:buClr>
                <a:srgbClr val="00CCFF"/>
              </a:buClr>
              <a:buSzPct val="50000"/>
              <a:buFont typeface="Monotype Sorts" pitchFamily="2" charset="2"/>
              <a:buChar char="l"/>
              <a:defRPr kumimoji="1" sz="2000">
                <a:solidFill>
                  <a:schemeClr val="tx1"/>
                </a:solidFill>
                <a:latin typeface="Arial" panose="020B0604020202020204" pitchFamily="34" charset="0"/>
              </a:defRPr>
            </a:lvl3pPr>
            <a:lvl4pPr marL="1600200" indent="-228600">
              <a:spcBef>
                <a:spcPct val="20000"/>
              </a:spcBef>
              <a:buClr>
                <a:schemeClr val="tx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lvl="1">
              <a:spcBef>
                <a:spcPct val="0"/>
              </a:spcBef>
              <a:spcAft>
                <a:spcPct val="0"/>
              </a:spcAft>
              <a:buClrTx/>
              <a:buFontTx/>
              <a:buNone/>
            </a:pPr>
            <a:fld id="{79FFAA71-057C-7C44-8B94-D4B7F9CCF7F7}" type="slidenum">
              <a:rPr kumimoji="0" lang="en-US" altLang="en-US" sz="1400"/>
              <a:pPr lvl="1">
                <a:spcBef>
                  <a:spcPct val="0"/>
                </a:spcBef>
                <a:spcAft>
                  <a:spcPct val="0"/>
                </a:spcAft>
                <a:buClrTx/>
                <a:buFontTx/>
                <a:buNone/>
              </a:pPr>
              <a:t>41</a:t>
            </a:fld>
            <a:endParaRPr kumimoji="0" lang="en-US" altLang="en-US" sz="1400">
              <a:latin typeface="Times New Roman" panose="02020603050405020304" pitchFamily="18" charset="0"/>
            </a:endParaRPr>
          </a:p>
        </p:txBody>
      </p:sp>
      <p:sp>
        <p:nvSpPr>
          <p:cNvPr id="27652" name="Rectangle 3">
            <a:extLst>
              <a:ext uri="{FF2B5EF4-FFF2-40B4-BE49-F238E27FC236}">
                <a16:creationId xmlns:a16="http://schemas.microsoft.com/office/drawing/2014/main" id="{A5117095-229B-1F43-B287-06C7BF68FCFE}"/>
              </a:ext>
            </a:extLst>
          </p:cNvPr>
          <p:cNvSpPr>
            <a:spLocks noGrp="1" noChangeArrowheads="1"/>
          </p:cNvSpPr>
          <p:nvPr>
            <p:ph type="body" idx="1"/>
          </p:nvPr>
        </p:nvSpPr>
        <p:spPr>
          <a:xfrm>
            <a:off x="782714" y="1431525"/>
            <a:ext cx="10626571" cy="4495800"/>
          </a:xfrm>
        </p:spPr>
        <p:txBody>
          <a:bodyPr>
            <a:noAutofit/>
          </a:bodyPr>
          <a:lstStyle/>
          <a:p>
            <a:pPr>
              <a:lnSpc>
                <a:spcPct val="80000"/>
              </a:lnSpc>
              <a:spcAft>
                <a:spcPct val="70000"/>
              </a:spcAft>
              <a:tabLst>
                <a:tab pos="1828800" algn="l"/>
                <a:tab pos="3657600" algn="l"/>
                <a:tab pos="5086350" algn="l"/>
              </a:tabLst>
            </a:pPr>
            <a:r>
              <a:rPr lang="en-US" altLang="en-US" sz="2400" dirty="0"/>
              <a:t>With Stone’s shares worth £34.95 million and the younger managers’ shares worth £99.025 million, a purchase price of £284 million could be financed as follows:</a:t>
            </a:r>
          </a:p>
          <a:p>
            <a:pPr lvl="2">
              <a:spcAft>
                <a:spcPct val="0"/>
              </a:spcAft>
              <a:buNone/>
              <a:tabLst>
                <a:tab pos="1828800" algn="l"/>
                <a:tab pos="3657600" algn="l"/>
                <a:tab pos="5086350" algn="l"/>
              </a:tabLst>
            </a:pPr>
            <a:r>
              <a:rPr lang="en-US" altLang="en-US" sz="2400" dirty="0"/>
              <a:t>Senior Debt:	£142 million</a:t>
            </a:r>
          </a:p>
          <a:p>
            <a:pPr lvl="2">
              <a:spcAft>
                <a:spcPct val="0"/>
              </a:spcAft>
              <a:buNone/>
              <a:tabLst>
                <a:tab pos="1828800" algn="l"/>
                <a:tab pos="3657600" algn="l"/>
                <a:tab pos="5086350" algn="l"/>
              </a:tabLst>
            </a:pPr>
            <a:r>
              <a:rPr lang="en-US" altLang="en-US" sz="2400" dirty="0"/>
              <a:t>Sub Debt:	£70 million</a:t>
            </a:r>
          </a:p>
          <a:p>
            <a:pPr lvl="2">
              <a:spcAft>
                <a:spcPct val="70000"/>
              </a:spcAft>
              <a:buNone/>
              <a:tabLst>
                <a:tab pos="1828800" algn="l"/>
                <a:tab pos="3657600" algn="l"/>
                <a:tab pos="5086350" algn="l"/>
              </a:tabLst>
            </a:pPr>
            <a:r>
              <a:rPr lang="en-US" altLang="en-US" sz="2400" dirty="0"/>
              <a:t>Equity:		£72 million</a:t>
            </a:r>
          </a:p>
          <a:p>
            <a:pPr>
              <a:lnSpc>
                <a:spcPct val="80000"/>
              </a:lnSpc>
              <a:spcAft>
                <a:spcPct val="70000"/>
              </a:spcAft>
              <a:tabLst>
                <a:tab pos="1828800" algn="l"/>
                <a:tab pos="3657600" algn="l"/>
                <a:tab pos="5086350" algn="l"/>
              </a:tabLst>
            </a:pPr>
            <a:r>
              <a:rPr lang="en-US" altLang="en-US" sz="2400" dirty="0"/>
              <a:t>As a result of which, Stone and the managers will invest 49% of the £72 million required from the £233 million proceeds . . . .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652">
                                            <p:txEl>
                                              <p:pRg st="0" end="0"/>
                                            </p:txEl>
                                          </p:spTgt>
                                        </p:tgtEl>
                                        <p:attrNameLst>
                                          <p:attrName>style.visibility</p:attrName>
                                        </p:attrNameLst>
                                      </p:cBhvr>
                                      <p:to>
                                        <p:strVal val="visible"/>
                                      </p:to>
                                    </p:set>
                                    <p:anim calcmode="lin" valueType="num">
                                      <p:cBhvr additive="base">
                                        <p:cTn id="7" dur="500" fill="hold"/>
                                        <p:tgtEl>
                                          <p:spTgt spid="2765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652">
                                            <p:txEl>
                                              <p:pRg st="1" end="1"/>
                                            </p:txEl>
                                          </p:spTgt>
                                        </p:tgtEl>
                                        <p:attrNameLst>
                                          <p:attrName>style.visibility</p:attrName>
                                        </p:attrNameLst>
                                      </p:cBhvr>
                                      <p:to>
                                        <p:strVal val="visible"/>
                                      </p:to>
                                    </p:set>
                                    <p:anim calcmode="lin" valueType="num">
                                      <p:cBhvr additive="base">
                                        <p:cTn id="13" dur="500" fill="hold"/>
                                        <p:tgtEl>
                                          <p:spTgt spid="2765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5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652">
                                            <p:txEl>
                                              <p:pRg st="2" end="2"/>
                                            </p:txEl>
                                          </p:spTgt>
                                        </p:tgtEl>
                                        <p:attrNameLst>
                                          <p:attrName>style.visibility</p:attrName>
                                        </p:attrNameLst>
                                      </p:cBhvr>
                                      <p:to>
                                        <p:strVal val="visible"/>
                                      </p:to>
                                    </p:set>
                                    <p:anim calcmode="lin" valueType="num">
                                      <p:cBhvr additive="base">
                                        <p:cTn id="19" dur="500" fill="hold"/>
                                        <p:tgtEl>
                                          <p:spTgt spid="2765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65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7652">
                                            <p:txEl>
                                              <p:pRg st="3" end="3"/>
                                            </p:txEl>
                                          </p:spTgt>
                                        </p:tgtEl>
                                        <p:attrNameLst>
                                          <p:attrName>style.visibility</p:attrName>
                                        </p:attrNameLst>
                                      </p:cBhvr>
                                      <p:to>
                                        <p:strVal val="visible"/>
                                      </p:to>
                                    </p:set>
                                    <p:anim calcmode="lin" valueType="num">
                                      <p:cBhvr additive="base">
                                        <p:cTn id="25" dur="500" fill="hold"/>
                                        <p:tgtEl>
                                          <p:spTgt spid="2765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65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7652">
                                            <p:txEl>
                                              <p:pRg st="4" end="4"/>
                                            </p:txEl>
                                          </p:spTgt>
                                        </p:tgtEl>
                                        <p:attrNameLst>
                                          <p:attrName>style.visibility</p:attrName>
                                        </p:attrNameLst>
                                      </p:cBhvr>
                                      <p:to>
                                        <p:strVal val="visible"/>
                                      </p:to>
                                    </p:set>
                                    <p:anim calcmode="lin" valueType="num">
                                      <p:cBhvr additive="base">
                                        <p:cTn id="31" dur="500" fill="hold"/>
                                        <p:tgtEl>
                                          <p:spTgt spid="2765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765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uiExpand="1" build="p" bldLvl="3"/>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a:extLst>
              <a:ext uri="{FF2B5EF4-FFF2-40B4-BE49-F238E27FC236}">
                <a16:creationId xmlns:a16="http://schemas.microsoft.com/office/drawing/2014/main" id="{5A6BBC7C-2741-7749-8743-4AF61FB55F01}"/>
              </a:ext>
            </a:extLst>
          </p:cNvPr>
          <p:cNvSpPr>
            <a:spLocks noGrp="1"/>
          </p:cNvSpPr>
          <p:nvPr>
            <p:ph type="sldNum" sz="quarter" idx="12"/>
          </p:nvPr>
        </p:nvSpPr>
        <p:spPr>
          <a:noFill/>
        </p:spPr>
        <p:txBody>
          <a:bodyPr/>
          <a:lstStyle>
            <a:lvl1pPr marL="342900" indent="-342900">
              <a:lnSpc>
                <a:spcPct val="90000"/>
              </a:lnSpc>
              <a:spcBef>
                <a:spcPct val="20000"/>
              </a:spcBef>
              <a:spcAft>
                <a:spcPct val="20000"/>
              </a:spcAft>
              <a:buClr>
                <a:srgbClr val="FFCC00"/>
              </a:buClr>
              <a:buSzPct val="55000"/>
              <a:buFont typeface="Monotype Sorts" pitchFamily="2" charset="2"/>
              <a:buChar char="l"/>
              <a:defRPr kumimoji="1" sz="2400">
                <a:solidFill>
                  <a:schemeClr val="tx1"/>
                </a:solidFill>
                <a:latin typeface="Tahoma" panose="020B0604030504040204" pitchFamily="34" charset="0"/>
              </a:defRPr>
            </a:lvl1pPr>
            <a:lvl2pPr>
              <a:spcBef>
                <a:spcPct val="20000"/>
              </a:spcBef>
              <a:spcAft>
                <a:spcPct val="20000"/>
              </a:spcAft>
              <a:buClr>
                <a:schemeClr val="tx1"/>
              </a:buClr>
              <a:buChar char="–"/>
              <a:defRPr kumimoji="1" sz="2400">
                <a:solidFill>
                  <a:schemeClr val="tx1"/>
                </a:solidFill>
                <a:latin typeface="Arial" panose="020B0604020202020204" pitchFamily="34" charset="0"/>
              </a:defRPr>
            </a:lvl2pPr>
            <a:lvl3pPr marL="1143000" indent="-228600">
              <a:spcBef>
                <a:spcPct val="20000"/>
              </a:spcBef>
              <a:spcAft>
                <a:spcPct val="20000"/>
              </a:spcAft>
              <a:buClr>
                <a:srgbClr val="00CCFF"/>
              </a:buClr>
              <a:buSzPct val="50000"/>
              <a:buFont typeface="Monotype Sorts" pitchFamily="2" charset="2"/>
              <a:buChar char="l"/>
              <a:defRPr kumimoji="1" sz="2000">
                <a:solidFill>
                  <a:schemeClr val="tx1"/>
                </a:solidFill>
                <a:latin typeface="Arial" panose="020B0604020202020204" pitchFamily="34" charset="0"/>
              </a:defRPr>
            </a:lvl3pPr>
            <a:lvl4pPr marL="1600200" indent="-228600">
              <a:spcBef>
                <a:spcPct val="20000"/>
              </a:spcBef>
              <a:buClr>
                <a:schemeClr val="tx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lvl="1">
              <a:spcBef>
                <a:spcPct val="0"/>
              </a:spcBef>
              <a:spcAft>
                <a:spcPct val="0"/>
              </a:spcAft>
              <a:buClrTx/>
              <a:buFontTx/>
              <a:buNone/>
            </a:pPr>
            <a:fld id="{1B51AE4D-9B2B-B044-AB5A-FFC658A9C4D0}" type="slidenum">
              <a:rPr kumimoji="0" lang="en-US" altLang="en-US" sz="1400"/>
              <a:pPr lvl="1">
                <a:spcBef>
                  <a:spcPct val="0"/>
                </a:spcBef>
                <a:spcAft>
                  <a:spcPct val="0"/>
                </a:spcAft>
                <a:buClrTx/>
                <a:buFontTx/>
                <a:buNone/>
              </a:pPr>
              <a:t>42</a:t>
            </a:fld>
            <a:endParaRPr kumimoji="0" lang="en-US" altLang="en-US" sz="1400">
              <a:latin typeface="Times New Roman" panose="02020603050405020304" pitchFamily="18" charset="0"/>
            </a:endParaRPr>
          </a:p>
        </p:txBody>
      </p:sp>
      <p:sp>
        <p:nvSpPr>
          <p:cNvPr id="28676" name="Rectangle 3">
            <a:extLst>
              <a:ext uri="{FF2B5EF4-FFF2-40B4-BE49-F238E27FC236}">
                <a16:creationId xmlns:a16="http://schemas.microsoft.com/office/drawing/2014/main" id="{2B264092-E43A-0B46-A6DB-69BBF2F3092A}"/>
              </a:ext>
            </a:extLst>
          </p:cNvPr>
          <p:cNvSpPr>
            <a:spLocks noGrp="1" noChangeArrowheads="1"/>
          </p:cNvSpPr>
          <p:nvPr>
            <p:ph type="body" idx="1"/>
          </p:nvPr>
        </p:nvSpPr>
        <p:spPr>
          <a:xfrm>
            <a:off x="671743" y="699856"/>
            <a:ext cx="10848513" cy="4495800"/>
          </a:xfrm>
        </p:spPr>
        <p:txBody>
          <a:bodyPr>
            <a:normAutofit/>
          </a:bodyPr>
          <a:lstStyle/>
          <a:p>
            <a:pPr>
              <a:spcAft>
                <a:spcPct val="70000"/>
              </a:spcAft>
              <a:tabLst>
                <a:tab pos="1828800" algn="l"/>
                <a:tab pos="3657600" algn="l"/>
                <a:tab pos="5086350" algn="l"/>
              </a:tabLst>
            </a:pPr>
            <a:r>
              <a:rPr lang="en-US" altLang="en-US" sz="2400" dirty="0"/>
              <a:t>…..and roll this equivalent – or £35 million – into the new equity structure, with the remaining 51% - or £37 million -  being provided in cash by the private equity firm as follows……</a:t>
            </a:r>
          </a:p>
        </p:txBody>
      </p:sp>
      <p:sp>
        <p:nvSpPr>
          <p:cNvPr id="5" name="TextBox 4">
            <a:extLst>
              <a:ext uri="{FF2B5EF4-FFF2-40B4-BE49-F238E27FC236}">
                <a16:creationId xmlns:a16="http://schemas.microsoft.com/office/drawing/2014/main" id="{2112007F-045A-F54C-AD95-BA07FDCD47EC}"/>
              </a:ext>
            </a:extLst>
          </p:cNvPr>
          <p:cNvSpPr txBox="1"/>
          <p:nvPr/>
        </p:nvSpPr>
        <p:spPr>
          <a:xfrm>
            <a:off x="2517776" y="2182818"/>
            <a:ext cx="3578225" cy="400110"/>
          </a:xfrm>
          <a:prstGeom prst="rect">
            <a:avLst/>
          </a:prstGeom>
          <a:solidFill>
            <a:schemeClr val="bg1">
              <a:lumMod val="75000"/>
            </a:schemeClr>
          </a:solidFill>
          <a:ln>
            <a:solidFill>
              <a:schemeClr val="tx1"/>
            </a:solidFill>
          </a:ln>
        </p:spPr>
        <p:txBody>
          <a:bodyPr>
            <a:spAutoFit/>
          </a:bodyPr>
          <a:lstStyle/>
          <a:p>
            <a:pPr algn="ctr">
              <a:defRPr/>
            </a:pPr>
            <a:r>
              <a:rPr lang="en-US" sz="2000" b="1" dirty="0"/>
              <a:t>Sources</a:t>
            </a:r>
          </a:p>
        </p:txBody>
      </p:sp>
      <p:sp>
        <p:nvSpPr>
          <p:cNvPr id="6" name="TextBox 5">
            <a:extLst>
              <a:ext uri="{FF2B5EF4-FFF2-40B4-BE49-F238E27FC236}">
                <a16:creationId xmlns:a16="http://schemas.microsoft.com/office/drawing/2014/main" id="{9C103913-F0CE-044A-88F8-3B6F158F8BA5}"/>
              </a:ext>
            </a:extLst>
          </p:cNvPr>
          <p:cNvSpPr txBox="1"/>
          <p:nvPr/>
        </p:nvSpPr>
        <p:spPr>
          <a:xfrm>
            <a:off x="6096000" y="2182818"/>
            <a:ext cx="3570288" cy="400110"/>
          </a:xfrm>
          <a:prstGeom prst="rect">
            <a:avLst/>
          </a:prstGeom>
          <a:solidFill>
            <a:schemeClr val="bg1">
              <a:lumMod val="75000"/>
            </a:schemeClr>
          </a:solidFill>
          <a:ln>
            <a:solidFill>
              <a:schemeClr val="tx1"/>
            </a:solidFill>
          </a:ln>
        </p:spPr>
        <p:txBody>
          <a:bodyPr>
            <a:spAutoFit/>
          </a:bodyPr>
          <a:lstStyle/>
          <a:p>
            <a:pPr algn="ctr">
              <a:defRPr/>
            </a:pPr>
            <a:r>
              <a:rPr lang="en-US" sz="2000" b="1" dirty="0"/>
              <a:t>Uses</a:t>
            </a:r>
          </a:p>
        </p:txBody>
      </p:sp>
      <p:sp>
        <p:nvSpPr>
          <p:cNvPr id="7" name="TextBox 6">
            <a:extLst>
              <a:ext uri="{FF2B5EF4-FFF2-40B4-BE49-F238E27FC236}">
                <a16:creationId xmlns:a16="http://schemas.microsoft.com/office/drawing/2014/main" id="{55575975-1452-8B44-92DD-FADE0A224BFA}"/>
              </a:ext>
            </a:extLst>
          </p:cNvPr>
          <p:cNvSpPr txBox="1">
            <a:spLocks noChangeArrowheads="1"/>
          </p:cNvSpPr>
          <p:nvPr/>
        </p:nvSpPr>
        <p:spPr bwMode="auto">
          <a:xfrm>
            <a:off x="2517776" y="2551118"/>
            <a:ext cx="3578225" cy="400110"/>
          </a:xfrm>
          <a:prstGeom prst="rect">
            <a:avLst/>
          </a:prstGeom>
          <a:solidFill>
            <a:srgbClr val="CCFFFF"/>
          </a:solidFill>
          <a:ln w="9525">
            <a:solidFill>
              <a:schemeClr val="tx1"/>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000" dirty="0"/>
              <a:t>7- Year Term Loan 	   142</a:t>
            </a:r>
          </a:p>
        </p:txBody>
      </p:sp>
      <p:sp>
        <p:nvSpPr>
          <p:cNvPr id="8" name="TextBox 7">
            <a:extLst>
              <a:ext uri="{FF2B5EF4-FFF2-40B4-BE49-F238E27FC236}">
                <a16:creationId xmlns:a16="http://schemas.microsoft.com/office/drawing/2014/main" id="{632B6DDB-C84A-1A4B-927C-54B937D345A5}"/>
              </a:ext>
            </a:extLst>
          </p:cNvPr>
          <p:cNvSpPr txBox="1">
            <a:spLocks noChangeArrowheads="1"/>
          </p:cNvSpPr>
          <p:nvPr/>
        </p:nvSpPr>
        <p:spPr bwMode="auto">
          <a:xfrm>
            <a:off x="6088064" y="2551118"/>
            <a:ext cx="3578225" cy="400110"/>
          </a:xfrm>
          <a:prstGeom prst="rect">
            <a:avLst/>
          </a:prstGeom>
          <a:solidFill>
            <a:srgbClr val="CCFFFF"/>
          </a:solidFill>
          <a:ln w="9525">
            <a:solidFill>
              <a:schemeClr val="tx1"/>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000" dirty="0"/>
              <a:t>Short Term Bank Debt               13</a:t>
            </a:r>
          </a:p>
        </p:txBody>
      </p:sp>
      <p:sp>
        <p:nvSpPr>
          <p:cNvPr id="9" name="TextBox 8">
            <a:extLst>
              <a:ext uri="{FF2B5EF4-FFF2-40B4-BE49-F238E27FC236}">
                <a16:creationId xmlns:a16="http://schemas.microsoft.com/office/drawing/2014/main" id="{29ABD4CA-40E7-4C44-B907-426CC62F9299}"/>
              </a:ext>
            </a:extLst>
          </p:cNvPr>
          <p:cNvSpPr txBox="1">
            <a:spLocks noChangeArrowheads="1"/>
          </p:cNvSpPr>
          <p:nvPr/>
        </p:nvSpPr>
        <p:spPr bwMode="auto">
          <a:xfrm>
            <a:off x="2509839" y="2921007"/>
            <a:ext cx="3578225" cy="400110"/>
          </a:xfrm>
          <a:prstGeom prst="rect">
            <a:avLst/>
          </a:prstGeom>
          <a:solidFill>
            <a:srgbClr val="CCFFFF"/>
          </a:solidFill>
          <a:ln w="9525">
            <a:solidFill>
              <a:schemeClr val="tx1"/>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000" dirty="0"/>
              <a:t>Mezzanine/Sub Debt               70</a:t>
            </a:r>
          </a:p>
        </p:txBody>
      </p:sp>
      <p:sp>
        <p:nvSpPr>
          <p:cNvPr id="10" name="TextBox 9">
            <a:extLst>
              <a:ext uri="{FF2B5EF4-FFF2-40B4-BE49-F238E27FC236}">
                <a16:creationId xmlns:a16="http://schemas.microsoft.com/office/drawing/2014/main" id="{2D2F5332-D930-F94F-A8D6-AC69337D3323}"/>
              </a:ext>
            </a:extLst>
          </p:cNvPr>
          <p:cNvSpPr txBox="1">
            <a:spLocks noChangeArrowheads="1"/>
          </p:cNvSpPr>
          <p:nvPr/>
        </p:nvSpPr>
        <p:spPr bwMode="auto">
          <a:xfrm>
            <a:off x="6080126" y="2928943"/>
            <a:ext cx="3578225" cy="400110"/>
          </a:xfrm>
          <a:prstGeom prst="rect">
            <a:avLst/>
          </a:prstGeom>
          <a:solidFill>
            <a:srgbClr val="CCFFFF"/>
          </a:solidFill>
          <a:ln w="9525">
            <a:solidFill>
              <a:schemeClr val="tx1"/>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000" dirty="0"/>
              <a:t>Long Term Debt                          38</a:t>
            </a:r>
          </a:p>
        </p:txBody>
      </p:sp>
      <p:sp>
        <p:nvSpPr>
          <p:cNvPr id="11" name="TextBox 15">
            <a:extLst>
              <a:ext uri="{FF2B5EF4-FFF2-40B4-BE49-F238E27FC236}">
                <a16:creationId xmlns:a16="http://schemas.microsoft.com/office/drawing/2014/main" id="{B167E3A0-9FF0-6B4A-9269-551E0202B002}"/>
              </a:ext>
            </a:extLst>
          </p:cNvPr>
          <p:cNvSpPr txBox="1">
            <a:spLocks noChangeArrowheads="1"/>
          </p:cNvSpPr>
          <p:nvPr/>
        </p:nvSpPr>
        <p:spPr bwMode="auto">
          <a:xfrm>
            <a:off x="2501130" y="3289306"/>
            <a:ext cx="3578225" cy="400110"/>
          </a:xfrm>
          <a:prstGeom prst="rect">
            <a:avLst/>
          </a:prstGeom>
          <a:solidFill>
            <a:srgbClr val="CCFFFF"/>
          </a:solidFill>
          <a:ln w="9525">
            <a:solidFill>
              <a:schemeClr val="tx1"/>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000" dirty="0"/>
              <a:t>Manager’s Equity (49%)          35</a:t>
            </a:r>
          </a:p>
        </p:txBody>
      </p:sp>
      <p:sp>
        <p:nvSpPr>
          <p:cNvPr id="12" name="TextBox 11">
            <a:extLst>
              <a:ext uri="{FF2B5EF4-FFF2-40B4-BE49-F238E27FC236}">
                <a16:creationId xmlns:a16="http://schemas.microsoft.com/office/drawing/2014/main" id="{D8D97DFB-2358-2A46-A343-79423710005E}"/>
              </a:ext>
            </a:extLst>
          </p:cNvPr>
          <p:cNvSpPr txBox="1">
            <a:spLocks noChangeArrowheads="1"/>
          </p:cNvSpPr>
          <p:nvPr/>
        </p:nvSpPr>
        <p:spPr bwMode="auto">
          <a:xfrm>
            <a:off x="6088064" y="3289306"/>
            <a:ext cx="3578225" cy="400110"/>
          </a:xfrm>
          <a:prstGeom prst="rect">
            <a:avLst/>
          </a:prstGeom>
          <a:solidFill>
            <a:srgbClr val="CCFFFF"/>
          </a:solidFill>
          <a:ln w="9525">
            <a:solidFill>
              <a:schemeClr val="tx1"/>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000" dirty="0"/>
              <a:t>Equity                                         233</a:t>
            </a:r>
          </a:p>
        </p:txBody>
      </p:sp>
      <p:sp>
        <p:nvSpPr>
          <p:cNvPr id="13" name="TextBox 17">
            <a:extLst>
              <a:ext uri="{FF2B5EF4-FFF2-40B4-BE49-F238E27FC236}">
                <a16:creationId xmlns:a16="http://schemas.microsoft.com/office/drawing/2014/main" id="{9DBF4976-F5D6-1445-B40D-D4EE28ACA07F}"/>
              </a:ext>
            </a:extLst>
          </p:cNvPr>
          <p:cNvSpPr txBox="1">
            <a:spLocks noChangeArrowheads="1"/>
          </p:cNvSpPr>
          <p:nvPr/>
        </p:nvSpPr>
        <p:spPr bwMode="auto">
          <a:xfrm>
            <a:off x="2514601" y="3648082"/>
            <a:ext cx="3578225" cy="400110"/>
          </a:xfrm>
          <a:prstGeom prst="rect">
            <a:avLst/>
          </a:prstGeom>
          <a:solidFill>
            <a:srgbClr val="CCFFFF"/>
          </a:solidFill>
          <a:ln w="9525">
            <a:solidFill>
              <a:schemeClr val="tx1"/>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000" dirty="0"/>
              <a:t>Private Equity (51%)                37</a:t>
            </a:r>
          </a:p>
        </p:txBody>
      </p:sp>
      <p:sp>
        <p:nvSpPr>
          <p:cNvPr id="14" name="TextBox 13">
            <a:extLst>
              <a:ext uri="{FF2B5EF4-FFF2-40B4-BE49-F238E27FC236}">
                <a16:creationId xmlns:a16="http://schemas.microsoft.com/office/drawing/2014/main" id="{A95B8999-4BF2-7E4F-9229-EBA64C640714}"/>
              </a:ext>
            </a:extLst>
          </p:cNvPr>
          <p:cNvSpPr txBox="1">
            <a:spLocks noChangeArrowheads="1"/>
          </p:cNvSpPr>
          <p:nvPr/>
        </p:nvSpPr>
        <p:spPr bwMode="auto">
          <a:xfrm>
            <a:off x="6083301" y="3646493"/>
            <a:ext cx="3578225" cy="400110"/>
          </a:xfrm>
          <a:prstGeom prst="rect">
            <a:avLst/>
          </a:prstGeom>
          <a:solidFill>
            <a:srgbClr val="CCFFFF"/>
          </a:solidFill>
          <a:ln w="9525">
            <a:solidFill>
              <a:schemeClr val="tx1"/>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sz="2000" dirty="0"/>
          </a:p>
        </p:txBody>
      </p:sp>
      <p:sp>
        <p:nvSpPr>
          <p:cNvPr id="15" name="TextBox 19">
            <a:extLst>
              <a:ext uri="{FF2B5EF4-FFF2-40B4-BE49-F238E27FC236}">
                <a16:creationId xmlns:a16="http://schemas.microsoft.com/office/drawing/2014/main" id="{348946DF-CFFE-AC4A-BAF8-9CBC7FAE2999}"/>
              </a:ext>
            </a:extLst>
          </p:cNvPr>
          <p:cNvSpPr txBox="1">
            <a:spLocks noChangeArrowheads="1"/>
          </p:cNvSpPr>
          <p:nvPr/>
        </p:nvSpPr>
        <p:spPr bwMode="auto">
          <a:xfrm>
            <a:off x="2508251" y="4023670"/>
            <a:ext cx="3578225" cy="400110"/>
          </a:xfrm>
          <a:prstGeom prst="rect">
            <a:avLst/>
          </a:prstGeom>
          <a:solidFill>
            <a:srgbClr val="CCFFFF"/>
          </a:solidFill>
          <a:ln w="9525">
            <a:solidFill>
              <a:schemeClr val="tx1"/>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sz="2000"/>
          </a:p>
        </p:txBody>
      </p:sp>
      <p:sp>
        <p:nvSpPr>
          <p:cNvPr id="16" name="TextBox 15">
            <a:extLst>
              <a:ext uri="{FF2B5EF4-FFF2-40B4-BE49-F238E27FC236}">
                <a16:creationId xmlns:a16="http://schemas.microsoft.com/office/drawing/2014/main" id="{7199397B-BB13-9B4F-A0F4-DD671E002D5C}"/>
              </a:ext>
            </a:extLst>
          </p:cNvPr>
          <p:cNvSpPr txBox="1">
            <a:spLocks noChangeArrowheads="1"/>
          </p:cNvSpPr>
          <p:nvPr/>
        </p:nvSpPr>
        <p:spPr bwMode="auto">
          <a:xfrm>
            <a:off x="6083301" y="4010032"/>
            <a:ext cx="3578225" cy="400110"/>
          </a:xfrm>
          <a:prstGeom prst="rect">
            <a:avLst/>
          </a:prstGeom>
          <a:solidFill>
            <a:srgbClr val="CCFFFF"/>
          </a:solidFill>
          <a:ln w="9525">
            <a:solidFill>
              <a:schemeClr val="tx1"/>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sz="2000" dirty="0"/>
          </a:p>
        </p:txBody>
      </p:sp>
      <p:sp>
        <p:nvSpPr>
          <p:cNvPr id="17" name="TextBox 16">
            <a:extLst>
              <a:ext uri="{FF2B5EF4-FFF2-40B4-BE49-F238E27FC236}">
                <a16:creationId xmlns:a16="http://schemas.microsoft.com/office/drawing/2014/main" id="{75ECFDFE-159E-0A4F-AB71-5DD879645F36}"/>
              </a:ext>
            </a:extLst>
          </p:cNvPr>
          <p:cNvSpPr txBox="1">
            <a:spLocks noChangeArrowheads="1"/>
          </p:cNvSpPr>
          <p:nvPr/>
        </p:nvSpPr>
        <p:spPr bwMode="auto">
          <a:xfrm>
            <a:off x="2509839" y="4386268"/>
            <a:ext cx="3578225" cy="400110"/>
          </a:xfrm>
          <a:prstGeom prst="rect">
            <a:avLst/>
          </a:prstGeom>
          <a:solidFill>
            <a:srgbClr val="CCFFFF"/>
          </a:solidFill>
          <a:ln w="9525">
            <a:solidFill>
              <a:schemeClr val="tx1"/>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000" dirty="0"/>
              <a:t>Enterprise Value                     </a:t>
            </a:r>
            <a:r>
              <a:rPr lang="en-US" altLang="en-US" sz="2000" b="1" dirty="0"/>
              <a:t>284</a:t>
            </a:r>
          </a:p>
        </p:txBody>
      </p:sp>
      <p:sp>
        <p:nvSpPr>
          <p:cNvPr id="18" name="TextBox 17">
            <a:extLst>
              <a:ext uri="{FF2B5EF4-FFF2-40B4-BE49-F238E27FC236}">
                <a16:creationId xmlns:a16="http://schemas.microsoft.com/office/drawing/2014/main" id="{C4AC857A-C12B-494C-AC60-EF658404929E}"/>
              </a:ext>
            </a:extLst>
          </p:cNvPr>
          <p:cNvSpPr txBox="1">
            <a:spLocks noChangeArrowheads="1"/>
          </p:cNvSpPr>
          <p:nvPr/>
        </p:nvSpPr>
        <p:spPr bwMode="auto">
          <a:xfrm>
            <a:off x="6083301" y="4386268"/>
            <a:ext cx="3578225" cy="400110"/>
          </a:xfrm>
          <a:prstGeom prst="rect">
            <a:avLst/>
          </a:prstGeom>
          <a:solidFill>
            <a:srgbClr val="CCFFFF"/>
          </a:solidFill>
          <a:ln w="9525">
            <a:solidFill>
              <a:schemeClr val="tx1"/>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000" dirty="0"/>
              <a:t>Enterprise Value                     </a:t>
            </a:r>
            <a:r>
              <a:rPr lang="en-US" altLang="en-US" sz="2000" b="1" dirty="0"/>
              <a:t>284</a:t>
            </a:r>
          </a:p>
        </p:txBody>
      </p:sp>
      <p:cxnSp>
        <p:nvCxnSpPr>
          <p:cNvPr id="19" name="Straight Connector 18">
            <a:extLst>
              <a:ext uri="{FF2B5EF4-FFF2-40B4-BE49-F238E27FC236}">
                <a16:creationId xmlns:a16="http://schemas.microsoft.com/office/drawing/2014/main" id="{AFE2E4C0-1BBA-A344-BC9E-98A8DFCAB463}"/>
              </a:ext>
            </a:extLst>
          </p:cNvPr>
          <p:cNvCxnSpPr/>
          <p:nvPr/>
        </p:nvCxnSpPr>
        <p:spPr>
          <a:xfrm>
            <a:off x="5128760" y="2551118"/>
            <a:ext cx="0" cy="2205038"/>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8085B0FB-D8BF-8444-B955-A9730515BFE0}"/>
              </a:ext>
            </a:extLst>
          </p:cNvPr>
          <p:cNvCxnSpPr/>
          <p:nvPr/>
        </p:nvCxnSpPr>
        <p:spPr>
          <a:xfrm>
            <a:off x="8612188" y="2543182"/>
            <a:ext cx="0" cy="2205037"/>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676">
                                            <p:txEl>
                                              <p:pRg st="0" end="0"/>
                                            </p:txEl>
                                          </p:spTgt>
                                        </p:tgtEl>
                                        <p:attrNameLst>
                                          <p:attrName>style.visibility</p:attrName>
                                        </p:attrNameLst>
                                      </p:cBhvr>
                                      <p:to>
                                        <p:strVal val="visible"/>
                                      </p:to>
                                    </p:set>
                                    <p:anim calcmode="lin" valueType="num">
                                      <p:cBhvr additive="base">
                                        <p:cTn id="7" dur="500" fill="hold"/>
                                        <p:tgtEl>
                                          <p:spTgt spid="2867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anim calcmode="lin" valueType="num">
                                      <p:cBhvr additive="base">
                                        <p:cTn id="21"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 calcmode="lin" valueType="num">
                                      <p:cBhvr additive="base">
                                        <p:cTn id="2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nodePh="1">
                                  <p:stCondLst>
                                    <p:cond delay="0"/>
                                  </p:stCondLst>
                                  <p:endCondLst>
                                    <p:cond evt="begin" delay="0">
                                      <p:tn val="47"/>
                                    </p:cond>
                                  </p:endCondLst>
                                  <p:childTnLst>
                                    <p:set>
                                      <p:cBhvr>
                                        <p:cTn id="48"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nodePh="1">
                                  <p:stCondLst>
                                    <p:cond delay="0"/>
                                  </p:stCondLst>
                                  <p:endCondLst>
                                    <p:cond evt="begin" delay="0">
                                      <p:tn val="55"/>
                                    </p:cond>
                                  </p:endCondLst>
                                  <p:childTnLst>
                                    <p:set>
                                      <p:cBhvr>
                                        <p:cTn id="5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a:extLst>
              <a:ext uri="{FF2B5EF4-FFF2-40B4-BE49-F238E27FC236}">
                <a16:creationId xmlns:a16="http://schemas.microsoft.com/office/drawing/2014/main" id="{4F70D2F4-407D-B047-872E-1454BF91706E}"/>
              </a:ext>
            </a:extLst>
          </p:cNvPr>
          <p:cNvSpPr>
            <a:spLocks noGrp="1"/>
          </p:cNvSpPr>
          <p:nvPr>
            <p:ph type="sldNum" sz="quarter" idx="12"/>
          </p:nvPr>
        </p:nvSpPr>
        <p:spPr>
          <a:noFill/>
        </p:spPr>
        <p:txBody>
          <a:bodyPr/>
          <a:lstStyle>
            <a:lvl1pPr marL="342900" indent="-342900">
              <a:lnSpc>
                <a:spcPct val="90000"/>
              </a:lnSpc>
              <a:spcBef>
                <a:spcPct val="20000"/>
              </a:spcBef>
              <a:spcAft>
                <a:spcPct val="20000"/>
              </a:spcAft>
              <a:buClr>
                <a:srgbClr val="FFCC00"/>
              </a:buClr>
              <a:buSzPct val="55000"/>
              <a:buFont typeface="Monotype Sorts" pitchFamily="2" charset="2"/>
              <a:buChar char="l"/>
              <a:defRPr kumimoji="1" sz="2400">
                <a:solidFill>
                  <a:schemeClr val="tx1"/>
                </a:solidFill>
                <a:latin typeface="Tahoma" panose="020B0604030504040204" pitchFamily="34" charset="0"/>
              </a:defRPr>
            </a:lvl1pPr>
            <a:lvl2pPr>
              <a:spcBef>
                <a:spcPct val="20000"/>
              </a:spcBef>
              <a:spcAft>
                <a:spcPct val="20000"/>
              </a:spcAft>
              <a:buClr>
                <a:schemeClr val="tx1"/>
              </a:buClr>
              <a:buChar char="–"/>
              <a:defRPr kumimoji="1" sz="2400">
                <a:solidFill>
                  <a:schemeClr val="tx1"/>
                </a:solidFill>
                <a:latin typeface="Arial" panose="020B0604020202020204" pitchFamily="34" charset="0"/>
              </a:defRPr>
            </a:lvl2pPr>
            <a:lvl3pPr marL="1143000" indent="-228600">
              <a:spcBef>
                <a:spcPct val="20000"/>
              </a:spcBef>
              <a:spcAft>
                <a:spcPct val="20000"/>
              </a:spcAft>
              <a:buClr>
                <a:srgbClr val="00CCFF"/>
              </a:buClr>
              <a:buSzPct val="50000"/>
              <a:buFont typeface="Monotype Sorts" pitchFamily="2" charset="2"/>
              <a:buChar char="l"/>
              <a:defRPr kumimoji="1" sz="2000">
                <a:solidFill>
                  <a:schemeClr val="tx1"/>
                </a:solidFill>
                <a:latin typeface="Arial" panose="020B0604020202020204" pitchFamily="34" charset="0"/>
              </a:defRPr>
            </a:lvl3pPr>
            <a:lvl4pPr marL="1600200" indent="-228600">
              <a:spcBef>
                <a:spcPct val="20000"/>
              </a:spcBef>
              <a:buClr>
                <a:schemeClr val="tx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lvl="1">
              <a:spcBef>
                <a:spcPct val="0"/>
              </a:spcBef>
              <a:spcAft>
                <a:spcPct val="0"/>
              </a:spcAft>
              <a:buClrTx/>
              <a:buFontTx/>
              <a:buNone/>
            </a:pPr>
            <a:fld id="{B57BCB60-F0D8-6848-B078-E4B731F5D5EA}" type="slidenum">
              <a:rPr kumimoji="0" lang="en-US" altLang="en-US" sz="1400"/>
              <a:pPr lvl="1">
                <a:spcBef>
                  <a:spcPct val="0"/>
                </a:spcBef>
                <a:spcAft>
                  <a:spcPct val="0"/>
                </a:spcAft>
                <a:buClrTx/>
                <a:buFontTx/>
                <a:buNone/>
              </a:pPr>
              <a:t>43</a:t>
            </a:fld>
            <a:endParaRPr kumimoji="0" lang="en-US" altLang="en-US" sz="1400">
              <a:latin typeface="Times New Roman" panose="02020603050405020304" pitchFamily="18" charset="0"/>
            </a:endParaRPr>
          </a:p>
        </p:txBody>
      </p:sp>
      <p:sp>
        <p:nvSpPr>
          <p:cNvPr id="29700" name="Rectangle 1027">
            <a:extLst>
              <a:ext uri="{FF2B5EF4-FFF2-40B4-BE49-F238E27FC236}">
                <a16:creationId xmlns:a16="http://schemas.microsoft.com/office/drawing/2014/main" id="{E2DC45BC-AC3F-DE4D-9B61-5E1AAD79FC96}"/>
              </a:ext>
            </a:extLst>
          </p:cNvPr>
          <p:cNvSpPr>
            <a:spLocks noGrp="1" noChangeArrowheads="1"/>
          </p:cNvSpPr>
          <p:nvPr>
            <p:ph type="body" idx="1"/>
          </p:nvPr>
        </p:nvSpPr>
        <p:spPr>
          <a:xfrm>
            <a:off x="658797" y="1296689"/>
            <a:ext cx="10874406" cy="4495800"/>
          </a:xfrm>
        </p:spPr>
        <p:txBody>
          <a:bodyPr>
            <a:noAutofit/>
          </a:bodyPr>
          <a:lstStyle/>
          <a:p>
            <a:pPr>
              <a:spcAft>
                <a:spcPct val="70000"/>
              </a:spcAft>
              <a:tabLst>
                <a:tab pos="1828800" algn="l"/>
                <a:tab pos="3657600" algn="l"/>
                <a:tab pos="5086350" algn="l"/>
              </a:tabLst>
            </a:pPr>
            <a:r>
              <a:rPr lang="en-US" altLang="en-US" sz="2400" dirty="0"/>
              <a:t>One of the best ways to corroborate the purchase price is to examine the likely IRRs on the investment.</a:t>
            </a:r>
          </a:p>
          <a:p>
            <a:pPr>
              <a:spcAft>
                <a:spcPct val="70000"/>
              </a:spcAft>
              <a:tabLst>
                <a:tab pos="1828800" algn="l"/>
                <a:tab pos="3657600" algn="l"/>
                <a:tab pos="5086350" algn="l"/>
              </a:tabLst>
            </a:pPr>
            <a:r>
              <a:rPr lang="en-US" altLang="en-US" sz="2400" dirty="0"/>
              <a:t>This can be done by “guesstimating” the value of the firm in, say, 5 years time (2030) - the likely investment time horizon for the financial sponsors.</a:t>
            </a:r>
          </a:p>
          <a:p>
            <a:pPr lvl="1">
              <a:spcAft>
                <a:spcPct val="50000"/>
              </a:spcAft>
              <a:tabLst>
                <a:tab pos="1828800" algn="l"/>
                <a:tab pos="3657600" algn="l"/>
                <a:tab pos="5086350" algn="l"/>
              </a:tabLst>
            </a:pPr>
            <a:r>
              <a:rPr lang="en-US" altLang="en-US" dirty="0"/>
              <a:t>Today’s EV / EBITDA = 284 / 44 = 6.45 times</a:t>
            </a:r>
          </a:p>
          <a:p>
            <a:pPr lvl="1">
              <a:spcAft>
                <a:spcPct val="50000"/>
              </a:spcAft>
              <a:tabLst>
                <a:tab pos="1828800" algn="l"/>
                <a:tab pos="3657600" algn="l"/>
                <a:tab pos="5086350" algn="l"/>
              </a:tabLst>
            </a:pPr>
            <a:r>
              <a:rPr lang="en-US" altLang="en-US" dirty="0"/>
              <a:t>2030’s EBITDA of £55.4 million x 6.45 = </a:t>
            </a:r>
          </a:p>
          <a:p>
            <a:pPr lvl="1" algn="ctr">
              <a:spcAft>
                <a:spcPct val="50000"/>
              </a:spcAft>
              <a:buNone/>
              <a:tabLst>
                <a:tab pos="1828800" algn="l"/>
                <a:tab pos="3657600" algn="l"/>
                <a:tab pos="5086350" algn="l"/>
              </a:tabLst>
            </a:pPr>
            <a:r>
              <a:rPr lang="en-US" altLang="en-US" dirty="0"/>
              <a:t>2030’s Enterprise Value of £358 million</a:t>
            </a:r>
          </a:p>
          <a:p>
            <a:pPr lvl="1" algn="ctr">
              <a:spcAft>
                <a:spcPct val="50000"/>
              </a:spcAft>
              <a:buNone/>
              <a:tabLst>
                <a:tab pos="1828800" algn="l"/>
                <a:tab pos="3657600" algn="l"/>
                <a:tab pos="5086350" algn="l"/>
              </a:tabLst>
            </a:pPr>
            <a:r>
              <a:rPr lang="en-US" altLang="en-US"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700">
                                            <p:txEl>
                                              <p:pRg st="0" end="0"/>
                                            </p:txEl>
                                          </p:spTgt>
                                        </p:tgtEl>
                                        <p:attrNameLst>
                                          <p:attrName>style.visibility</p:attrName>
                                        </p:attrNameLst>
                                      </p:cBhvr>
                                      <p:to>
                                        <p:strVal val="visible"/>
                                      </p:to>
                                    </p:set>
                                    <p:anim calcmode="lin" valueType="num">
                                      <p:cBhvr additive="base">
                                        <p:cTn id="7" dur="500" fill="hold"/>
                                        <p:tgtEl>
                                          <p:spTgt spid="2970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70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700">
                                            <p:txEl>
                                              <p:pRg st="1" end="1"/>
                                            </p:txEl>
                                          </p:spTgt>
                                        </p:tgtEl>
                                        <p:attrNameLst>
                                          <p:attrName>style.visibility</p:attrName>
                                        </p:attrNameLst>
                                      </p:cBhvr>
                                      <p:to>
                                        <p:strVal val="visible"/>
                                      </p:to>
                                    </p:set>
                                    <p:anim calcmode="lin" valueType="num">
                                      <p:cBhvr additive="base">
                                        <p:cTn id="13" dur="500" fill="hold"/>
                                        <p:tgtEl>
                                          <p:spTgt spid="2970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70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9700">
                                            <p:txEl>
                                              <p:pRg st="2" end="2"/>
                                            </p:txEl>
                                          </p:spTgt>
                                        </p:tgtEl>
                                        <p:attrNameLst>
                                          <p:attrName>style.visibility</p:attrName>
                                        </p:attrNameLst>
                                      </p:cBhvr>
                                      <p:to>
                                        <p:strVal val="visible"/>
                                      </p:to>
                                    </p:set>
                                    <p:anim calcmode="lin" valueType="num">
                                      <p:cBhvr additive="base">
                                        <p:cTn id="19" dur="500" fill="hold"/>
                                        <p:tgtEl>
                                          <p:spTgt spid="2970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970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9700">
                                            <p:txEl>
                                              <p:pRg st="3" end="3"/>
                                            </p:txEl>
                                          </p:spTgt>
                                        </p:tgtEl>
                                        <p:attrNameLst>
                                          <p:attrName>style.visibility</p:attrName>
                                        </p:attrNameLst>
                                      </p:cBhvr>
                                      <p:to>
                                        <p:strVal val="visible"/>
                                      </p:to>
                                    </p:set>
                                    <p:anim calcmode="lin" valueType="num">
                                      <p:cBhvr additive="base">
                                        <p:cTn id="25" dur="500" fill="hold"/>
                                        <p:tgtEl>
                                          <p:spTgt spid="2970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970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9700">
                                            <p:txEl>
                                              <p:pRg st="4" end="4"/>
                                            </p:txEl>
                                          </p:spTgt>
                                        </p:tgtEl>
                                        <p:attrNameLst>
                                          <p:attrName>style.visibility</p:attrName>
                                        </p:attrNameLst>
                                      </p:cBhvr>
                                      <p:to>
                                        <p:strVal val="visible"/>
                                      </p:to>
                                    </p:set>
                                    <p:anim calcmode="lin" valueType="num">
                                      <p:cBhvr additive="base">
                                        <p:cTn id="31" dur="500" fill="hold"/>
                                        <p:tgtEl>
                                          <p:spTgt spid="2970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970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9700">
                                            <p:txEl>
                                              <p:pRg st="5" end="5"/>
                                            </p:txEl>
                                          </p:spTgt>
                                        </p:tgtEl>
                                        <p:attrNameLst>
                                          <p:attrName>style.visibility</p:attrName>
                                        </p:attrNameLst>
                                      </p:cBhvr>
                                      <p:to>
                                        <p:strVal val="visible"/>
                                      </p:to>
                                    </p:set>
                                    <p:anim calcmode="lin" valueType="num">
                                      <p:cBhvr additive="base">
                                        <p:cTn id="37" dur="500" fill="hold"/>
                                        <p:tgtEl>
                                          <p:spTgt spid="2970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970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uiExpand="1" build="p" bldLvl="2"/>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a:extLst>
              <a:ext uri="{FF2B5EF4-FFF2-40B4-BE49-F238E27FC236}">
                <a16:creationId xmlns:a16="http://schemas.microsoft.com/office/drawing/2014/main" id="{2706734E-B515-4EBB-B360-E717E4B73DB7}"/>
              </a:ext>
            </a:extLst>
          </p:cNvPr>
          <p:cNvSpPr>
            <a:spLocks noGrp="1" noChangeArrowheads="1"/>
          </p:cNvSpPr>
          <p:nvPr>
            <p:ph type="ctrTitle"/>
          </p:nvPr>
        </p:nvSpPr>
        <p:spPr>
          <a:xfrm>
            <a:off x="1691572" y="1844984"/>
            <a:ext cx="8808855" cy="2141050"/>
          </a:xfrm>
        </p:spPr>
        <p:txBody>
          <a:bodyPr>
            <a:normAutofit/>
          </a:bodyPr>
          <a:lstStyle/>
          <a:p>
            <a:pPr algn="ctr">
              <a:lnSpc>
                <a:spcPct val="150000"/>
              </a:lnSpc>
              <a:defRPr/>
            </a:pPr>
            <a:br>
              <a:rPr lang="en-US" sz="2800" dirty="0">
                <a:latin typeface="+mn-lt"/>
              </a:rPr>
            </a:br>
            <a:r>
              <a:rPr lang="en-US" sz="2800" dirty="0">
                <a:latin typeface="+mn-lt"/>
              </a:rPr>
              <a:t>Anglo American Aggregates</a:t>
            </a:r>
            <a:br>
              <a:rPr lang="en-US" sz="2800" dirty="0">
                <a:latin typeface="+mn-lt"/>
              </a:rPr>
            </a:br>
            <a:r>
              <a:rPr lang="en-US" sz="2800" dirty="0">
                <a:latin typeface="+mn-lt"/>
              </a:rPr>
              <a:t>Acquisition Financing and IRR Analysis</a:t>
            </a:r>
          </a:p>
        </p:txBody>
      </p:sp>
    </p:spTree>
    <p:extLst>
      <p:ext uri="{BB962C8B-B14F-4D97-AF65-F5344CB8AC3E}">
        <p14:creationId xmlns:p14="http://schemas.microsoft.com/office/powerpoint/2010/main" val="18327189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a:extLst>
              <a:ext uri="{FF2B5EF4-FFF2-40B4-BE49-F238E27FC236}">
                <a16:creationId xmlns:a16="http://schemas.microsoft.com/office/drawing/2014/main" id="{B10BA921-DBF4-9B4A-A053-CD88518233CB}"/>
              </a:ext>
            </a:extLst>
          </p:cNvPr>
          <p:cNvSpPr>
            <a:spLocks noGrp="1"/>
          </p:cNvSpPr>
          <p:nvPr>
            <p:ph type="sldNum" sz="quarter" idx="12"/>
          </p:nvPr>
        </p:nvSpPr>
        <p:spPr>
          <a:noFill/>
        </p:spPr>
        <p:txBody>
          <a:bodyPr/>
          <a:lstStyle>
            <a:lvl1pPr marL="342900" indent="-342900">
              <a:lnSpc>
                <a:spcPct val="90000"/>
              </a:lnSpc>
              <a:spcBef>
                <a:spcPct val="20000"/>
              </a:spcBef>
              <a:spcAft>
                <a:spcPct val="20000"/>
              </a:spcAft>
              <a:buClr>
                <a:srgbClr val="FFCC00"/>
              </a:buClr>
              <a:buSzPct val="55000"/>
              <a:buFont typeface="Monotype Sorts" pitchFamily="2" charset="2"/>
              <a:buChar char="l"/>
              <a:defRPr kumimoji="1" sz="2400">
                <a:solidFill>
                  <a:schemeClr val="tx1"/>
                </a:solidFill>
                <a:latin typeface="Tahoma" panose="020B0604030504040204" pitchFamily="34" charset="0"/>
              </a:defRPr>
            </a:lvl1pPr>
            <a:lvl2pPr>
              <a:spcBef>
                <a:spcPct val="20000"/>
              </a:spcBef>
              <a:spcAft>
                <a:spcPct val="20000"/>
              </a:spcAft>
              <a:buClr>
                <a:schemeClr val="tx1"/>
              </a:buClr>
              <a:buChar char="–"/>
              <a:defRPr kumimoji="1" sz="2400">
                <a:solidFill>
                  <a:schemeClr val="tx1"/>
                </a:solidFill>
                <a:latin typeface="Arial" panose="020B0604020202020204" pitchFamily="34" charset="0"/>
              </a:defRPr>
            </a:lvl2pPr>
            <a:lvl3pPr marL="1143000" indent="-228600">
              <a:spcBef>
                <a:spcPct val="20000"/>
              </a:spcBef>
              <a:spcAft>
                <a:spcPct val="20000"/>
              </a:spcAft>
              <a:buClr>
                <a:srgbClr val="00CCFF"/>
              </a:buClr>
              <a:buSzPct val="50000"/>
              <a:buFont typeface="Monotype Sorts" pitchFamily="2" charset="2"/>
              <a:buChar char="l"/>
              <a:defRPr kumimoji="1" sz="2000">
                <a:solidFill>
                  <a:schemeClr val="tx1"/>
                </a:solidFill>
                <a:latin typeface="Arial" panose="020B0604020202020204" pitchFamily="34" charset="0"/>
              </a:defRPr>
            </a:lvl3pPr>
            <a:lvl4pPr marL="1600200" indent="-228600">
              <a:spcBef>
                <a:spcPct val="20000"/>
              </a:spcBef>
              <a:buClr>
                <a:schemeClr val="tx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lvl="1">
              <a:spcBef>
                <a:spcPct val="0"/>
              </a:spcBef>
              <a:spcAft>
                <a:spcPct val="0"/>
              </a:spcAft>
              <a:buClrTx/>
              <a:buFontTx/>
              <a:buNone/>
            </a:pPr>
            <a:fld id="{F23F1DC9-441E-C148-AD16-EFA4BA408D99}" type="slidenum">
              <a:rPr kumimoji="0" lang="en-US" altLang="en-US" sz="1400"/>
              <a:pPr lvl="1">
                <a:spcBef>
                  <a:spcPct val="0"/>
                </a:spcBef>
                <a:spcAft>
                  <a:spcPct val="0"/>
                </a:spcAft>
                <a:buClrTx/>
                <a:buFontTx/>
                <a:buNone/>
              </a:pPr>
              <a:t>45</a:t>
            </a:fld>
            <a:endParaRPr kumimoji="0" lang="en-US" altLang="en-US" sz="1400">
              <a:latin typeface="Times New Roman" panose="02020603050405020304" pitchFamily="18" charset="0"/>
            </a:endParaRPr>
          </a:p>
        </p:txBody>
      </p:sp>
      <p:sp>
        <p:nvSpPr>
          <p:cNvPr id="30724" name="Rectangle 3">
            <a:extLst>
              <a:ext uri="{FF2B5EF4-FFF2-40B4-BE49-F238E27FC236}">
                <a16:creationId xmlns:a16="http://schemas.microsoft.com/office/drawing/2014/main" id="{2626AC55-54C8-174E-BF14-1E230AADD89E}"/>
              </a:ext>
            </a:extLst>
          </p:cNvPr>
          <p:cNvSpPr>
            <a:spLocks noGrp="1" noChangeArrowheads="1"/>
          </p:cNvSpPr>
          <p:nvPr>
            <p:ph type="body" idx="1"/>
          </p:nvPr>
        </p:nvSpPr>
        <p:spPr>
          <a:xfrm>
            <a:off x="824145" y="698376"/>
            <a:ext cx="10520038" cy="5373950"/>
          </a:xfrm>
        </p:spPr>
        <p:txBody>
          <a:bodyPr>
            <a:noAutofit/>
          </a:bodyPr>
          <a:lstStyle/>
          <a:p>
            <a:pPr>
              <a:spcAft>
                <a:spcPct val="70000"/>
              </a:spcAft>
              <a:tabLst>
                <a:tab pos="1828800" algn="l"/>
                <a:tab pos="3657600" algn="l"/>
                <a:tab pos="5086350" algn="l"/>
              </a:tabLst>
            </a:pPr>
            <a:r>
              <a:rPr lang="en-US" altLang="en-US" sz="2400" dirty="0"/>
              <a:t>From 2030’s Enterprise Value of £358 million, we must subtract the “guesstimated” outstanding senior and subordinated debt at that time.</a:t>
            </a:r>
          </a:p>
          <a:p>
            <a:pPr>
              <a:spcAft>
                <a:spcPct val="70000"/>
              </a:spcAft>
              <a:tabLst>
                <a:tab pos="1828800" algn="l"/>
                <a:tab pos="3657600" algn="l"/>
                <a:tab pos="5086350" algn="l"/>
              </a:tabLst>
            </a:pPr>
            <a:r>
              <a:rPr lang="en-US" altLang="en-US" sz="2400" dirty="0"/>
              <a:t>Senior debt outstanding can be determined by the following:</a:t>
            </a:r>
          </a:p>
          <a:p>
            <a:pPr lvl="1">
              <a:spcAft>
                <a:spcPct val="40000"/>
              </a:spcAft>
              <a:tabLst>
                <a:tab pos="1828800" algn="l"/>
                <a:tab pos="3657600" algn="l"/>
                <a:tab pos="5086350" algn="l"/>
              </a:tabLst>
            </a:pPr>
            <a:r>
              <a:rPr lang="en-US" altLang="en-US" dirty="0"/>
              <a:t>142 PV (Senior Debt Outstanding on Day 1)</a:t>
            </a:r>
          </a:p>
          <a:p>
            <a:pPr lvl="1">
              <a:spcAft>
                <a:spcPct val="40000"/>
              </a:spcAft>
              <a:tabLst>
                <a:tab pos="1828800" algn="l"/>
                <a:tab pos="3657600" algn="l"/>
                <a:tab pos="5086350" algn="l"/>
              </a:tabLst>
            </a:pPr>
            <a:r>
              <a:rPr lang="en-US" altLang="en-US" dirty="0"/>
              <a:t>5 n (5 year investment horizon)</a:t>
            </a:r>
          </a:p>
          <a:p>
            <a:pPr lvl="1">
              <a:spcAft>
                <a:spcPct val="40000"/>
              </a:spcAft>
              <a:tabLst>
                <a:tab pos="1828800" algn="l"/>
                <a:tab pos="3657600" algn="l"/>
                <a:tab pos="5086350" algn="l"/>
              </a:tabLst>
            </a:pPr>
            <a:r>
              <a:rPr lang="en-US" altLang="en-US" dirty="0"/>
              <a:t>6 </a:t>
            </a:r>
            <a:r>
              <a:rPr lang="en-US" altLang="en-US" dirty="0" err="1"/>
              <a:t>i</a:t>
            </a:r>
            <a:r>
              <a:rPr lang="en-US" altLang="en-US" dirty="0"/>
              <a:t> (senior debt interest rate)</a:t>
            </a:r>
          </a:p>
          <a:p>
            <a:pPr lvl="1">
              <a:spcAft>
                <a:spcPct val="40000"/>
              </a:spcAft>
              <a:tabLst>
                <a:tab pos="1828800" algn="l"/>
                <a:tab pos="3657600" algn="l"/>
                <a:tab pos="5086350" algn="l"/>
              </a:tabLst>
            </a:pPr>
            <a:r>
              <a:rPr lang="en-US" altLang="en-US" dirty="0"/>
              <a:t>25.4 +/- PMT (EBIDA Debt Capacity Cash Flows)</a:t>
            </a:r>
          </a:p>
          <a:p>
            <a:pPr lvl="1">
              <a:spcAft>
                <a:spcPct val="40000"/>
              </a:spcAft>
              <a:tabLst>
                <a:tab pos="1828800" algn="l"/>
                <a:tab pos="3657600" algn="l"/>
                <a:tab pos="5086350" algn="l"/>
              </a:tabLst>
            </a:pPr>
            <a:r>
              <a:rPr lang="en-US" altLang="en-US" dirty="0"/>
              <a:t>FV  -46.85 (Senior Debt Outstanding in Year 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4">
                                            <p:txEl>
                                              <p:pRg st="0" end="0"/>
                                            </p:txEl>
                                          </p:spTgt>
                                        </p:tgtEl>
                                        <p:attrNameLst>
                                          <p:attrName>style.visibility</p:attrName>
                                        </p:attrNameLst>
                                      </p:cBhvr>
                                      <p:to>
                                        <p:strVal val="visible"/>
                                      </p:to>
                                    </p:set>
                                    <p:anim calcmode="lin" valueType="num">
                                      <p:cBhvr additive="base">
                                        <p:cTn id="7" dur="500" fill="hold"/>
                                        <p:tgtEl>
                                          <p:spTgt spid="3072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24">
                                            <p:txEl>
                                              <p:pRg st="1" end="1"/>
                                            </p:txEl>
                                          </p:spTgt>
                                        </p:tgtEl>
                                        <p:attrNameLst>
                                          <p:attrName>style.visibility</p:attrName>
                                        </p:attrNameLst>
                                      </p:cBhvr>
                                      <p:to>
                                        <p:strVal val="visible"/>
                                      </p:to>
                                    </p:set>
                                    <p:anim calcmode="lin" valueType="num">
                                      <p:cBhvr additive="base">
                                        <p:cTn id="13" dur="500" fill="hold"/>
                                        <p:tgtEl>
                                          <p:spTgt spid="3072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2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24">
                                            <p:txEl>
                                              <p:pRg st="2" end="2"/>
                                            </p:txEl>
                                          </p:spTgt>
                                        </p:tgtEl>
                                        <p:attrNameLst>
                                          <p:attrName>style.visibility</p:attrName>
                                        </p:attrNameLst>
                                      </p:cBhvr>
                                      <p:to>
                                        <p:strVal val="visible"/>
                                      </p:to>
                                    </p:set>
                                    <p:anim calcmode="lin" valueType="num">
                                      <p:cBhvr additive="base">
                                        <p:cTn id="19" dur="500" fill="hold"/>
                                        <p:tgtEl>
                                          <p:spTgt spid="3072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2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24">
                                            <p:txEl>
                                              <p:pRg st="3" end="3"/>
                                            </p:txEl>
                                          </p:spTgt>
                                        </p:tgtEl>
                                        <p:attrNameLst>
                                          <p:attrName>style.visibility</p:attrName>
                                        </p:attrNameLst>
                                      </p:cBhvr>
                                      <p:to>
                                        <p:strVal val="visible"/>
                                      </p:to>
                                    </p:set>
                                    <p:anim calcmode="lin" valueType="num">
                                      <p:cBhvr additive="base">
                                        <p:cTn id="25" dur="500" fill="hold"/>
                                        <p:tgtEl>
                                          <p:spTgt spid="3072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2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724">
                                            <p:txEl>
                                              <p:pRg st="4" end="4"/>
                                            </p:txEl>
                                          </p:spTgt>
                                        </p:tgtEl>
                                        <p:attrNameLst>
                                          <p:attrName>style.visibility</p:attrName>
                                        </p:attrNameLst>
                                      </p:cBhvr>
                                      <p:to>
                                        <p:strVal val="visible"/>
                                      </p:to>
                                    </p:set>
                                    <p:anim calcmode="lin" valueType="num">
                                      <p:cBhvr additive="base">
                                        <p:cTn id="31" dur="500" fill="hold"/>
                                        <p:tgtEl>
                                          <p:spTgt spid="3072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2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0724">
                                            <p:txEl>
                                              <p:pRg st="5" end="5"/>
                                            </p:txEl>
                                          </p:spTgt>
                                        </p:tgtEl>
                                        <p:attrNameLst>
                                          <p:attrName>style.visibility</p:attrName>
                                        </p:attrNameLst>
                                      </p:cBhvr>
                                      <p:to>
                                        <p:strVal val="visible"/>
                                      </p:to>
                                    </p:set>
                                    <p:anim calcmode="lin" valueType="num">
                                      <p:cBhvr additive="base">
                                        <p:cTn id="37" dur="500" fill="hold"/>
                                        <p:tgtEl>
                                          <p:spTgt spid="3072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072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0724">
                                            <p:txEl>
                                              <p:pRg st="6" end="6"/>
                                            </p:txEl>
                                          </p:spTgt>
                                        </p:tgtEl>
                                        <p:attrNameLst>
                                          <p:attrName>style.visibility</p:attrName>
                                        </p:attrNameLst>
                                      </p:cBhvr>
                                      <p:to>
                                        <p:strVal val="visible"/>
                                      </p:to>
                                    </p:set>
                                    <p:anim calcmode="lin" valueType="num">
                                      <p:cBhvr additive="base">
                                        <p:cTn id="43" dur="500" fill="hold"/>
                                        <p:tgtEl>
                                          <p:spTgt spid="3072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072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uiExpand="1" build="p" bldLvl="2"/>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a:extLst>
              <a:ext uri="{FF2B5EF4-FFF2-40B4-BE49-F238E27FC236}">
                <a16:creationId xmlns:a16="http://schemas.microsoft.com/office/drawing/2014/main" id="{3F262C88-06FC-AD44-B1F8-E7435D024A96}"/>
              </a:ext>
            </a:extLst>
          </p:cNvPr>
          <p:cNvSpPr>
            <a:spLocks noGrp="1"/>
          </p:cNvSpPr>
          <p:nvPr>
            <p:ph type="sldNum" sz="quarter" idx="12"/>
          </p:nvPr>
        </p:nvSpPr>
        <p:spPr>
          <a:noFill/>
        </p:spPr>
        <p:txBody>
          <a:bodyPr/>
          <a:lstStyle>
            <a:lvl1pPr marL="342900" indent="-342900">
              <a:lnSpc>
                <a:spcPct val="90000"/>
              </a:lnSpc>
              <a:spcBef>
                <a:spcPct val="20000"/>
              </a:spcBef>
              <a:spcAft>
                <a:spcPct val="20000"/>
              </a:spcAft>
              <a:buClr>
                <a:srgbClr val="FFCC00"/>
              </a:buClr>
              <a:buSzPct val="55000"/>
              <a:buFont typeface="Monotype Sorts" pitchFamily="2" charset="2"/>
              <a:buChar char="l"/>
              <a:defRPr kumimoji="1" sz="2400">
                <a:solidFill>
                  <a:schemeClr val="tx1"/>
                </a:solidFill>
                <a:latin typeface="Tahoma" panose="020B0604030504040204" pitchFamily="34" charset="0"/>
              </a:defRPr>
            </a:lvl1pPr>
            <a:lvl2pPr>
              <a:spcBef>
                <a:spcPct val="20000"/>
              </a:spcBef>
              <a:spcAft>
                <a:spcPct val="20000"/>
              </a:spcAft>
              <a:buClr>
                <a:schemeClr val="tx1"/>
              </a:buClr>
              <a:buChar char="–"/>
              <a:defRPr kumimoji="1" sz="2400">
                <a:solidFill>
                  <a:schemeClr val="tx1"/>
                </a:solidFill>
                <a:latin typeface="Arial" panose="020B0604020202020204" pitchFamily="34" charset="0"/>
              </a:defRPr>
            </a:lvl2pPr>
            <a:lvl3pPr marL="1143000" indent="-228600">
              <a:spcBef>
                <a:spcPct val="20000"/>
              </a:spcBef>
              <a:spcAft>
                <a:spcPct val="20000"/>
              </a:spcAft>
              <a:buClr>
                <a:srgbClr val="00CCFF"/>
              </a:buClr>
              <a:buSzPct val="50000"/>
              <a:buFont typeface="Monotype Sorts" pitchFamily="2" charset="2"/>
              <a:buChar char="l"/>
              <a:defRPr kumimoji="1" sz="2000">
                <a:solidFill>
                  <a:schemeClr val="tx1"/>
                </a:solidFill>
                <a:latin typeface="Arial" panose="020B0604020202020204" pitchFamily="34" charset="0"/>
              </a:defRPr>
            </a:lvl3pPr>
            <a:lvl4pPr marL="1600200" indent="-228600">
              <a:spcBef>
                <a:spcPct val="20000"/>
              </a:spcBef>
              <a:buClr>
                <a:schemeClr val="tx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lvl="1">
              <a:spcBef>
                <a:spcPct val="0"/>
              </a:spcBef>
              <a:spcAft>
                <a:spcPct val="0"/>
              </a:spcAft>
              <a:buClrTx/>
              <a:buFontTx/>
              <a:buNone/>
            </a:pPr>
            <a:fld id="{9F96A39E-B4AF-084F-BC09-B1C00250C834}" type="slidenum">
              <a:rPr kumimoji="0" lang="en-US" altLang="en-US" sz="1400"/>
              <a:pPr lvl="1">
                <a:spcBef>
                  <a:spcPct val="0"/>
                </a:spcBef>
                <a:spcAft>
                  <a:spcPct val="0"/>
                </a:spcAft>
                <a:buClrTx/>
                <a:buFontTx/>
                <a:buNone/>
              </a:pPr>
              <a:t>46</a:t>
            </a:fld>
            <a:endParaRPr kumimoji="0" lang="en-US" altLang="en-US" sz="1400">
              <a:latin typeface="Times New Roman" panose="02020603050405020304" pitchFamily="18" charset="0"/>
            </a:endParaRPr>
          </a:p>
        </p:txBody>
      </p:sp>
      <p:sp>
        <p:nvSpPr>
          <p:cNvPr id="31748" name="Rectangle 3">
            <a:extLst>
              <a:ext uri="{FF2B5EF4-FFF2-40B4-BE49-F238E27FC236}">
                <a16:creationId xmlns:a16="http://schemas.microsoft.com/office/drawing/2014/main" id="{B1571242-BFFD-B542-9985-C59AC5892DE0}"/>
              </a:ext>
            </a:extLst>
          </p:cNvPr>
          <p:cNvSpPr>
            <a:spLocks noGrp="1" noChangeArrowheads="1"/>
          </p:cNvSpPr>
          <p:nvPr>
            <p:ph type="body" idx="1"/>
          </p:nvPr>
        </p:nvSpPr>
        <p:spPr>
          <a:xfrm>
            <a:off x="636603" y="1659583"/>
            <a:ext cx="10918794" cy="3538834"/>
          </a:xfrm>
        </p:spPr>
        <p:txBody>
          <a:bodyPr>
            <a:noAutofit/>
          </a:bodyPr>
          <a:lstStyle/>
          <a:p>
            <a:pPr>
              <a:spcAft>
                <a:spcPct val="70000"/>
              </a:spcAft>
              <a:tabLst>
                <a:tab pos="1828800" algn="l"/>
                <a:tab pos="3657600" algn="l"/>
                <a:tab pos="5086350" algn="l"/>
              </a:tabLst>
            </a:pPr>
            <a:r>
              <a:rPr lang="en-US" altLang="en-US" sz="2400" dirty="0"/>
              <a:t>In 2030 the outstanding capital will therefore be as follows:</a:t>
            </a:r>
          </a:p>
          <a:p>
            <a:pPr lvl="1">
              <a:spcAft>
                <a:spcPct val="70000"/>
              </a:spcAft>
              <a:tabLst>
                <a:tab pos="1828800" algn="l"/>
                <a:tab pos="3657600" algn="l"/>
                <a:tab pos="5086350" algn="l"/>
              </a:tabLst>
            </a:pPr>
            <a:r>
              <a:rPr lang="en-US" altLang="en-US" dirty="0"/>
              <a:t>Enterprise Value		£358 million </a:t>
            </a:r>
          </a:p>
          <a:p>
            <a:pPr lvl="1">
              <a:spcAft>
                <a:spcPct val="70000"/>
              </a:spcAft>
              <a:tabLst>
                <a:tab pos="1828800" algn="l"/>
                <a:tab pos="3657600" algn="l"/>
                <a:tab pos="5086350" algn="l"/>
              </a:tabLst>
            </a:pPr>
            <a:r>
              <a:rPr lang="en-US" altLang="en-US" dirty="0"/>
              <a:t>Mezz/Sub-Debt Outstanding	(£70 million)</a:t>
            </a:r>
          </a:p>
          <a:p>
            <a:pPr lvl="1">
              <a:spcAft>
                <a:spcPct val="70000"/>
              </a:spcAft>
              <a:tabLst>
                <a:tab pos="1828800" algn="l"/>
                <a:tab pos="3657600" algn="l"/>
                <a:tab pos="5086350" algn="l"/>
              </a:tabLst>
            </a:pPr>
            <a:r>
              <a:rPr lang="en-US" altLang="en-US" dirty="0"/>
              <a:t>Senior Debt Outstanding	</a:t>
            </a:r>
            <a:r>
              <a:rPr lang="en-US" altLang="en-US" u="sng" dirty="0"/>
              <a:t>(£47 million)</a:t>
            </a:r>
          </a:p>
          <a:p>
            <a:pPr lvl="1">
              <a:spcAft>
                <a:spcPct val="70000"/>
              </a:spcAft>
              <a:tabLst>
                <a:tab pos="1828800" algn="l"/>
                <a:tab pos="3657600" algn="l"/>
                <a:tab pos="5086350" algn="l"/>
              </a:tabLst>
            </a:pPr>
            <a:r>
              <a:rPr lang="en-US" altLang="en-US" dirty="0"/>
              <a:t>Equity Value in 2030 		£241 million</a:t>
            </a:r>
            <a:endParaRPr lang="en-US" altLang="en-US"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748">
                                            <p:txEl>
                                              <p:pRg st="0" end="0"/>
                                            </p:txEl>
                                          </p:spTgt>
                                        </p:tgtEl>
                                        <p:attrNameLst>
                                          <p:attrName>style.visibility</p:attrName>
                                        </p:attrNameLst>
                                      </p:cBhvr>
                                      <p:to>
                                        <p:strVal val="visible"/>
                                      </p:to>
                                    </p:set>
                                    <p:anim calcmode="lin" valueType="num">
                                      <p:cBhvr additive="base">
                                        <p:cTn id="7" dur="500" fill="hold"/>
                                        <p:tgtEl>
                                          <p:spTgt spid="3174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74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748">
                                            <p:txEl>
                                              <p:pRg st="1" end="1"/>
                                            </p:txEl>
                                          </p:spTgt>
                                        </p:tgtEl>
                                        <p:attrNameLst>
                                          <p:attrName>style.visibility</p:attrName>
                                        </p:attrNameLst>
                                      </p:cBhvr>
                                      <p:to>
                                        <p:strVal val="visible"/>
                                      </p:to>
                                    </p:set>
                                    <p:anim calcmode="lin" valueType="num">
                                      <p:cBhvr additive="base">
                                        <p:cTn id="13" dur="500" fill="hold"/>
                                        <p:tgtEl>
                                          <p:spTgt spid="3174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74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1748">
                                            <p:txEl>
                                              <p:pRg st="2" end="2"/>
                                            </p:txEl>
                                          </p:spTgt>
                                        </p:tgtEl>
                                        <p:attrNameLst>
                                          <p:attrName>style.visibility</p:attrName>
                                        </p:attrNameLst>
                                      </p:cBhvr>
                                      <p:to>
                                        <p:strVal val="visible"/>
                                      </p:to>
                                    </p:set>
                                    <p:anim calcmode="lin" valueType="num">
                                      <p:cBhvr additive="base">
                                        <p:cTn id="19" dur="500" fill="hold"/>
                                        <p:tgtEl>
                                          <p:spTgt spid="3174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174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1748">
                                            <p:txEl>
                                              <p:pRg st="3" end="3"/>
                                            </p:txEl>
                                          </p:spTgt>
                                        </p:tgtEl>
                                        <p:attrNameLst>
                                          <p:attrName>style.visibility</p:attrName>
                                        </p:attrNameLst>
                                      </p:cBhvr>
                                      <p:to>
                                        <p:strVal val="visible"/>
                                      </p:to>
                                    </p:set>
                                    <p:anim calcmode="lin" valueType="num">
                                      <p:cBhvr additive="base">
                                        <p:cTn id="25" dur="500" fill="hold"/>
                                        <p:tgtEl>
                                          <p:spTgt spid="3174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174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1748">
                                            <p:txEl>
                                              <p:pRg st="4" end="4"/>
                                            </p:txEl>
                                          </p:spTgt>
                                        </p:tgtEl>
                                        <p:attrNameLst>
                                          <p:attrName>style.visibility</p:attrName>
                                        </p:attrNameLst>
                                      </p:cBhvr>
                                      <p:to>
                                        <p:strVal val="visible"/>
                                      </p:to>
                                    </p:set>
                                    <p:anim calcmode="lin" valueType="num">
                                      <p:cBhvr additive="base">
                                        <p:cTn id="31" dur="500" fill="hold"/>
                                        <p:tgtEl>
                                          <p:spTgt spid="3174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174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uiExpand="1" build="p" bldLvl="2"/>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a:extLst>
              <a:ext uri="{FF2B5EF4-FFF2-40B4-BE49-F238E27FC236}">
                <a16:creationId xmlns:a16="http://schemas.microsoft.com/office/drawing/2014/main" id="{490EE3F8-B620-EF42-B710-00E12191CE44}"/>
              </a:ext>
            </a:extLst>
          </p:cNvPr>
          <p:cNvSpPr>
            <a:spLocks noGrp="1"/>
          </p:cNvSpPr>
          <p:nvPr>
            <p:ph type="sldNum" sz="quarter" idx="12"/>
          </p:nvPr>
        </p:nvSpPr>
        <p:spPr>
          <a:noFill/>
        </p:spPr>
        <p:txBody>
          <a:bodyPr/>
          <a:lstStyle>
            <a:lvl1pPr marL="342900" indent="-342900">
              <a:lnSpc>
                <a:spcPct val="90000"/>
              </a:lnSpc>
              <a:spcBef>
                <a:spcPct val="20000"/>
              </a:spcBef>
              <a:spcAft>
                <a:spcPct val="20000"/>
              </a:spcAft>
              <a:buClr>
                <a:srgbClr val="FFCC00"/>
              </a:buClr>
              <a:buSzPct val="55000"/>
              <a:buFont typeface="Monotype Sorts" pitchFamily="2" charset="2"/>
              <a:buChar char="l"/>
              <a:defRPr kumimoji="1" sz="2400">
                <a:solidFill>
                  <a:schemeClr val="tx1"/>
                </a:solidFill>
                <a:latin typeface="Tahoma" panose="020B0604030504040204" pitchFamily="34" charset="0"/>
              </a:defRPr>
            </a:lvl1pPr>
            <a:lvl2pPr>
              <a:spcBef>
                <a:spcPct val="20000"/>
              </a:spcBef>
              <a:spcAft>
                <a:spcPct val="20000"/>
              </a:spcAft>
              <a:buClr>
                <a:schemeClr val="tx1"/>
              </a:buClr>
              <a:buChar char="–"/>
              <a:defRPr kumimoji="1" sz="2400">
                <a:solidFill>
                  <a:schemeClr val="tx1"/>
                </a:solidFill>
                <a:latin typeface="Arial" panose="020B0604020202020204" pitchFamily="34" charset="0"/>
              </a:defRPr>
            </a:lvl2pPr>
            <a:lvl3pPr marL="1143000" indent="-228600">
              <a:spcBef>
                <a:spcPct val="20000"/>
              </a:spcBef>
              <a:spcAft>
                <a:spcPct val="20000"/>
              </a:spcAft>
              <a:buClr>
                <a:srgbClr val="00CCFF"/>
              </a:buClr>
              <a:buSzPct val="50000"/>
              <a:buFont typeface="Monotype Sorts" pitchFamily="2" charset="2"/>
              <a:buChar char="l"/>
              <a:defRPr kumimoji="1" sz="2000">
                <a:solidFill>
                  <a:schemeClr val="tx1"/>
                </a:solidFill>
                <a:latin typeface="Arial" panose="020B0604020202020204" pitchFamily="34" charset="0"/>
              </a:defRPr>
            </a:lvl3pPr>
            <a:lvl4pPr marL="1600200" indent="-228600">
              <a:spcBef>
                <a:spcPct val="20000"/>
              </a:spcBef>
              <a:buClr>
                <a:schemeClr val="tx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lvl="1">
              <a:spcBef>
                <a:spcPct val="0"/>
              </a:spcBef>
              <a:spcAft>
                <a:spcPct val="0"/>
              </a:spcAft>
              <a:buClrTx/>
              <a:buFontTx/>
              <a:buNone/>
            </a:pPr>
            <a:fld id="{6024CB48-C16C-AF40-BC6B-2847057BA800}" type="slidenum">
              <a:rPr kumimoji="0" lang="en-US" altLang="en-US" sz="1400"/>
              <a:pPr lvl="1">
                <a:spcBef>
                  <a:spcPct val="0"/>
                </a:spcBef>
                <a:spcAft>
                  <a:spcPct val="0"/>
                </a:spcAft>
                <a:buClrTx/>
                <a:buFontTx/>
                <a:buNone/>
              </a:pPr>
              <a:t>47</a:t>
            </a:fld>
            <a:endParaRPr kumimoji="0" lang="en-US" altLang="en-US" sz="1400">
              <a:latin typeface="Times New Roman" panose="02020603050405020304" pitchFamily="18" charset="0"/>
            </a:endParaRPr>
          </a:p>
        </p:txBody>
      </p:sp>
      <p:sp>
        <p:nvSpPr>
          <p:cNvPr id="32772" name="Rectangle 3">
            <a:extLst>
              <a:ext uri="{FF2B5EF4-FFF2-40B4-BE49-F238E27FC236}">
                <a16:creationId xmlns:a16="http://schemas.microsoft.com/office/drawing/2014/main" id="{D94E5906-9859-704A-9F32-8159F9B547B4}"/>
              </a:ext>
            </a:extLst>
          </p:cNvPr>
          <p:cNvSpPr>
            <a:spLocks noGrp="1" noChangeArrowheads="1"/>
          </p:cNvSpPr>
          <p:nvPr>
            <p:ph type="body" idx="1"/>
          </p:nvPr>
        </p:nvSpPr>
        <p:spPr>
          <a:xfrm>
            <a:off x="978393" y="1181100"/>
            <a:ext cx="10235214" cy="4495800"/>
          </a:xfrm>
        </p:spPr>
        <p:txBody>
          <a:bodyPr>
            <a:noAutofit/>
          </a:bodyPr>
          <a:lstStyle/>
          <a:p>
            <a:pPr>
              <a:spcAft>
                <a:spcPct val="70000"/>
              </a:spcAft>
              <a:tabLst>
                <a:tab pos="1828800" algn="l"/>
                <a:tab pos="3657600" algn="l"/>
                <a:tab pos="5086350" algn="l"/>
              </a:tabLst>
            </a:pPr>
            <a:r>
              <a:rPr lang="en-US" altLang="en-US" sz="2400" dirty="0"/>
              <a:t>Based upon the original £72 million equity investment in 2026, the IRRs for the equity holders will be:</a:t>
            </a:r>
          </a:p>
          <a:p>
            <a:pPr lvl="1">
              <a:spcAft>
                <a:spcPct val="40000"/>
              </a:spcAft>
              <a:tabLst>
                <a:tab pos="1828800" algn="l"/>
                <a:tab pos="3657600" algn="l"/>
                <a:tab pos="5086350" algn="l"/>
              </a:tabLst>
            </a:pPr>
            <a:r>
              <a:rPr lang="en-US" altLang="en-US" dirty="0"/>
              <a:t>72 +/- PV (Original equity investment on day 1)</a:t>
            </a:r>
          </a:p>
          <a:p>
            <a:pPr lvl="1">
              <a:spcAft>
                <a:spcPct val="40000"/>
              </a:spcAft>
              <a:tabLst>
                <a:tab pos="1828800" algn="l"/>
                <a:tab pos="3657600" algn="l"/>
                <a:tab pos="5086350" algn="l"/>
              </a:tabLst>
            </a:pPr>
            <a:r>
              <a:rPr lang="en-US" altLang="en-US" dirty="0"/>
              <a:t>5 n (5 year investment horizon)</a:t>
            </a:r>
          </a:p>
          <a:p>
            <a:pPr lvl="1">
              <a:spcAft>
                <a:spcPct val="40000"/>
              </a:spcAft>
              <a:tabLst>
                <a:tab pos="1828800" algn="l"/>
                <a:tab pos="3657600" algn="l"/>
                <a:tab pos="5086350" algn="l"/>
              </a:tabLst>
            </a:pPr>
            <a:r>
              <a:rPr lang="en-US" altLang="en-US" dirty="0"/>
              <a:t>241 FV (Equity value in year 5)</a:t>
            </a:r>
          </a:p>
          <a:p>
            <a:pPr lvl="1">
              <a:spcAft>
                <a:spcPct val="40000"/>
              </a:spcAft>
              <a:tabLst>
                <a:tab pos="1828800" algn="l"/>
                <a:tab pos="3657600" algn="l"/>
                <a:tab pos="5086350" algn="l"/>
              </a:tabLst>
            </a:pPr>
            <a:r>
              <a:rPr lang="en-US" altLang="en-US" dirty="0"/>
              <a:t>0 PMT (No dividend payments)</a:t>
            </a:r>
          </a:p>
          <a:p>
            <a:pPr lvl="1">
              <a:spcAft>
                <a:spcPct val="40000"/>
              </a:spcAft>
              <a:tabLst>
                <a:tab pos="1828800" algn="l"/>
                <a:tab pos="3657600" algn="l"/>
                <a:tab pos="5086350" algn="l"/>
              </a:tabLst>
            </a:pPr>
            <a:r>
              <a:rPr lang="en-US" altLang="en-US" dirty="0" err="1"/>
              <a:t>i</a:t>
            </a:r>
            <a:r>
              <a:rPr lang="en-US" altLang="en-US" dirty="0"/>
              <a:t>  27.33 (IRR on original investment)*</a:t>
            </a:r>
          </a:p>
          <a:p>
            <a:pPr lvl="1">
              <a:spcAft>
                <a:spcPct val="40000"/>
              </a:spcAft>
              <a:tabLst>
                <a:tab pos="1828800" algn="l"/>
                <a:tab pos="3657600" algn="l"/>
                <a:tab pos="5086350" algn="l"/>
              </a:tabLst>
            </a:pPr>
            <a:endParaRPr lang="en-US" altLang="en-US" dirty="0"/>
          </a:p>
          <a:p>
            <a:pPr marL="457200" lvl="1" indent="0">
              <a:spcAft>
                <a:spcPct val="40000"/>
              </a:spcAft>
              <a:buNone/>
              <a:tabLst>
                <a:tab pos="1828800" algn="l"/>
                <a:tab pos="3657600" algn="l"/>
                <a:tab pos="5086350" algn="l"/>
              </a:tabLst>
            </a:pPr>
            <a:r>
              <a:rPr lang="en-US" altLang="en-US" dirty="0"/>
              <a:t>*In solving for </a:t>
            </a:r>
            <a:r>
              <a:rPr lang="en-US" altLang="en-US" dirty="0" err="1"/>
              <a:t>i</a:t>
            </a:r>
            <a:r>
              <a:rPr lang="en-US" altLang="en-US" dirty="0"/>
              <a:t> with the Texas Instruments BAII remember to hit CPT before the </a:t>
            </a:r>
            <a:r>
              <a:rPr lang="en-US" altLang="en-US" dirty="0" err="1"/>
              <a:t>i</a:t>
            </a: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772">
                                            <p:txEl>
                                              <p:pRg st="0" end="0"/>
                                            </p:txEl>
                                          </p:spTgt>
                                        </p:tgtEl>
                                        <p:attrNameLst>
                                          <p:attrName>style.visibility</p:attrName>
                                        </p:attrNameLst>
                                      </p:cBhvr>
                                      <p:to>
                                        <p:strVal val="visible"/>
                                      </p:to>
                                    </p:set>
                                    <p:anim calcmode="lin" valueType="num">
                                      <p:cBhvr additive="base">
                                        <p:cTn id="7" dur="500" fill="hold"/>
                                        <p:tgtEl>
                                          <p:spTgt spid="3277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77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772">
                                            <p:txEl>
                                              <p:pRg st="1" end="1"/>
                                            </p:txEl>
                                          </p:spTgt>
                                        </p:tgtEl>
                                        <p:attrNameLst>
                                          <p:attrName>style.visibility</p:attrName>
                                        </p:attrNameLst>
                                      </p:cBhvr>
                                      <p:to>
                                        <p:strVal val="visible"/>
                                      </p:to>
                                    </p:set>
                                    <p:anim calcmode="lin" valueType="num">
                                      <p:cBhvr additive="base">
                                        <p:cTn id="13" dur="500" fill="hold"/>
                                        <p:tgtEl>
                                          <p:spTgt spid="3277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77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2772">
                                            <p:txEl>
                                              <p:pRg st="2" end="2"/>
                                            </p:txEl>
                                          </p:spTgt>
                                        </p:tgtEl>
                                        <p:attrNameLst>
                                          <p:attrName>style.visibility</p:attrName>
                                        </p:attrNameLst>
                                      </p:cBhvr>
                                      <p:to>
                                        <p:strVal val="visible"/>
                                      </p:to>
                                    </p:set>
                                    <p:anim calcmode="lin" valueType="num">
                                      <p:cBhvr additive="base">
                                        <p:cTn id="19" dur="500" fill="hold"/>
                                        <p:tgtEl>
                                          <p:spTgt spid="3277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77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2772">
                                            <p:txEl>
                                              <p:pRg st="3" end="3"/>
                                            </p:txEl>
                                          </p:spTgt>
                                        </p:tgtEl>
                                        <p:attrNameLst>
                                          <p:attrName>style.visibility</p:attrName>
                                        </p:attrNameLst>
                                      </p:cBhvr>
                                      <p:to>
                                        <p:strVal val="visible"/>
                                      </p:to>
                                    </p:set>
                                    <p:anim calcmode="lin" valueType="num">
                                      <p:cBhvr additive="base">
                                        <p:cTn id="25" dur="500" fill="hold"/>
                                        <p:tgtEl>
                                          <p:spTgt spid="3277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77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2772">
                                            <p:txEl>
                                              <p:pRg st="4" end="4"/>
                                            </p:txEl>
                                          </p:spTgt>
                                        </p:tgtEl>
                                        <p:attrNameLst>
                                          <p:attrName>style.visibility</p:attrName>
                                        </p:attrNameLst>
                                      </p:cBhvr>
                                      <p:to>
                                        <p:strVal val="visible"/>
                                      </p:to>
                                    </p:set>
                                    <p:anim calcmode="lin" valueType="num">
                                      <p:cBhvr additive="base">
                                        <p:cTn id="31" dur="500" fill="hold"/>
                                        <p:tgtEl>
                                          <p:spTgt spid="3277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277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2772">
                                            <p:txEl>
                                              <p:pRg st="5" end="5"/>
                                            </p:txEl>
                                          </p:spTgt>
                                        </p:tgtEl>
                                        <p:attrNameLst>
                                          <p:attrName>style.visibility</p:attrName>
                                        </p:attrNameLst>
                                      </p:cBhvr>
                                      <p:to>
                                        <p:strVal val="visible"/>
                                      </p:to>
                                    </p:set>
                                    <p:anim calcmode="lin" valueType="num">
                                      <p:cBhvr additive="base">
                                        <p:cTn id="37" dur="500" fill="hold"/>
                                        <p:tgtEl>
                                          <p:spTgt spid="3277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277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2772">
                                            <p:txEl>
                                              <p:pRg st="7" end="7"/>
                                            </p:txEl>
                                          </p:spTgt>
                                        </p:tgtEl>
                                        <p:attrNameLst>
                                          <p:attrName>style.visibility</p:attrName>
                                        </p:attrNameLst>
                                      </p:cBhvr>
                                      <p:to>
                                        <p:strVal val="visible"/>
                                      </p:to>
                                    </p:set>
                                    <p:anim calcmode="lin" valueType="num">
                                      <p:cBhvr additive="base">
                                        <p:cTn id="43" dur="500" fill="hold"/>
                                        <p:tgtEl>
                                          <p:spTgt spid="32772">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277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uiExpand="1" build="p" bldLvl="2"/>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a:extLst>
              <a:ext uri="{FF2B5EF4-FFF2-40B4-BE49-F238E27FC236}">
                <a16:creationId xmlns:a16="http://schemas.microsoft.com/office/drawing/2014/main" id="{D73ABFE7-F089-B642-8BE6-E3D889383A5B}"/>
              </a:ext>
            </a:extLst>
          </p:cNvPr>
          <p:cNvSpPr>
            <a:spLocks noGrp="1"/>
          </p:cNvSpPr>
          <p:nvPr>
            <p:ph type="sldNum" sz="quarter" idx="12"/>
          </p:nvPr>
        </p:nvSpPr>
        <p:spPr>
          <a:noFill/>
        </p:spPr>
        <p:txBody>
          <a:bodyPr/>
          <a:lstStyle>
            <a:lvl1pPr marL="342900" indent="-342900">
              <a:lnSpc>
                <a:spcPct val="90000"/>
              </a:lnSpc>
              <a:spcBef>
                <a:spcPct val="20000"/>
              </a:spcBef>
              <a:spcAft>
                <a:spcPct val="20000"/>
              </a:spcAft>
              <a:buClr>
                <a:srgbClr val="FFCC00"/>
              </a:buClr>
              <a:buSzPct val="55000"/>
              <a:buFont typeface="Monotype Sorts" pitchFamily="2" charset="2"/>
              <a:buChar char="l"/>
              <a:defRPr kumimoji="1" sz="2400">
                <a:solidFill>
                  <a:schemeClr val="tx1"/>
                </a:solidFill>
                <a:latin typeface="Tahoma" panose="020B0604030504040204" pitchFamily="34" charset="0"/>
              </a:defRPr>
            </a:lvl1pPr>
            <a:lvl2pPr>
              <a:spcBef>
                <a:spcPct val="20000"/>
              </a:spcBef>
              <a:spcAft>
                <a:spcPct val="20000"/>
              </a:spcAft>
              <a:buClr>
                <a:schemeClr val="tx1"/>
              </a:buClr>
              <a:buChar char="–"/>
              <a:defRPr kumimoji="1" sz="2400">
                <a:solidFill>
                  <a:schemeClr val="tx1"/>
                </a:solidFill>
                <a:latin typeface="Arial" panose="020B0604020202020204" pitchFamily="34" charset="0"/>
              </a:defRPr>
            </a:lvl2pPr>
            <a:lvl3pPr marL="1143000" indent="-228600">
              <a:spcBef>
                <a:spcPct val="20000"/>
              </a:spcBef>
              <a:spcAft>
                <a:spcPct val="20000"/>
              </a:spcAft>
              <a:buClr>
                <a:srgbClr val="00CCFF"/>
              </a:buClr>
              <a:buSzPct val="50000"/>
              <a:buFont typeface="Monotype Sorts" pitchFamily="2" charset="2"/>
              <a:buChar char="l"/>
              <a:defRPr kumimoji="1" sz="2000">
                <a:solidFill>
                  <a:schemeClr val="tx1"/>
                </a:solidFill>
                <a:latin typeface="Arial" panose="020B0604020202020204" pitchFamily="34" charset="0"/>
              </a:defRPr>
            </a:lvl3pPr>
            <a:lvl4pPr marL="1600200" indent="-228600">
              <a:spcBef>
                <a:spcPct val="20000"/>
              </a:spcBef>
              <a:buClr>
                <a:schemeClr val="tx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lvl="1">
              <a:spcBef>
                <a:spcPct val="0"/>
              </a:spcBef>
              <a:spcAft>
                <a:spcPct val="0"/>
              </a:spcAft>
              <a:buClrTx/>
              <a:buFontTx/>
              <a:buNone/>
            </a:pPr>
            <a:fld id="{B9BA57DA-1B2E-FE43-B1D5-397B672EF819}" type="slidenum">
              <a:rPr kumimoji="0" lang="en-US" altLang="en-US" sz="1400"/>
              <a:pPr lvl="1">
                <a:spcBef>
                  <a:spcPct val="0"/>
                </a:spcBef>
                <a:spcAft>
                  <a:spcPct val="0"/>
                </a:spcAft>
                <a:buClrTx/>
                <a:buFontTx/>
                <a:buNone/>
              </a:pPr>
              <a:t>48</a:t>
            </a:fld>
            <a:endParaRPr kumimoji="0" lang="en-US" altLang="en-US" sz="1400">
              <a:latin typeface="Times New Roman" panose="02020603050405020304" pitchFamily="18" charset="0"/>
            </a:endParaRPr>
          </a:p>
        </p:txBody>
      </p:sp>
      <p:sp>
        <p:nvSpPr>
          <p:cNvPr id="33796" name="Rectangle 3">
            <a:extLst>
              <a:ext uri="{FF2B5EF4-FFF2-40B4-BE49-F238E27FC236}">
                <a16:creationId xmlns:a16="http://schemas.microsoft.com/office/drawing/2014/main" id="{569239E7-5C6E-664A-B9F9-1BB1BA477D34}"/>
              </a:ext>
            </a:extLst>
          </p:cNvPr>
          <p:cNvSpPr>
            <a:spLocks noGrp="1" noChangeArrowheads="1"/>
          </p:cNvSpPr>
          <p:nvPr>
            <p:ph type="body" idx="1"/>
          </p:nvPr>
        </p:nvSpPr>
        <p:spPr>
          <a:xfrm>
            <a:off x="381867" y="1375967"/>
            <a:ext cx="11567604" cy="4106066"/>
          </a:xfrm>
        </p:spPr>
        <p:txBody>
          <a:bodyPr>
            <a:noAutofit/>
          </a:bodyPr>
          <a:lstStyle/>
          <a:p>
            <a:pPr>
              <a:spcAft>
                <a:spcPct val="50000"/>
              </a:spcAft>
              <a:tabLst>
                <a:tab pos="1828800" algn="l"/>
                <a:tab pos="3657600" algn="l"/>
                <a:tab pos="5086350" algn="l"/>
              </a:tabLst>
            </a:pPr>
            <a:r>
              <a:rPr lang="en-US" altLang="en-US" sz="2400" dirty="0"/>
              <a:t>For AAA the valuation at £284 million has been validated from a number of perspectives:</a:t>
            </a:r>
          </a:p>
          <a:p>
            <a:pPr lvl="1">
              <a:spcAft>
                <a:spcPct val="25000"/>
              </a:spcAft>
              <a:tabLst>
                <a:tab pos="1828800" algn="l"/>
                <a:tab pos="3657600" algn="l"/>
                <a:tab pos="5086350" algn="l"/>
              </a:tabLst>
            </a:pPr>
            <a:r>
              <a:rPr lang="en-US" altLang="en-US" dirty="0"/>
              <a:t>At 6.45 times EBITDA it is in the range of 5 to 8 times for comparable deals</a:t>
            </a:r>
          </a:p>
          <a:p>
            <a:pPr lvl="1">
              <a:spcAft>
                <a:spcPct val="25000"/>
              </a:spcAft>
              <a:tabLst>
                <a:tab pos="1828800" algn="l"/>
                <a:tab pos="3657600" algn="l"/>
                <a:tab pos="5086350" algn="l"/>
              </a:tabLst>
            </a:pPr>
            <a:r>
              <a:rPr lang="en-US" altLang="en-US" dirty="0"/>
              <a:t>At 15 times Price/Earnings it is in the range for comparable publicly traded stocks in this industry of 12 to 18x</a:t>
            </a:r>
          </a:p>
          <a:p>
            <a:pPr lvl="1">
              <a:spcAft>
                <a:spcPct val="25000"/>
              </a:spcAft>
              <a:tabLst>
                <a:tab pos="1828800" algn="l"/>
                <a:tab pos="3657600" algn="l"/>
                <a:tab pos="5086350" algn="l"/>
              </a:tabLst>
            </a:pPr>
            <a:r>
              <a:rPr lang="en-US" altLang="en-US" dirty="0"/>
              <a:t>With a debt capacity of 3.2 times EBITDA it is a financeable senior debt deal</a:t>
            </a:r>
          </a:p>
          <a:p>
            <a:pPr lvl="1">
              <a:spcAft>
                <a:spcPct val="25000"/>
              </a:spcAft>
              <a:tabLst>
                <a:tab pos="1828800" algn="l"/>
                <a:tab pos="3657600" algn="l"/>
                <a:tab pos="5086350" algn="l"/>
              </a:tabLst>
            </a:pPr>
            <a:r>
              <a:rPr lang="en-US" altLang="en-US" dirty="0"/>
              <a:t>With IRR’s of just over 27% for the management and the private equity investors, this is an attractive deal in terms of target returns</a:t>
            </a:r>
          </a:p>
          <a:p>
            <a:pPr lvl="1">
              <a:spcAft>
                <a:spcPct val="25000"/>
              </a:spcAft>
              <a:tabLst>
                <a:tab pos="1828800" algn="l"/>
                <a:tab pos="3657600" algn="l"/>
                <a:tab pos="5086350" algn="l"/>
              </a:tabLst>
            </a:pPr>
            <a:r>
              <a:rPr lang="en-US" altLang="en-US" dirty="0"/>
              <a:t>Of their combined £233 million of equity proceeds, Jake and the managers still take out £198 million in cash today prior to reinvesting £35 million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796">
                                            <p:txEl>
                                              <p:pRg st="0" end="0"/>
                                            </p:txEl>
                                          </p:spTgt>
                                        </p:tgtEl>
                                        <p:attrNameLst>
                                          <p:attrName>style.visibility</p:attrName>
                                        </p:attrNameLst>
                                      </p:cBhvr>
                                      <p:to>
                                        <p:strVal val="visible"/>
                                      </p:to>
                                    </p:set>
                                    <p:anim calcmode="lin" valueType="num">
                                      <p:cBhvr additive="base">
                                        <p:cTn id="7" dur="500" fill="hold"/>
                                        <p:tgtEl>
                                          <p:spTgt spid="3379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79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3796">
                                            <p:txEl>
                                              <p:pRg st="1" end="1"/>
                                            </p:txEl>
                                          </p:spTgt>
                                        </p:tgtEl>
                                        <p:attrNameLst>
                                          <p:attrName>style.visibility</p:attrName>
                                        </p:attrNameLst>
                                      </p:cBhvr>
                                      <p:to>
                                        <p:strVal val="visible"/>
                                      </p:to>
                                    </p:set>
                                    <p:anim calcmode="lin" valueType="num">
                                      <p:cBhvr additive="base">
                                        <p:cTn id="13" dur="500" fill="hold"/>
                                        <p:tgtEl>
                                          <p:spTgt spid="3379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79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3796">
                                            <p:txEl>
                                              <p:pRg st="2" end="2"/>
                                            </p:txEl>
                                          </p:spTgt>
                                        </p:tgtEl>
                                        <p:attrNameLst>
                                          <p:attrName>style.visibility</p:attrName>
                                        </p:attrNameLst>
                                      </p:cBhvr>
                                      <p:to>
                                        <p:strVal val="visible"/>
                                      </p:to>
                                    </p:set>
                                    <p:anim calcmode="lin" valueType="num">
                                      <p:cBhvr additive="base">
                                        <p:cTn id="19" dur="500" fill="hold"/>
                                        <p:tgtEl>
                                          <p:spTgt spid="3379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379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3796">
                                            <p:txEl>
                                              <p:pRg st="3" end="3"/>
                                            </p:txEl>
                                          </p:spTgt>
                                        </p:tgtEl>
                                        <p:attrNameLst>
                                          <p:attrName>style.visibility</p:attrName>
                                        </p:attrNameLst>
                                      </p:cBhvr>
                                      <p:to>
                                        <p:strVal val="visible"/>
                                      </p:to>
                                    </p:set>
                                    <p:anim calcmode="lin" valueType="num">
                                      <p:cBhvr additive="base">
                                        <p:cTn id="25" dur="500" fill="hold"/>
                                        <p:tgtEl>
                                          <p:spTgt spid="3379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379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3796">
                                            <p:txEl>
                                              <p:pRg st="4" end="4"/>
                                            </p:txEl>
                                          </p:spTgt>
                                        </p:tgtEl>
                                        <p:attrNameLst>
                                          <p:attrName>style.visibility</p:attrName>
                                        </p:attrNameLst>
                                      </p:cBhvr>
                                      <p:to>
                                        <p:strVal val="visible"/>
                                      </p:to>
                                    </p:set>
                                    <p:anim calcmode="lin" valueType="num">
                                      <p:cBhvr additive="base">
                                        <p:cTn id="31" dur="500" fill="hold"/>
                                        <p:tgtEl>
                                          <p:spTgt spid="3379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379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3796">
                                            <p:txEl>
                                              <p:pRg st="5" end="5"/>
                                            </p:txEl>
                                          </p:spTgt>
                                        </p:tgtEl>
                                        <p:attrNameLst>
                                          <p:attrName>style.visibility</p:attrName>
                                        </p:attrNameLst>
                                      </p:cBhvr>
                                      <p:to>
                                        <p:strVal val="visible"/>
                                      </p:to>
                                    </p:set>
                                    <p:anim calcmode="lin" valueType="num">
                                      <p:cBhvr additive="base">
                                        <p:cTn id="37" dur="500" fill="hold"/>
                                        <p:tgtEl>
                                          <p:spTgt spid="3379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379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uiExpand="1" build="p" bldLvl="2"/>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a:extLst>
              <a:ext uri="{FF2B5EF4-FFF2-40B4-BE49-F238E27FC236}">
                <a16:creationId xmlns:a16="http://schemas.microsoft.com/office/drawing/2014/main" id="{912CF2AF-32DE-49FC-AA9B-7772DF745716}"/>
              </a:ext>
            </a:extLst>
          </p:cNvPr>
          <p:cNvSpPr>
            <a:spLocks noGrp="1" noChangeArrowheads="1"/>
          </p:cNvSpPr>
          <p:nvPr>
            <p:ph type="subTitle" idx="1"/>
          </p:nvPr>
        </p:nvSpPr>
        <p:spPr>
          <a:xfrm>
            <a:off x="3276600" y="2918012"/>
            <a:ext cx="5638800" cy="3048000"/>
          </a:xfrm>
        </p:spPr>
        <p:txBody>
          <a:bodyPr/>
          <a:lstStyle/>
          <a:p>
            <a:pPr eaLnBrk="1" hangingPunct="1">
              <a:lnSpc>
                <a:spcPct val="100000"/>
              </a:lnSpc>
            </a:pPr>
            <a:r>
              <a:rPr lang="en-US" altLang="en-US" sz="2800" dirty="0"/>
              <a:t>Anglo American Aggregates</a:t>
            </a:r>
          </a:p>
          <a:p>
            <a:pPr eaLnBrk="1" hangingPunct="1">
              <a:lnSpc>
                <a:spcPct val="100000"/>
              </a:lnSpc>
            </a:pPr>
            <a:r>
              <a:rPr lang="en-US" altLang="en-US" sz="2800" dirty="0"/>
              <a:t>The Deal Structure</a:t>
            </a:r>
          </a:p>
        </p:txBody>
      </p:sp>
      <p:sp>
        <p:nvSpPr>
          <p:cNvPr id="3" name="Slide Number Placeholder 2">
            <a:extLst>
              <a:ext uri="{FF2B5EF4-FFF2-40B4-BE49-F238E27FC236}">
                <a16:creationId xmlns:a16="http://schemas.microsoft.com/office/drawing/2014/main" id="{8555FB02-6FB8-544D-893E-8553872756C1}"/>
              </a:ext>
            </a:extLst>
          </p:cNvPr>
          <p:cNvSpPr>
            <a:spLocks noGrp="1"/>
          </p:cNvSpPr>
          <p:nvPr>
            <p:ph type="sldNum" sz="quarter" idx="12"/>
          </p:nvPr>
        </p:nvSpPr>
        <p:spPr/>
        <p:txBody>
          <a:bodyPr/>
          <a:lstStyle/>
          <a:p>
            <a:pPr>
              <a:defRPr/>
            </a:pPr>
            <a:fld id="{6159BBD6-D2D8-4323-83F5-F639DBE83213}" type="slidenum">
              <a:rPr lang="en-US" smtClean="0"/>
              <a:pPr>
                <a:defRPr/>
              </a:pPr>
              <a:t>49</a:t>
            </a:fld>
            <a:endParaRPr lang="en-US"/>
          </a:p>
        </p:txBody>
      </p:sp>
    </p:spTree>
    <p:extLst>
      <p:ext uri="{BB962C8B-B14F-4D97-AF65-F5344CB8AC3E}">
        <p14:creationId xmlns:p14="http://schemas.microsoft.com/office/powerpoint/2010/main" val="3752434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D7E5E-2788-4C2C-BF18-E738342C595B}"/>
              </a:ext>
            </a:extLst>
          </p:cNvPr>
          <p:cNvSpPr>
            <a:spLocks noGrp="1"/>
          </p:cNvSpPr>
          <p:nvPr>
            <p:ph type="title"/>
          </p:nvPr>
        </p:nvSpPr>
        <p:spPr>
          <a:xfrm>
            <a:off x="838199" y="0"/>
            <a:ext cx="10515601" cy="2297151"/>
          </a:xfrm>
        </p:spPr>
        <p:txBody>
          <a:bodyPr>
            <a:normAutofit/>
          </a:bodyPr>
          <a:lstStyle/>
          <a:p>
            <a:r>
              <a:rPr lang="en-US" sz="2400" dirty="0">
                <a:latin typeface="+mn-lt"/>
              </a:rPr>
              <a:t>Using the Exhibits to the AAA Case, review AAA’s financial performance over the period 2020 – 2025, identify the key metrics of its financial performance, and evaluate how well management has run the business over this period.</a:t>
            </a:r>
          </a:p>
        </p:txBody>
      </p:sp>
    </p:spTree>
    <p:extLst>
      <p:ext uri="{BB962C8B-B14F-4D97-AF65-F5344CB8AC3E}">
        <p14:creationId xmlns:p14="http://schemas.microsoft.com/office/powerpoint/2010/main" val="37451837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a:extLst>
              <a:ext uri="{FF2B5EF4-FFF2-40B4-BE49-F238E27FC236}">
                <a16:creationId xmlns:a16="http://schemas.microsoft.com/office/drawing/2014/main" id="{6AD326E1-0ADC-40ED-9979-639E981D730F}"/>
              </a:ext>
            </a:extLst>
          </p:cNvPr>
          <p:cNvSpPr>
            <a:spLocks noGrp="1" noChangeArrowheads="1"/>
          </p:cNvSpPr>
          <p:nvPr>
            <p:ph idx="1"/>
          </p:nvPr>
        </p:nvSpPr>
        <p:spPr>
          <a:xfrm>
            <a:off x="399495" y="519230"/>
            <a:ext cx="11416756" cy="827991"/>
          </a:xfrm>
        </p:spPr>
        <p:txBody>
          <a:bodyPr>
            <a:normAutofit/>
          </a:bodyPr>
          <a:lstStyle/>
          <a:p>
            <a:pPr marL="0" indent="0" eaLnBrk="1" hangingPunct="1">
              <a:buNone/>
            </a:pPr>
            <a:r>
              <a:rPr lang="en-US" altLang="en-US" sz="2400" dirty="0"/>
              <a:t>Leveraged or Management Buyout in conjunction with Lloyds Private Equity Partners as a Private Equity Investor</a:t>
            </a:r>
            <a:endParaRPr lang="en-US" altLang="en-US" sz="2400" b="1" dirty="0"/>
          </a:p>
        </p:txBody>
      </p:sp>
      <p:sp>
        <p:nvSpPr>
          <p:cNvPr id="6152" name="Rectangle 7">
            <a:extLst>
              <a:ext uri="{FF2B5EF4-FFF2-40B4-BE49-F238E27FC236}">
                <a16:creationId xmlns:a16="http://schemas.microsoft.com/office/drawing/2014/main" id="{82E3D039-6998-465E-AD4E-CCA249ABF1FB}"/>
              </a:ext>
            </a:extLst>
          </p:cNvPr>
          <p:cNvSpPr>
            <a:spLocks noChangeArrowheads="1"/>
          </p:cNvSpPr>
          <p:nvPr/>
        </p:nvSpPr>
        <p:spPr bwMode="auto">
          <a:xfrm>
            <a:off x="6680998" y="1933602"/>
            <a:ext cx="1625600" cy="749300"/>
          </a:xfrm>
          <a:prstGeom prst="rect">
            <a:avLst/>
          </a:prstGeom>
          <a:solidFill>
            <a:srgbClr val="FFFF00"/>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dirty="0">
                <a:latin typeface="Arial" panose="020B0604020202020204" pitchFamily="34" charset="0"/>
              </a:rPr>
              <a:t>Management</a:t>
            </a:r>
            <a:endParaRPr lang="en-US" altLang="en-US" sz="2400" dirty="0">
              <a:latin typeface="Arial" panose="020B0604020202020204" pitchFamily="34" charset="0"/>
            </a:endParaRPr>
          </a:p>
        </p:txBody>
      </p:sp>
      <p:sp>
        <p:nvSpPr>
          <p:cNvPr id="6153" name="Rectangle 8">
            <a:extLst>
              <a:ext uri="{FF2B5EF4-FFF2-40B4-BE49-F238E27FC236}">
                <a16:creationId xmlns:a16="http://schemas.microsoft.com/office/drawing/2014/main" id="{F93C62EA-EAA5-4FCE-B948-0B48A74707F6}"/>
              </a:ext>
            </a:extLst>
          </p:cNvPr>
          <p:cNvSpPr>
            <a:spLocks noChangeArrowheads="1"/>
          </p:cNvSpPr>
          <p:nvPr/>
        </p:nvSpPr>
        <p:spPr bwMode="auto">
          <a:xfrm>
            <a:off x="7686088" y="3508992"/>
            <a:ext cx="1792681" cy="749300"/>
          </a:xfrm>
          <a:prstGeom prst="rect">
            <a:avLst/>
          </a:prstGeom>
          <a:solidFill>
            <a:srgbClr val="FFFF00"/>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dirty="0">
                <a:latin typeface="Arial" panose="020B0604020202020204" pitchFamily="34" charset="0"/>
              </a:rPr>
              <a:t>Barclays</a:t>
            </a:r>
          </a:p>
          <a:p>
            <a:pPr algn="ctr" eaLnBrk="1" hangingPunct="1"/>
            <a:r>
              <a:rPr lang="en-US" altLang="en-US" dirty="0">
                <a:latin typeface="Arial" panose="020B0604020202020204" pitchFamily="34" charset="0"/>
              </a:rPr>
              <a:t>as Lender</a:t>
            </a:r>
          </a:p>
        </p:txBody>
      </p:sp>
      <p:sp>
        <p:nvSpPr>
          <p:cNvPr id="6154" name="Rectangle 9">
            <a:extLst>
              <a:ext uri="{FF2B5EF4-FFF2-40B4-BE49-F238E27FC236}">
                <a16:creationId xmlns:a16="http://schemas.microsoft.com/office/drawing/2014/main" id="{3CC54271-782A-4ECE-A027-EDC81674D911}"/>
              </a:ext>
            </a:extLst>
          </p:cNvPr>
          <p:cNvSpPr>
            <a:spLocks noChangeArrowheads="1"/>
          </p:cNvSpPr>
          <p:nvPr/>
        </p:nvSpPr>
        <p:spPr bwMode="auto">
          <a:xfrm>
            <a:off x="3186371" y="1932605"/>
            <a:ext cx="2141438" cy="749300"/>
          </a:xfrm>
          <a:prstGeom prst="rect">
            <a:avLst/>
          </a:prstGeom>
          <a:solidFill>
            <a:srgbClr val="FFFF00"/>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dirty="0">
                <a:latin typeface="Arial" panose="020B0604020202020204" pitchFamily="34" charset="0"/>
              </a:rPr>
              <a:t>Lloyds Private </a:t>
            </a:r>
          </a:p>
          <a:p>
            <a:pPr algn="ctr" eaLnBrk="1" hangingPunct="1"/>
            <a:r>
              <a:rPr lang="en-US" altLang="en-US" dirty="0">
                <a:latin typeface="Arial" panose="020B0604020202020204" pitchFamily="34" charset="0"/>
              </a:rPr>
              <a:t>Equity Partners</a:t>
            </a:r>
          </a:p>
        </p:txBody>
      </p:sp>
      <p:sp>
        <p:nvSpPr>
          <p:cNvPr id="6155" name="Rectangle 10">
            <a:extLst>
              <a:ext uri="{FF2B5EF4-FFF2-40B4-BE49-F238E27FC236}">
                <a16:creationId xmlns:a16="http://schemas.microsoft.com/office/drawing/2014/main" id="{5C3AA179-AC6F-49FE-959E-490A4ECF1C40}"/>
              </a:ext>
            </a:extLst>
          </p:cNvPr>
          <p:cNvSpPr>
            <a:spLocks noChangeArrowheads="1"/>
          </p:cNvSpPr>
          <p:nvPr/>
        </p:nvSpPr>
        <p:spPr bwMode="auto">
          <a:xfrm>
            <a:off x="5069890" y="3524867"/>
            <a:ext cx="1624013" cy="749300"/>
          </a:xfrm>
          <a:prstGeom prst="rect">
            <a:avLst/>
          </a:prstGeom>
          <a:solidFill>
            <a:srgbClr val="FFFF00"/>
          </a:solidFill>
          <a:ln w="1905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a:latin typeface="Arial" panose="020B0604020202020204" pitchFamily="34" charset="0"/>
              </a:rPr>
              <a:t>SPV or </a:t>
            </a:r>
          </a:p>
          <a:p>
            <a:pPr algn="ctr" eaLnBrk="1" hangingPunct="1"/>
            <a:r>
              <a:rPr lang="en-US" altLang="en-US">
                <a:latin typeface="Arial" panose="020B0604020202020204" pitchFamily="34" charset="0"/>
              </a:rPr>
              <a:t>Holding Co</a:t>
            </a:r>
            <a:r>
              <a:rPr lang="en-US" altLang="en-US">
                <a:solidFill>
                  <a:schemeClr val="bg2"/>
                </a:solidFill>
                <a:latin typeface="Arial" panose="020B0604020202020204" pitchFamily="34" charset="0"/>
              </a:rPr>
              <a:t>.</a:t>
            </a:r>
            <a:endParaRPr lang="en-US" altLang="en-US" sz="2400" b="1">
              <a:solidFill>
                <a:schemeClr val="bg2"/>
              </a:solidFill>
              <a:latin typeface="Arial" panose="020B0604020202020204" pitchFamily="34" charset="0"/>
            </a:endParaRPr>
          </a:p>
        </p:txBody>
      </p:sp>
      <p:sp>
        <p:nvSpPr>
          <p:cNvPr id="6156" name="Rectangle 11">
            <a:extLst>
              <a:ext uri="{FF2B5EF4-FFF2-40B4-BE49-F238E27FC236}">
                <a16:creationId xmlns:a16="http://schemas.microsoft.com/office/drawing/2014/main" id="{C09375F8-5697-47BB-BD54-42C325D8B513}"/>
              </a:ext>
            </a:extLst>
          </p:cNvPr>
          <p:cNvSpPr>
            <a:spLocks noChangeArrowheads="1"/>
          </p:cNvSpPr>
          <p:nvPr/>
        </p:nvSpPr>
        <p:spPr bwMode="auto">
          <a:xfrm>
            <a:off x="5069890" y="5008618"/>
            <a:ext cx="1624013" cy="749300"/>
          </a:xfrm>
          <a:prstGeom prst="rect">
            <a:avLst/>
          </a:prstGeom>
          <a:solidFill>
            <a:srgbClr val="FFFF00"/>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dirty="0">
                <a:latin typeface="Arial" panose="020B0604020202020204" pitchFamily="34" charset="0"/>
              </a:rPr>
              <a:t>AAA</a:t>
            </a:r>
            <a:endParaRPr lang="en-US" altLang="en-US" sz="2400" b="1" dirty="0">
              <a:latin typeface="Arial" panose="020B0604020202020204" pitchFamily="34" charset="0"/>
            </a:endParaRPr>
          </a:p>
        </p:txBody>
      </p:sp>
      <p:grpSp>
        <p:nvGrpSpPr>
          <p:cNvPr id="11" name="Group 10">
            <a:extLst>
              <a:ext uri="{FF2B5EF4-FFF2-40B4-BE49-F238E27FC236}">
                <a16:creationId xmlns:a16="http://schemas.microsoft.com/office/drawing/2014/main" id="{4F4E2907-3E30-4999-8807-A299021872AA}"/>
              </a:ext>
            </a:extLst>
          </p:cNvPr>
          <p:cNvGrpSpPr>
            <a:grpSpLocks/>
          </p:cNvGrpSpPr>
          <p:nvPr/>
        </p:nvGrpSpPr>
        <p:grpSpPr bwMode="auto">
          <a:xfrm>
            <a:off x="6681203" y="4226544"/>
            <a:ext cx="2160587" cy="1831771"/>
            <a:chOff x="5141742" y="4046915"/>
            <a:chExt cx="2159977" cy="1831407"/>
          </a:xfrm>
        </p:grpSpPr>
        <p:sp>
          <p:nvSpPr>
            <p:cNvPr id="6176" name="Text Box 5">
              <a:extLst>
                <a:ext uri="{FF2B5EF4-FFF2-40B4-BE49-F238E27FC236}">
                  <a16:creationId xmlns:a16="http://schemas.microsoft.com/office/drawing/2014/main" id="{51EAB809-08D7-4DC8-810D-90ECF12BF400}"/>
                </a:ext>
              </a:extLst>
            </p:cNvPr>
            <p:cNvSpPr txBox="1">
              <a:spLocks noChangeArrowheads="1"/>
            </p:cNvSpPr>
            <p:nvPr/>
          </p:nvSpPr>
          <p:spPr bwMode="auto">
            <a:xfrm>
              <a:off x="5414157" y="5570606"/>
              <a:ext cx="1519282" cy="307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a:latin typeface="Arial" panose="020B0604020202020204" pitchFamily="34" charset="0"/>
                </a:rPr>
                <a:t>Pledge of Assets</a:t>
              </a:r>
              <a:endParaRPr lang="en-US" altLang="en-US" sz="1400">
                <a:latin typeface="Times New Roman" panose="02020603050405020304" pitchFamily="18" charset="0"/>
              </a:endParaRPr>
            </a:p>
          </p:txBody>
        </p:sp>
        <p:sp>
          <p:nvSpPr>
            <p:cNvPr id="6177" name="Line 12">
              <a:extLst>
                <a:ext uri="{FF2B5EF4-FFF2-40B4-BE49-F238E27FC236}">
                  <a16:creationId xmlns:a16="http://schemas.microsoft.com/office/drawing/2014/main" id="{00158F57-3492-412E-AD07-6562E2E6D364}"/>
                </a:ext>
              </a:extLst>
            </p:cNvPr>
            <p:cNvSpPr>
              <a:spLocks noChangeShapeType="1"/>
            </p:cNvSpPr>
            <p:nvPr/>
          </p:nvSpPr>
          <p:spPr bwMode="auto">
            <a:xfrm flipV="1">
              <a:off x="5141742" y="5553048"/>
              <a:ext cx="2159977" cy="11706"/>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8" name="Line 13">
              <a:extLst>
                <a:ext uri="{FF2B5EF4-FFF2-40B4-BE49-F238E27FC236}">
                  <a16:creationId xmlns:a16="http://schemas.microsoft.com/office/drawing/2014/main" id="{73B9A38D-3979-4B6A-BBBA-8E07D05BC3B8}"/>
                </a:ext>
              </a:extLst>
            </p:cNvPr>
            <p:cNvSpPr>
              <a:spLocks noChangeShapeType="1"/>
            </p:cNvSpPr>
            <p:nvPr/>
          </p:nvSpPr>
          <p:spPr bwMode="auto">
            <a:xfrm flipV="1">
              <a:off x="7295271" y="4046915"/>
              <a:ext cx="0" cy="1498328"/>
            </a:xfrm>
            <a:prstGeom prst="line">
              <a:avLst/>
            </a:prstGeom>
            <a:noFill/>
            <a:ln w="19050" cap="sq">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 name="Group 2">
            <a:extLst>
              <a:ext uri="{FF2B5EF4-FFF2-40B4-BE49-F238E27FC236}">
                <a16:creationId xmlns:a16="http://schemas.microsoft.com/office/drawing/2014/main" id="{3EB3BC08-6394-4260-B854-4FFEC6909F27}"/>
              </a:ext>
            </a:extLst>
          </p:cNvPr>
          <p:cNvGrpSpPr>
            <a:grpSpLocks/>
          </p:cNvGrpSpPr>
          <p:nvPr/>
        </p:nvGrpSpPr>
        <p:grpSpPr bwMode="auto">
          <a:xfrm>
            <a:off x="4257090" y="2681905"/>
            <a:ext cx="798513" cy="1217613"/>
            <a:chOff x="2717409" y="2501764"/>
            <a:chExt cx="799514" cy="1217392"/>
          </a:xfrm>
        </p:grpSpPr>
        <p:sp>
          <p:nvSpPr>
            <p:cNvPr id="6173" name="Line 20">
              <a:extLst>
                <a:ext uri="{FF2B5EF4-FFF2-40B4-BE49-F238E27FC236}">
                  <a16:creationId xmlns:a16="http://schemas.microsoft.com/office/drawing/2014/main" id="{CC3E6BF3-6D4F-40F5-A9F2-9794679862E9}"/>
                </a:ext>
              </a:extLst>
            </p:cNvPr>
            <p:cNvSpPr>
              <a:spLocks noChangeShapeType="1"/>
            </p:cNvSpPr>
            <p:nvPr/>
          </p:nvSpPr>
          <p:spPr bwMode="auto">
            <a:xfrm>
              <a:off x="2717409" y="2501764"/>
              <a:ext cx="0" cy="1217392"/>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4" name="Line 21">
              <a:extLst>
                <a:ext uri="{FF2B5EF4-FFF2-40B4-BE49-F238E27FC236}">
                  <a16:creationId xmlns:a16="http://schemas.microsoft.com/office/drawing/2014/main" id="{AC471199-7D45-484F-A8F7-6C30C2F29F93}"/>
                </a:ext>
              </a:extLst>
            </p:cNvPr>
            <p:cNvSpPr>
              <a:spLocks noChangeShapeType="1"/>
            </p:cNvSpPr>
            <p:nvPr/>
          </p:nvSpPr>
          <p:spPr bwMode="auto">
            <a:xfrm>
              <a:off x="2733528" y="3719156"/>
              <a:ext cx="783395" cy="0"/>
            </a:xfrm>
            <a:prstGeom prst="line">
              <a:avLst/>
            </a:prstGeom>
            <a:noFill/>
            <a:ln w="19050" cap="sq">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5" name="Text Box 22">
              <a:extLst>
                <a:ext uri="{FF2B5EF4-FFF2-40B4-BE49-F238E27FC236}">
                  <a16:creationId xmlns:a16="http://schemas.microsoft.com/office/drawing/2014/main" id="{9A1A3B71-28CC-41D8-830F-306840674FEE}"/>
                </a:ext>
              </a:extLst>
            </p:cNvPr>
            <p:cNvSpPr txBox="1">
              <a:spLocks noChangeArrowheads="1"/>
            </p:cNvSpPr>
            <p:nvPr/>
          </p:nvSpPr>
          <p:spPr bwMode="auto">
            <a:xfrm>
              <a:off x="2775438" y="3311408"/>
              <a:ext cx="544421" cy="307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dirty="0">
                  <a:latin typeface="Arial" panose="020B0604020202020204" pitchFamily="34" charset="0"/>
                </a:rPr>
                <a:t>51%</a:t>
              </a:r>
              <a:endParaRPr lang="en-US" altLang="en-US" sz="1400" dirty="0">
                <a:latin typeface="Times New Roman" panose="02020603050405020304" pitchFamily="18" charset="0"/>
              </a:endParaRPr>
            </a:p>
          </p:txBody>
        </p:sp>
      </p:grpSp>
      <p:grpSp>
        <p:nvGrpSpPr>
          <p:cNvPr id="2" name="Group 1">
            <a:extLst>
              <a:ext uri="{FF2B5EF4-FFF2-40B4-BE49-F238E27FC236}">
                <a16:creationId xmlns:a16="http://schemas.microsoft.com/office/drawing/2014/main" id="{AA954086-73AB-41DF-B42C-A16E3E2A3F18}"/>
              </a:ext>
            </a:extLst>
          </p:cNvPr>
          <p:cNvGrpSpPr>
            <a:grpSpLocks/>
          </p:cNvGrpSpPr>
          <p:nvPr/>
        </p:nvGrpSpPr>
        <p:grpSpPr bwMode="auto">
          <a:xfrm>
            <a:off x="6709778" y="2681905"/>
            <a:ext cx="796925" cy="1006475"/>
            <a:chOff x="5170756" y="2501764"/>
            <a:chExt cx="796290" cy="1006690"/>
          </a:xfrm>
        </p:grpSpPr>
        <p:sp>
          <p:nvSpPr>
            <p:cNvPr id="6170" name="Line 18">
              <a:extLst>
                <a:ext uri="{FF2B5EF4-FFF2-40B4-BE49-F238E27FC236}">
                  <a16:creationId xmlns:a16="http://schemas.microsoft.com/office/drawing/2014/main" id="{3E838CC6-9588-43E1-8D39-04AB7D29EAC6}"/>
                </a:ext>
              </a:extLst>
            </p:cNvPr>
            <p:cNvSpPr>
              <a:spLocks noChangeShapeType="1"/>
            </p:cNvSpPr>
            <p:nvPr/>
          </p:nvSpPr>
          <p:spPr bwMode="auto">
            <a:xfrm>
              <a:off x="5967046" y="2501764"/>
              <a:ext cx="0" cy="994984"/>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1" name="Line 19">
              <a:extLst>
                <a:ext uri="{FF2B5EF4-FFF2-40B4-BE49-F238E27FC236}">
                  <a16:creationId xmlns:a16="http://schemas.microsoft.com/office/drawing/2014/main" id="{D58BF23B-577E-4C79-8221-DF63482B93FA}"/>
                </a:ext>
              </a:extLst>
            </p:cNvPr>
            <p:cNvSpPr>
              <a:spLocks noChangeShapeType="1"/>
            </p:cNvSpPr>
            <p:nvPr/>
          </p:nvSpPr>
          <p:spPr bwMode="auto">
            <a:xfrm>
              <a:off x="5170756" y="3508454"/>
              <a:ext cx="783395" cy="0"/>
            </a:xfrm>
            <a:prstGeom prst="line">
              <a:avLst/>
            </a:prstGeom>
            <a:noFill/>
            <a:ln w="19050" cap="sq">
              <a:solidFill>
                <a:schemeClr val="tx1"/>
              </a:solidFill>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2" name="Text Box 23">
              <a:extLst>
                <a:ext uri="{FF2B5EF4-FFF2-40B4-BE49-F238E27FC236}">
                  <a16:creationId xmlns:a16="http://schemas.microsoft.com/office/drawing/2014/main" id="{C0A82703-DFA1-4613-8736-F18026EEC562}"/>
                </a:ext>
              </a:extLst>
            </p:cNvPr>
            <p:cNvSpPr txBox="1">
              <a:spLocks noChangeArrowheads="1"/>
            </p:cNvSpPr>
            <p:nvPr/>
          </p:nvSpPr>
          <p:spPr bwMode="auto">
            <a:xfrm>
              <a:off x="5357739" y="3112411"/>
              <a:ext cx="543306" cy="307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dirty="0">
                  <a:latin typeface="Arial" panose="020B0604020202020204" pitchFamily="34" charset="0"/>
                </a:rPr>
                <a:t>49%</a:t>
              </a:r>
              <a:endParaRPr lang="en-US" altLang="en-US" sz="1400" dirty="0">
                <a:latin typeface="Times New Roman" panose="02020603050405020304" pitchFamily="18" charset="0"/>
              </a:endParaRPr>
            </a:p>
          </p:txBody>
        </p:sp>
      </p:grpSp>
      <p:grpSp>
        <p:nvGrpSpPr>
          <p:cNvPr id="8" name="Group 7">
            <a:extLst>
              <a:ext uri="{FF2B5EF4-FFF2-40B4-BE49-F238E27FC236}">
                <a16:creationId xmlns:a16="http://schemas.microsoft.com/office/drawing/2014/main" id="{E9C04E97-AF92-4492-AE8C-82E87A405C1B}"/>
              </a:ext>
            </a:extLst>
          </p:cNvPr>
          <p:cNvGrpSpPr>
            <a:grpSpLocks/>
          </p:cNvGrpSpPr>
          <p:nvPr/>
        </p:nvGrpSpPr>
        <p:grpSpPr bwMode="auto">
          <a:xfrm>
            <a:off x="6681203" y="3780452"/>
            <a:ext cx="1004887" cy="364894"/>
            <a:chOff x="5141742" y="3600148"/>
            <a:chExt cx="1005840" cy="364828"/>
          </a:xfrm>
        </p:grpSpPr>
        <p:sp>
          <p:nvSpPr>
            <p:cNvPr id="6168" name="Line 24">
              <a:extLst>
                <a:ext uri="{FF2B5EF4-FFF2-40B4-BE49-F238E27FC236}">
                  <a16:creationId xmlns:a16="http://schemas.microsoft.com/office/drawing/2014/main" id="{C701C817-D66F-4585-8FA9-D33CD441D00E}"/>
                </a:ext>
              </a:extLst>
            </p:cNvPr>
            <p:cNvSpPr>
              <a:spLocks noChangeShapeType="1"/>
            </p:cNvSpPr>
            <p:nvPr/>
          </p:nvSpPr>
          <p:spPr bwMode="auto">
            <a:xfrm flipV="1">
              <a:off x="5141742" y="3964976"/>
              <a:ext cx="1005840" cy="0"/>
            </a:xfrm>
            <a:prstGeom prst="line">
              <a:avLst/>
            </a:prstGeom>
            <a:noFill/>
            <a:ln w="19050">
              <a:solidFill>
                <a:schemeClr val="tx1"/>
              </a:solidFill>
              <a:prstDash val="dash"/>
              <a:round/>
              <a:headEnd type="triangle"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9" name="Text Box 25">
              <a:extLst>
                <a:ext uri="{FF2B5EF4-FFF2-40B4-BE49-F238E27FC236}">
                  <a16:creationId xmlns:a16="http://schemas.microsoft.com/office/drawing/2014/main" id="{179BBBBC-C01E-4BA0-B264-488DD5DCDE8A}"/>
                </a:ext>
              </a:extLst>
            </p:cNvPr>
            <p:cNvSpPr txBox="1">
              <a:spLocks noChangeArrowheads="1"/>
            </p:cNvSpPr>
            <p:nvPr/>
          </p:nvSpPr>
          <p:spPr bwMode="auto">
            <a:xfrm>
              <a:off x="5328725" y="3600148"/>
              <a:ext cx="730379" cy="307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dirty="0">
                  <a:latin typeface="Tahoma" panose="020B0604030504040204" pitchFamily="34" charset="0"/>
                </a:rPr>
                <a:t>£</a:t>
              </a:r>
              <a:r>
                <a:rPr lang="en-US" altLang="en-US" sz="1400" dirty="0">
                  <a:latin typeface="Arial" panose="020B0604020202020204" pitchFamily="34" charset="0"/>
                </a:rPr>
                <a:t> Loan</a:t>
              </a:r>
            </a:p>
          </p:txBody>
        </p:sp>
      </p:grpSp>
      <p:grpSp>
        <p:nvGrpSpPr>
          <p:cNvPr id="10" name="Group 9">
            <a:extLst>
              <a:ext uri="{FF2B5EF4-FFF2-40B4-BE49-F238E27FC236}">
                <a16:creationId xmlns:a16="http://schemas.microsoft.com/office/drawing/2014/main" id="{E31D4210-D13F-40AF-AD20-50630CD756F0}"/>
              </a:ext>
            </a:extLst>
          </p:cNvPr>
          <p:cNvGrpSpPr>
            <a:grpSpLocks/>
          </p:cNvGrpSpPr>
          <p:nvPr/>
        </p:nvGrpSpPr>
        <p:grpSpPr bwMode="auto">
          <a:xfrm>
            <a:off x="6681202" y="4274168"/>
            <a:ext cx="1535112" cy="1044575"/>
            <a:chOff x="5141742" y="4093738"/>
            <a:chExt cx="1534551" cy="1045709"/>
          </a:xfrm>
        </p:grpSpPr>
        <p:sp>
          <p:nvSpPr>
            <p:cNvPr id="6165" name="Line 14">
              <a:extLst>
                <a:ext uri="{FF2B5EF4-FFF2-40B4-BE49-F238E27FC236}">
                  <a16:creationId xmlns:a16="http://schemas.microsoft.com/office/drawing/2014/main" id="{96B0FA39-D967-4697-BA4F-9E7A19DBD960}"/>
                </a:ext>
              </a:extLst>
            </p:cNvPr>
            <p:cNvSpPr>
              <a:spLocks noChangeShapeType="1"/>
            </p:cNvSpPr>
            <p:nvPr/>
          </p:nvSpPr>
          <p:spPr bwMode="auto">
            <a:xfrm flipV="1">
              <a:off x="5141742" y="5127741"/>
              <a:ext cx="1534551" cy="11706"/>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6" name="Line 15">
              <a:extLst>
                <a:ext uri="{FF2B5EF4-FFF2-40B4-BE49-F238E27FC236}">
                  <a16:creationId xmlns:a16="http://schemas.microsoft.com/office/drawing/2014/main" id="{8BABEB51-8D10-48A4-9480-3799784FF1EA}"/>
                </a:ext>
              </a:extLst>
            </p:cNvPr>
            <p:cNvSpPr>
              <a:spLocks noChangeShapeType="1"/>
            </p:cNvSpPr>
            <p:nvPr/>
          </p:nvSpPr>
          <p:spPr bwMode="auto">
            <a:xfrm flipV="1">
              <a:off x="6676292" y="4093738"/>
              <a:ext cx="0" cy="1030101"/>
            </a:xfrm>
            <a:prstGeom prst="line">
              <a:avLst/>
            </a:prstGeom>
            <a:noFill/>
            <a:ln w="19050" cap="sq">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7" name="Text Box 26">
              <a:extLst>
                <a:ext uri="{FF2B5EF4-FFF2-40B4-BE49-F238E27FC236}">
                  <a16:creationId xmlns:a16="http://schemas.microsoft.com/office/drawing/2014/main" id="{770EE33B-69C0-4B08-9D21-810ECB7A07B7}"/>
                </a:ext>
              </a:extLst>
            </p:cNvPr>
            <p:cNvSpPr txBox="1">
              <a:spLocks noChangeArrowheads="1"/>
            </p:cNvSpPr>
            <p:nvPr/>
          </p:nvSpPr>
          <p:spPr bwMode="auto">
            <a:xfrm>
              <a:off x="5391590" y="4762913"/>
              <a:ext cx="1029073" cy="308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a:latin typeface="Arial" panose="020B0604020202020204" pitchFamily="34" charset="0"/>
                </a:rPr>
                <a:t>Guarantee</a:t>
              </a:r>
              <a:endParaRPr lang="en-US" altLang="en-US" sz="1400">
                <a:latin typeface="Times New Roman" panose="02020603050405020304" pitchFamily="18" charset="0"/>
              </a:endParaRPr>
            </a:p>
          </p:txBody>
        </p:sp>
      </p:grpSp>
      <p:grpSp>
        <p:nvGrpSpPr>
          <p:cNvPr id="9" name="Group 8">
            <a:extLst>
              <a:ext uri="{FF2B5EF4-FFF2-40B4-BE49-F238E27FC236}">
                <a16:creationId xmlns:a16="http://schemas.microsoft.com/office/drawing/2014/main" id="{971CAF8A-D5A3-4F80-B735-AADDFC95507E}"/>
              </a:ext>
            </a:extLst>
          </p:cNvPr>
          <p:cNvGrpSpPr>
            <a:grpSpLocks/>
          </p:cNvGrpSpPr>
          <p:nvPr/>
        </p:nvGrpSpPr>
        <p:grpSpPr bwMode="auto">
          <a:xfrm>
            <a:off x="6024789" y="4282138"/>
            <a:ext cx="1731893" cy="450371"/>
            <a:chOff x="4415337" y="4082030"/>
            <a:chExt cx="1732245" cy="449928"/>
          </a:xfrm>
        </p:grpSpPr>
        <p:sp>
          <p:nvSpPr>
            <p:cNvPr id="6163" name="Line 17">
              <a:extLst>
                <a:ext uri="{FF2B5EF4-FFF2-40B4-BE49-F238E27FC236}">
                  <a16:creationId xmlns:a16="http://schemas.microsoft.com/office/drawing/2014/main" id="{746B14CA-12E2-4E1E-9A48-5A0BD267EBF4}"/>
                </a:ext>
              </a:extLst>
            </p:cNvPr>
            <p:cNvSpPr>
              <a:spLocks noChangeShapeType="1"/>
            </p:cNvSpPr>
            <p:nvPr/>
          </p:nvSpPr>
          <p:spPr bwMode="auto">
            <a:xfrm flipV="1">
              <a:off x="4415337" y="4082030"/>
              <a:ext cx="1732245" cy="319844"/>
            </a:xfrm>
            <a:prstGeom prst="line">
              <a:avLst/>
            </a:prstGeom>
            <a:noFill/>
            <a:ln w="19050" cap="sq">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4" name="Text Box 27">
              <a:extLst>
                <a:ext uri="{FF2B5EF4-FFF2-40B4-BE49-F238E27FC236}">
                  <a16:creationId xmlns:a16="http://schemas.microsoft.com/office/drawing/2014/main" id="{DBEDADA8-48A1-4446-BB48-A302D47F4BD5}"/>
                </a:ext>
              </a:extLst>
            </p:cNvPr>
            <p:cNvSpPr txBox="1">
              <a:spLocks noChangeArrowheads="1"/>
            </p:cNvSpPr>
            <p:nvPr/>
          </p:nvSpPr>
          <p:spPr bwMode="auto">
            <a:xfrm rot="20932773">
              <a:off x="4458945" y="4224485"/>
              <a:ext cx="1558757" cy="307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400" dirty="0">
                  <a:latin typeface="Arial" panose="020B0604020202020204" pitchFamily="34" charset="0"/>
                </a:rPr>
                <a:t>Pledge of Shares</a:t>
              </a:r>
              <a:endParaRPr lang="en-US" altLang="en-US" sz="1400" dirty="0">
                <a:latin typeface="Times New Roman" panose="02020603050405020304" pitchFamily="18" charset="0"/>
              </a:endParaRPr>
            </a:p>
          </p:txBody>
        </p:sp>
      </p:grpSp>
      <p:grpSp>
        <p:nvGrpSpPr>
          <p:cNvPr id="7" name="Group 6">
            <a:extLst>
              <a:ext uri="{FF2B5EF4-FFF2-40B4-BE49-F238E27FC236}">
                <a16:creationId xmlns:a16="http://schemas.microsoft.com/office/drawing/2014/main" id="{C2067840-D493-4A5F-B194-75C7E4AF1A0C}"/>
              </a:ext>
            </a:extLst>
          </p:cNvPr>
          <p:cNvGrpSpPr>
            <a:grpSpLocks/>
          </p:cNvGrpSpPr>
          <p:nvPr/>
        </p:nvGrpSpPr>
        <p:grpSpPr bwMode="auto">
          <a:xfrm>
            <a:off x="5390840" y="4281975"/>
            <a:ext cx="828675" cy="726645"/>
            <a:chOff x="3708567" y="4120869"/>
            <a:chExt cx="828527" cy="726514"/>
          </a:xfrm>
        </p:grpSpPr>
        <p:cxnSp>
          <p:nvCxnSpPr>
            <p:cNvPr id="5" name="Straight Arrow Connector 4">
              <a:extLst>
                <a:ext uri="{FF2B5EF4-FFF2-40B4-BE49-F238E27FC236}">
                  <a16:creationId xmlns:a16="http://schemas.microsoft.com/office/drawing/2014/main" id="{7EB40F9F-43C5-4095-8A58-C9D1EF0FE933}"/>
                </a:ext>
              </a:extLst>
            </p:cNvPr>
            <p:cNvCxnSpPr>
              <a:cxnSpLocks/>
            </p:cNvCxnSpPr>
            <p:nvPr/>
          </p:nvCxnSpPr>
          <p:spPr>
            <a:xfrm>
              <a:off x="4342402" y="4120869"/>
              <a:ext cx="0" cy="726514"/>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6161" name="TextBox 5">
              <a:extLst>
                <a:ext uri="{FF2B5EF4-FFF2-40B4-BE49-F238E27FC236}">
                  <a16:creationId xmlns:a16="http://schemas.microsoft.com/office/drawing/2014/main" id="{DB9FA456-4848-4622-8D14-F5D55870B4A1}"/>
                </a:ext>
              </a:extLst>
            </p:cNvPr>
            <p:cNvSpPr txBox="1">
              <a:spLocks noChangeArrowheads="1"/>
            </p:cNvSpPr>
            <p:nvPr/>
          </p:nvSpPr>
          <p:spPr bwMode="auto">
            <a:xfrm>
              <a:off x="3708567" y="4325087"/>
              <a:ext cx="8285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400" dirty="0">
                  <a:latin typeface="Arial" panose="020B0604020202020204" pitchFamily="34" charset="0"/>
                  <a:cs typeface="Arial" panose="020B0604020202020204" pitchFamily="34" charset="0"/>
                </a:rPr>
                <a:t>100%</a:t>
              </a:r>
            </a:p>
          </p:txBody>
        </p:sp>
      </p:grpSp>
      <p:sp>
        <p:nvSpPr>
          <p:cNvPr id="4" name="Slide Number Placeholder 3">
            <a:extLst>
              <a:ext uri="{FF2B5EF4-FFF2-40B4-BE49-F238E27FC236}">
                <a16:creationId xmlns:a16="http://schemas.microsoft.com/office/drawing/2014/main" id="{FC3DB7A8-B1EA-5D4F-8CFD-B219920232CD}"/>
              </a:ext>
            </a:extLst>
          </p:cNvPr>
          <p:cNvSpPr>
            <a:spLocks noGrp="1"/>
          </p:cNvSpPr>
          <p:nvPr>
            <p:ph type="sldNum" sz="quarter" idx="12"/>
          </p:nvPr>
        </p:nvSpPr>
        <p:spPr/>
        <p:txBody>
          <a:bodyPr/>
          <a:lstStyle/>
          <a:p>
            <a:pPr>
              <a:defRPr/>
            </a:pPr>
            <a:fld id="{9C25A76E-BAD8-4719-BE7C-FC8FECD2AFFC}" type="slidenum">
              <a:rPr lang="en-US" smtClean="0"/>
              <a:pPr>
                <a:defRPr/>
              </a:pPr>
              <a:t>50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5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54"/>
                                        </p:tgtEl>
                                        <p:attrNameLst>
                                          <p:attrName>style.visibility</p:attrName>
                                        </p:attrNameLst>
                                      </p:cBhvr>
                                      <p:to>
                                        <p:strVal val="visible"/>
                                      </p:to>
                                    </p:set>
                                    <p:anim calcmode="lin" valueType="num">
                                      <p:cBhvr additive="base">
                                        <p:cTn id="13" dur="500" fill="hold"/>
                                        <p:tgtEl>
                                          <p:spTgt spid="6154"/>
                                        </p:tgtEl>
                                        <p:attrNameLst>
                                          <p:attrName>ppt_x</p:attrName>
                                        </p:attrNameLst>
                                      </p:cBhvr>
                                      <p:tavLst>
                                        <p:tav tm="0">
                                          <p:val>
                                            <p:strVal val="#ppt_x"/>
                                          </p:val>
                                        </p:tav>
                                        <p:tav tm="100000">
                                          <p:val>
                                            <p:strVal val="#ppt_x"/>
                                          </p:val>
                                        </p:tav>
                                      </p:tavLst>
                                    </p:anim>
                                    <p:anim calcmode="lin" valueType="num">
                                      <p:cBhvr additive="base">
                                        <p:cTn id="14" dur="500" fill="hold"/>
                                        <p:tgtEl>
                                          <p:spTgt spid="615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152"/>
                                        </p:tgtEl>
                                        <p:attrNameLst>
                                          <p:attrName>style.visibility</p:attrName>
                                        </p:attrNameLst>
                                      </p:cBhvr>
                                      <p:to>
                                        <p:strVal val="visible"/>
                                      </p:to>
                                    </p:set>
                                    <p:anim calcmode="lin" valueType="num">
                                      <p:cBhvr additive="base">
                                        <p:cTn id="19" dur="500" fill="hold"/>
                                        <p:tgtEl>
                                          <p:spTgt spid="6152"/>
                                        </p:tgtEl>
                                        <p:attrNameLst>
                                          <p:attrName>ppt_x</p:attrName>
                                        </p:attrNameLst>
                                      </p:cBhvr>
                                      <p:tavLst>
                                        <p:tav tm="0">
                                          <p:val>
                                            <p:strVal val="#ppt_x"/>
                                          </p:val>
                                        </p:tav>
                                        <p:tav tm="100000">
                                          <p:val>
                                            <p:strVal val="#ppt_x"/>
                                          </p:val>
                                        </p:tav>
                                      </p:tavLst>
                                    </p:anim>
                                    <p:anim calcmode="lin" valueType="num">
                                      <p:cBhvr additive="base">
                                        <p:cTn id="20" dur="500" fill="hold"/>
                                        <p:tgtEl>
                                          <p:spTgt spid="6152"/>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155"/>
                                        </p:tgtEl>
                                        <p:attrNameLst>
                                          <p:attrName>style.visibility</p:attrName>
                                        </p:attrNameLst>
                                      </p:cBhvr>
                                      <p:to>
                                        <p:strVal val="visible"/>
                                      </p:to>
                                    </p:set>
                                    <p:anim calcmode="lin" valueType="num">
                                      <p:cBhvr additive="base">
                                        <p:cTn id="25" dur="500" fill="hold"/>
                                        <p:tgtEl>
                                          <p:spTgt spid="6155"/>
                                        </p:tgtEl>
                                        <p:attrNameLst>
                                          <p:attrName>ppt_x</p:attrName>
                                        </p:attrNameLst>
                                      </p:cBhvr>
                                      <p:tavLst>
                                        <p:tav tm="0">
                                          <p:val>
                                            <p:strVal val="#ppt_x"/>
                                          </p:val>
                                        </p:tav>
                                        <p:tav tm="100000">
                                          <p:val>
                                            <p:strVal val="#ppt_x"/>
                                          </p:val>
                                        </p:tav>
                                      </p:tavLst>
                                    </p:anim>
                                    <p:anim calcmode="lin" valueType="num">
                                      <p:cBhvr additive="base">
                                        <p:cTn id="26" dur="500" fill="hold"/>
                                        <p:tgtEl>
                                          <p:spTgt spid="6155"/>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156"/>
                                        </p:tgtEl>
                                        <p:attrNameLst>
                                          <p:attrName>style.visibility</p:attrName>
                                        </p:attrNameLst>
                                      </p:cBhvr>
                                      <p:to>
                                        <p:strVal val="visible"/>
                                      </p:to>
                                    </p:set>
                                    <p:anim calcmode="lin" valueType="num">
                                      <p:cBhvr additive="base">
                                        <p:cTn id="43" dur="500" fill="hold"/>
                                        <p:tgtEl>
                                          <p:spTgt spid="6156"/>
                                        </p:tgtEl>
                                        <p:attrNameLst>
                                          <p:attrName>ppt_x</p:attrName>
                                        </p:attrNameLst>
                                      </p:cBhvr>
                                      <p:tavLst>
                                        <p:tav tm="0">
                                          <p:val>
                                            <p:strVal val="#ppt_x"/>
                                          </p:val>
                                        </p:tav>
                                        <p:tav tm="100000">
                                          <p:val>
                                            <p:strVal val="#ppt_x"/>
                                          </p:val>
                                        </p:tav>
                                      </p:tavLst>
                                    </p:anim>
                                    <p:anim calcmode="lin" valueType="num">
                                      <p:cBhvr additive="base">
                                        <p:cTn id="44" dur="500" fill="hold"/>
                                        <p:tgtEl>
                                          <p:spTgt spid="6156"/>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153"/>
                                        </p:tgtEl>
                                        <p:attrNameLst>
                                          <p:attrName>style.visibility</p:attrName>
                                        </p:attrNameLst>
                                      </p:cBhvr>
                                      <p:to>
                                        <p:strVal val="visible"/>
                                      </p:to>
                                    </p:set>
                                    <p:anim calcmode="lin" valueType="num">
                                      <p:cBhvr additive="base">
                                        <p:cTn id="55" dur="500" fill="hold"/>
                                        <p:tgtEl>
                                          <p:spTgt spid="6153"/>
                                        </p:tgtEl>
                                        <p:attrNameLst>
                                          <p:attrName>ppt_x</p:attrName>
                                        </p:attrNameLst>
                                      </p:cBhvr>
                                      <p:tavLst>
                                        <p:tav tm="0">
                                          <p:val>
                                            <p:strVal val="#ppt_x"/>
                                          </p:val>
                                        </p:tav>
                                        <p:tav tm="100000">
                                          <p:val>
                                            <p:strVal val="#ppt_x"/>
                                          </p:val>
                                        </p:tav>
                                      </p:tavLst>
                                    </p:anim>
                                    <p:anim calcmode="lin" valueType="num">
                                      <p:cBhvr additive="base">
                                        <p:cTn id="56" dur="500" fill="hold"/>
                                        <p:tgtEl>
                                          <p:spTgt spid="6153"/>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ppt_x"/>
                                          </p:val>
                                        </p:tav>
                                        <p:tav tm="100000">
                                          <p:val>
                                            <p:strVal val="#ppt_x"/>
                                          </p:val>
                                        </p:tav>
                                      </p:tavLst>
                                    </p:anim>
                                    <p:anim calcmode="lin" valueType="num">
                                      <p:cBhvr additive="base">
                                        <p:cTn id="6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additive="base">
                                        <p:cTn id="67" dur="500" fill="hold"/>
                                        <p:tgtEl>
                                          <p:spTgt spid="9"/>
                                        </p:tgtEl>
                                        <p:attrNameLst>
                                          <p:attrName>ppt_x</p:attrName>
                                        </p:attrNameLst>
                                      </p:cBhvr>
                                      <p:tavLst>
                                        <p:tav tm="0">
                                          <p:val>
                                            <p:strVal val="#ppt_x"/>
                                          </p:val>
                                        </p:tav>
                                        <p:tav tm="100000">
                                          <p:val>
                                            <p:strVal val="#ppt_x"/>
                                          </p:val>
                                        </p:tav>
                                      </p:tavLst>
                                    </p:anim>
                                    <p:anim calcmode="lin" valueType="num">
                                      <p:cBhvr additive="base">
                                        <p:cTn id="6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nodeType="clickEffect">
                                  <p:stCondLst>
                                    <p:cond delay="0"/>
                                  </p:stCondLst>
                                  <p:childTnLst>
                                    <p:set>
                                      <p:cBhvr>
                                        <p:cTn id="72" dur="1" fill="hold">
                                          <p:stCondLst>
                                            <p:cond delay="0"/>
                                          </p:stCondLst>
                                        </p:cTn>
                                        <p:tgtEl>
                                          <p:spTgt spid="10"/>
                                        </p:tgtEl>
                                        <p:attrNameLst>
                                          <p:attrName>style.visibility</p:attrName>
                                        </p:attrNameLst>
                                      </p:cBhvr>
                                      <p:to>
                                        <p:strVal val="visible"/>
                                      </p:to>
                                    </p:set>
                                    <p:anim calcmode="lin" valueType="num">
                                      <p:cBhvr additive="base">
                                        <p:cTn id="73" dur="500" fill="hold"/>
                                        <p:tgtEl>
                                          <p:spTgt spid="10"/>
                                        </p:tgtEl>
                                        <p:attrNameLst>
                                          <p:attrName>ppt_x</p:attrName>
                                        </p:attrNameLst>
                                      </p:cBhvr>
                                      <p:tavLst>
                                        <p:tav tm="0">
                                          <p:val>
                                            <p:strVal val="#ppt_x"/>
                                          </p:val>
                                        </p:tav>
                                        <p:tav tm="100000">
                                          <p:val>
                                            <p:strVal val="#ppt_x"/>
                                          </p:val>
                                        </p:tav>
                                      </p:tavLst>
                                    </p:anim>
                                    <p:anim calcmode="lin" valueType="num">
                                      <p:cBhvr additive="base">
                                        <p:cTn id="7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nodeType="clickEffect">
                                  <p:stCondLst>
                                    <p:cond delay="0"/>
                                  </p:stCondLst>
                                  <p:childTnLst>
                                    <p:set>
                                      <p:cBhvr>
                                        <p:cTn id="78" dur="1" fill="hold">
                                          <p:stCondLst>
                                            <p:cond delay="0"/>
                                          </p:stCondLst>
                                        </p:cTn>
                                        <p:tgtEl>
                                          <p:spTgt spid="11"/>
                                        </p:tgtEl>
                                        <p:attrNameLst>
                                          <p:attrName>style.visibility</p:attrName>
                                        </p:attrNameLst>
                                      </p:cBhvr>
                                      <p:to>
                                        <p:strVal val="visible"/>
                                      </p:to>
                                    </p:set>
                                    <p:anim calcmode="lin" valueType="num">
                                      <p:cBhvr additive="base">
                                        <p:cTn id="79" dur="500" fill="hold"/>
                                        <p:tgtEl>
                                          <p:spTgt spid="11"/>
                                        </p:tgtEl>
                                        <p:attrNameLst>
                                          <p:attrName>ppt_x</p:attrName>
                                        </p:attrNameLst>
                                      </p:cBhvr>
                                      <p:tavLst>
                                        <p:tav tm="0">
                                          <p:val>
                                            <p:strVal val="#ppt_x"/>
                                          </p:val>
                                        </p:tav>
                                        <p:tav tm="100000">
                                          <p:val>
                                            <p:strVal val="#ppt_x"/>
                                          </p:val>
                                        </p:tav>
                                      </p:tavLst>
                                    </p:anim>
                                    <p:anim calcmode="lin" valueType="num">
                                      <p:cBhvr additive="base">
                                        <p:cTn id="8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2" grpId="0" animBg="1"/>
      <p:bldP spid="6153" grpId="0" animBg="1"/>
      <p:bldP spid="6154" grpId="0" animBg="1"/>
      <p:bldP spid="6155" grpId="0" animBg="1"/>
      <p:bldP spid="615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3">
            <a:extLst>
              <a:ext uri="{FF2B5EF4-FFF2-40B4-BE49-F238E27FC236}">
                <a16:creationId xmlns:a16="http://schemas.microsoft.com/office/drawing/2014/main" id="{9DC46275-D2FE-4285-A818-B55172FD2723}"/>
              </a:ext>
            </a:extLst>
          </p:cNvPr>
          <p:cNvSpPr>
            <a:spLocks noGrp="1" noChangeArrowheads="1"/>
          </p:cNvSpPr>
          <p:nvPr>
            <p:ph idx="1"/>
          </p:nvPr>
        </p:nvSpPr>
        <p:spPr>
          <a:xfrm>
            <a:off x="519952" y="608634"/>
            <a:ext cx="11152095" cy="857250"/>
          </a:xfrm>
        </p:spPr>
        <p:txBody>
          <a:bodyPr rtlCol="0">
            <a:noAutofit/>
          </a:bodyPr>
          <a:lstStyle/>
          <a:p>
            <a:pPr marL="0" indent="0" fontAlgn="auto">
              <a:spcAft>
                <a:spcPts val="0"/>
              </a:spcAft>
              <a:buNone/>
              <a:defRPr/>
            </a:pPr>
            <a:r>
              <a:rPr lang="en-US" altLang="en-US" sz="2400" dirty="0"/>
              <a:t>Immediately following the transaction the SPV will merge into AAA with AAA as the surviving entity. As a result the shareholding and loan structure will be as follows:</a:t>
            </a:r>
          </a:p>
        </p:txBody>
      </p:sp>
      <p:sp>
        <p:nvSpPr>
          <p:cNvPr id="7174" name="Rectangle 5">
            <a:extLst>
              <a:ext uri="{FF2B5EF4-FFF2-40B4-BE49-F238E27FC236}">
                <a16:creationId xmlns:a16="http://schemas.microsoft.com/office/drawing/2014/main" id="{A363A931-1FBA-47DB-B0E8-94F35507EF24}"/>
              </a:ext>
            </a:extLst>
          </p:cNvPr>
          <p:cNvSpPr>
            <a:spLocks noChangeArrowheads="1"/>
          </p:cNvSpPr>
          <p:nvPr/>
        </p:nvSpPr>
        <p:spPr bwMode="auto">
          <a:xfrm>
            <a:off x="5067244" y="3265096"/>
            <a:ext cx="1284685" cy="610790"/>
          </a:xfrm>
          <a:prstGeom prst="rect">
            <a:avLst/>
          </a:prstGeom>
          <a:solidFill>
            <a:srgbClr val="FFFF00"/>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685800">
              <a:defRPr/>
            </a:pPr>
            <a:r>
              <a:rPr lang="en-US" altLang="en-US" dirty="0">
                <a:solidFill>
                  <a:prstClr val="black"/>
                </a:solidFill>
                <a:latin typeface="Arial" panose="020B0604020202020204" pitchFamily="34" charset="0"/>
              </a:rPr>
              <a:t>AAA</a:t>
            </a:r>
            <a:endParaRPr lang="en-US" altLang="en-US" dirty="0">
              <a:solidFill>
                <a:prstClr val="black"/>
              </a:solidFill>
              <a:latin typeface="Times New Roman" panose="02020603050405020304" pitchFamily="18" charset="0"/>
            </a:endParaRPr>
          </a:p>
        </p:txBody>
      </p:sp>
      <p:sp>
        <p:nvSpPr>
          <p:cNvPr id="7175" name="Rectangle 6">
            <a:extLst>
              <a:ext uri="{FF2B5EF4-FFF2-40B4-BE49-F238E27FC236}">
                <a16:creationId xmlns:a16="http://schemas.microsoft.com/office/drawing/2014/main" id="{047F661B-5A5A-4AD2-9C48-66AA2EE464A5}"/>
              </a:ext>
            </a:extLst>
          </p:cNvPr>
          <p:cNvSpPr>
            <a:spLocks noChangeArrowheads="1"/>
          </p:cNvSpPr>
          <p:nvPr/>
        </p:nvSpPr>
        <p:spPr bwMode="auto">
          <a:xfrm>
            <a:off x="6676407" y="2147767"/>
            <a:ext cx="1491778" cy="757152"/>
          </a:xfrm>
          <a:prstGeom prst="rect">
            <a:avLst/>
          </a:prstGeom>
          <a:solidFill>
            <a:srgbClr val="FFFF00"/>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685800">
              <a:defRPr/>
            </a:pPr>
            <a:r>
              <a:rPr lang="en-US" altLang="en-US" dirty="0">
                <a:solidFill>
                  <a:prstClr val="black"/>
                </a:solidFill>
                <a:latin typeface="Arial" panose="020B0604020202020204" pitchFamily="34" charset="0"/>
              </a:rPr>
              <a:t>Management</a:t>
            </a:r>
          </a:p>
        </p:txBody>
      </p:sp>
      <p:sp>
        <p:nvSpPr>
          <p:cNvPr id="7178" name="Rectangle 9">
            <a:extLst>
              <a:ext uri="{FF2B5EF4-FFF2-40B4-BE49-F238E27FC236}">
                <a16:creationId xmlns:a16="http://schemas.microsoft.com/office/drawing/2014/main" id="{472CDA44-FCD1-4D6A-AB5F-73ACCCF04795}"/>
              </a:ext>
            </a:extLst>
          </p:cNvPr>
          <p:cNvSpPr>
            <a:spLocks noChangeArrowheads="1"/>
          </p:cNvSpPr>
          <p:nvPr/>
        </p:nvSpPr>
        <p:spPr bwMode="auto">
          <a:xfrm>
            <a:off x="3015016" y="2190757"/>
            <a:ext cx="1947329" cy="705245"/>
          </a:xfrm>
          <a:prstGeom prst="rect">
            <a:avLst/>
          </a:prstGeom>
          <a:solidFill>
            <a:srgbClr val="FFFF00"/>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685800">
              <a:defRPr/>
            </a:pPr>
            <a:r>
              <a:rPr lang="en-US" altLang="en-US" dirty="0">
                <a:solidFill>
                  <a:prstClr val="black"/>
                </a:solidFill>
                <a:latin typeface="Arial" panose="020B0604020202020204" pitchFamily="34" charset="0"/>
              </a:rPr>
              <a:t>Lloyds Private</a:t>
            </a:r>
          </a:p>
          <a:p>
            <a:pPr algn="ctr" defTabSz="685800">
              <a:defRPr/>
            </a:pPr>
            <a:r>
              <a:rPr lang="en-US" altLang="en-US" dirty="0">
                <a:solidFill>
                  <a:prstClr val="black"/>
                </a:solidFill>
                <a:latin typeface="Arial" panose="020B0604020202020204" pitchFamily="34" charset="0"/>
              </a:rPr>
              <a:t>Equity Partners</a:t>
            </a:r>
            <a:endParaRPr lang="en-US" altLang="en-US" dirty="0">
              <a:solidFill>
                <a:prstClr val="black"/>
              </a:solidFill>
              <a:latin typeface="Times New Roman" panose="02020603050405020304" pitchFamily="18" charset="0"/>
            </a:endParaRPr>
          </a:p>
        </p:txBody>
      </p:sp>
      <p:sp>
        <p:nvSpPr>
          <p:cNvPr id="7181" name="Rectangle 12">
            <a:extLst>
              <a:ext uri="{FF2B5EF4-FFF2-40B4-BE49-F238E27FC236}">
                <a16:creationId xmlns:a16="http://schemas.microsoft.com/office/drawing/2014/main" id="{5BE43954-D06F-4929-AB7C-6CC997C687A3}"/>
              </a:ext>
            </a:extLst>
          </p:cNvPr>
          <p:cNvSpPr>
            <a:spLocks noChangeArrowheads="1"/>
          </p:cNvSpPr>
          <p:nvPr/>
        </p:nvSpPr>
        <p:spPr bwMode="auto">
          <a:xfrm>
            <a:off x="6780550" y="4060433"/>
            <a:ext cx="1590451" cy="610790"/>
          </a:xfrm>
          <a:prstGeom prst="rect">
            <a:avLst/>
          </a:prstGeom>
          <a:solidFill>
            <a:srgbClr val="FFFF00"/>
          </a:solidFill>
          <a:ln w="12700"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685800">
              <a:defRPr/>
            </a:pPr>
            <a:r>
              <a:rPr lang="en-US" altLang="en-US" dirty="0">
                <a:solidFill>
                  <a:prstClr val="black"/>
                </a:solidFill>
                <a:latin typeface="Arial" panose="020B0604020202020204" pitchFamily="34" charset="0"/>
              </a:rPr>
              <a:t>Barclays</a:t>
            </a:r>
          </a:p>
          <a:p>
            <a:pPr algn="ctr" defTabSz="685800">
              <a:defRPr/>
            </a:pPr>
            <a:r>
              <a:rPr lang="en-US" altLang="en-US" dirty="0">
                <a:solidFill>
                  <a:prstClr val="black"/>
                </a:solidFill>
                <a:latin typeface="Arial" panose="020B0604020202020204" pitchFamily="34" charset="0"/>
              </a:rPr>
              <a:t>as Lender</a:t>
            </a:r>
            <a:endParaRPr lang="en-US" altLang="en-US" dirty="0">
              <a:solidFill>
                <a:prstClr val="black"/>
              </a:solidFill>
              <a:latin typeface="Times New Roman" panose="02020603050405020304" pitchFamily="18" charset="0"/>
            </a:endParaRPr>
          </a:p>
        </p:txBody>
      </p:sp>
      <p:grpSp>
        <p:nvGrpSpPr>
          <p:cNvPr id="2" name="Group 1">
            <a:extLst>
              <a:ext uri="{FF2B5EF4-FFF2-40B4-BE49-F238E27FC236}">
                <a16:creationId xmlns:a16="http://schemas.microsoft.com/office/drawing/2014/main" id="{A2F76B2E-F44A-4324-B131-2BC3908369BA}"/>
              </a:ext>
            </a:extLst>
          </p:cNvPr>
          <p:cNvGrpSpPr>
            <a:grpSpLocks/>
          </p:cNvGrpSpPr>
          <p:nvPr/>
        </p:nvGrpSpPr>
        <p:grpSpPr bwMode="auto">
          <a:xfrm>
            <a:off x="5710180" y="3875891"/>
            <a:ext cx="1070372" cy="540933"/>
            <a:chOff x="4536309" y="4845050"/>
            <a:chExt cx="1427655" cy="721306"/>
          </a:xfrm>
        </p:grpSpPr>
        <p:sp>
          <p:nvSpPr>
            <p:cNvPr id="7189" name="Line 13">
              <a:extLst>
                <a:ext uri="{FF2B5EF4-FFF2-40B4-BE49-F238E27FC236}">
                  <a16:creationId xmlns:a16="http://schemas.microsoft.com/office/drawing/2014/main" id="{C1FA8B21-A7AD-4EFA-8C54-B0D6E21D77A3}"/>
                </a:ext>
              </a:extLst>
            </p:cNvPr>
            <p:cNvSpPr>
              <a:spLocks noChangeShapeType="1"/>
            </p:cNvSpPr>
            <p:nvPr/>
          </p:nvSpPr>
          <p:spPr bwMode="auto">
            <a:xfrm>
              <a:off x="4536309" y="4845050"/>
              <a:ext cx="0" cy="690526"/>
            </a:xfrm>
            <a:prstGeom prst="line">
              <a:avLst/>
            </a:prstGeom>
            <a:noFill/>
            <a:ln w="19050" cap="sq">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a:defRPr/>
              </a:pPr>
              <a:endParaRPr lang="en-US" sz="1350">
                <a:solidFill>
                  <a:prstClr val="black"/>
                </a:solidFill>
              </a:endParaRPr>
            </a:p>
          </p:txBody>
        </p:sp>
        <p:sp>
          <p:nvSpPr>
            <p:cNvPr id="7190" name="Line 14">
              <a:extLst>
                <a:ext uri="{FF2B5EF4-FFF2-40B4-BE49-F238E27FC236}">
                  <a16:creationId xmlns:a16="http://schemas.microsoft.com/office/drawing/2014/main" id="{88C9B82D-8737-473A-A7EF-B038AC6EE1EE}"/>
                </a:ext>
              </a:extLst>
            </p:cNvPr>
            <p:cNvSpPr>
              <a:spLocks noChangeShapeType="1"/>
            </p:cNvSpPr>
            <p:nvPr/>
          </p:nvSpPr>
          <p:spPr bwMode="auto">
            <a:xfrm>
              <a:off x="4536309" y="5535576"/>
              <a:ext cx="1427655" cy="0"/>
            </a:xfrm>
            <a:prstGeom prst="line">
              <a:avLst/>
            </a:prstGeom>
            <a:noFill/>
            <a:ln w="19050"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a:defRPr/>
              </a:pPr>
              <a:endParaRPr lang="en-US" sz="1350">
                <a:solidFill>
                  <a:prstClr val="black"/>
                </a:solidFill>
              </a:endParaRPr>
            </a:p>
          </p:txBody>
        </p:sp>
        <p:sp>
          <p:nvSpPr>
            <p:cNvPr id="7191" name="Text Box 15">
              <a:extLst>
                <a:ext uri="{FF2B5EF4-FFF2-40B4-BE49-F238E27FC236}">
                  <a16:creationId xmlns:a16="http://schemas.microsoft.com/office/drawing/2014/main" id="{1484EDD6-4649-4E4C-BC75-D23E946DE254}"/>
                </a:ext>
              </a:extLst>
            </p:cNvPr>
            <p:cNvSpPr txBox="1">
              <a:spLocks noChangeArrowheads="1"/>
            </p:cNvSpPr>
            <p:nvPr/>
          </p:nvSpPr>
          <p:spPr bwMode="auto">
            <a:xfrm>
              <a:off x="4806512" y="5166212"/>
              <a:ext cx="936904" cy="400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685800">
                <a:defRPr/>
              </a:pPr>
              <a:r>
                <a:rPr lang="en-US" altLang="en-US" sz="1350" dirty="0">
                  <a:solidFill>
                    <a:prstClr val="black"/>
                  </a:solidFill>
                  <a:latin typeface="Tahoma" panose="020B0604030504040204" pitchFamily="34" charset="0"/>
                </a:rPr>
                <a:t>£ Loan</a:t>
              </a:r>
            </a:p>
          </p:txBody>
        </p:sp>
      </p:grpSp>
      <p:grpSp>
        <p:nvGrpSpPr>
          <p:cNvPr id="3" name="Group 2">
            <a:extLst>
              <a:ext uri="{FF2B5EF4-FFF2-40B4-BE49-F238E27FC236}">
                <a16:creationId xmlns:a16="http://schemas.microsoft.com/office/drawing/2014/main" id="{E218F010-1648-4B8D-A2FF-62876FF8E5BB}"/>
              </a:ext>
            </a:extLst>
          </p:cNvPr>
          <p:cNvGrpSpPr>
            <a:grpSpLocks/>
          </p:cNvGrpSpPr>
          <p:nvPr/>
        </p:nvGrpSpPr>
        <p:grpSpPr bwMode="auto">
          <a:xfrm>
            <a:off x="3996870" y="2896002"/>
            <a:ext cx="1070372" cy="688450"/>
            <a:chOff x="2252060" y="3537984"/>
            <a:chExt cx="1427655" cy="918054"/>
          </a:xfrm>
        </p:grpSpPr>
        <p:sp>
          <p:nvSpPr>
            <p:cNvPr id="7184" name="Line 7">
              <a:extLst>
                <a:ext uri="{FF2B5EF4-FFF2-40B4-BE49-F238E27FC236}">
                  <a16:creationId xmlns:a16="http://schemas.microsoft.com/office/drawing/2014/main" id="{05D11F41-DB13-4330-A8BC-09B10B5FC472}"/>
                </a:ext>
              </a:extLst>
            </p:cNvPr>
            <p:cNvSpPr>
              <a:spLocks noChangeShapeType="1"/>
            </p:cNvSpPr>
            <p:nvPr/>
          </p:nvSpPr>
          <p:spPr bwMode="auto">
            <a:xfrm>
              <a:off x="2252060" y="3537984"/>
              <a:ext cx="0" cy="887819"/>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a:defRPr/>
              </a:pPr>
              <a:endParaRPr lang="en-US" sz="1350">
                <a:solidFill>
                  <a:prstClr val="black"/>
                </a:solidFill>
              </a:endParaRPr>
            </a:p>
          </p:txBody>
        </p:sp>
        <p:sp>
          <p:nvSpPr>
            <p:cNvPr id="7185" name="Line 8">
              <a:extLst>
                <a:ext uri="{FF2B5EF4-FFF2-40B4-BE49-F238E27FC236}">
                  <a16:creationId xmlns:a16="http://schemas.microsoft.com/office/drawing/2014/main" id="{229FD006-769C-464D-B498-2C2F49F296CD}"/>
                </a:ext>
              </a:extLst>
            </p:cNvPr>
            <p:cNvSpPr>
              <a:spLocks noChangeShapeType="1"/>
            </p:cNvSpPr>
            <p:nvPr/>
          </p:nvSpPr>
          <p:spPr bwMode="auto">
            <a:xfrm>
              <a:off x="2252060" y="4425802"/>
              <a:ext cx="1427655" cy="0"/>
            </a:xfrm>
            <a:prstGeom prst="line">
              <a:avLst/>
            </a:prstGeom>
            <a:noFill/>
            <a:ln w="19050" cap="sq">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a:defRPr/>
              </a:pPr>
              <a:endParaRPr lang="en-US" sz="1350">
                <a:solidFill>
                  <a:prstClr val="black"/>
                </a:solidFill>
              </a:endParaRPr>
            </a:p>
          </p:txBody>
        </p:sp>
        <p:sp>
          <p:nvSpPr>
            <p:cNvPr id="7187" name="Text Box 18">
              <a:extLst>
                <a:ext uri="{FF2B5EF4-FFF2-40B4-BE49-F238E27FC236}">
                  <a16:creationId xmlns:a16="http://schemas.microsoft.com/office/drawing/2014/main" id="{AE02A18C-A397-4786-B122-F65BCB75430E}"/>
                </a:ext>
              </a:extLst>
            </p:cNvPr>
            <p:cNvSpPr txBox="1">
              <a:spLocks noChangeArrowheads="1"/>
            </p:cNvSpPr>
            <p:nvPr/>
          </p:nvSpPr>
          <p:spPr bwMode="auto">
            <a:xfrm>
              <a:off x="2663599" y="4055876"/>
              <a:ext cx="708131" cy="400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685800">
                <a:defRPr/>
              </a:pPr>
              <a:r>
                <a:rPr lang="en-US" altLang="en-US" sz="1350" dirty="0">
                  <a:solidFill>
                    <a:prstClr val="black"/>
                  </a:solidFill>
                  <a:latin typeface="Arial" panose="020B0604020202020204" pitchFamily="34" charset="0"/>
                </a:rPr>
                <a:t>51%</a:t>
              </a:r>
            </a:p>
          </p:txBody>
        </p:sp>
      </p:grpSp>
      <p:grpSp>
        <p:nvGrpSpPr>
          <p:cNvPr id="4" name="Group 3">
            <a:extLst>
              <a:ext uri="{FF2B5EF4-FFF2-40B4-BE49-F238E27FC236}">
                <a16:creationId xmlns:a16="http://schemas.microsoft.com/office/drawing/2014/main" id="{A58CE335-D233-4A81-A1E3-28BE204FF293}"/>
              </a:ext>
            </a:extLst>
          </p:cNvPr>
          <p:cNvGrpSpPr>
            <a:grpSpLocks/>
          </p:cNvGrpSpPr>
          <p:nvPr/>
        </p:nvGrpSpPr>
        <p:grpSpPr bwMode="auto">
          <a:xfrm>
            <a:off x="6351925" y="2896003"/>
            <a:ext cx="1070371" cy="688448"/>
            <a:chOff x="5392902" y="3537984"/>
            <a:chExt cx="1427655" cy="918051"/>
          </a:xfrm>
        </p:grpSpPr>
        <p:sp>
          <p:nvSpPr>
            <p:cNvPr id="7179" name="Line 10">
              <a:extLst>
                <a:ext uri="{FF2B5EF4-FFF2-40B4-BE49-F238E27FC236}">
                  <a16:creationId xmlns:a16="http://schemas.microsoft.com/office/drawing/2014/main" id="{3ACA71E7-212D-4500-8AF4-8616213A5829}"/>
                </a:ext>
              </a:extLst>
            </p:cNvPr>
            <p:cNvSpPr>
              <a:spLocks noChangeShapeType="1"/>
            </p:cNvSpPr>
            <p:nvPr/>
          </p:nvSpPr>
          <p:spPr bwMode="auto">
            <a:xfrm>
              <a:off x="6820557" y="3537984"/>
              <a:ext cx="0" cy="887819"/>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a:defRPr/>
              </a:pPr>
              <a:endParaRPr lang="en-US" sz="1350">
                <a:solidFill>
                  <a:prstClr val="black"/>
                </a:solidFill>
              </a:endParaRPr>
            </a:p>
          </p:txBody>
        </p:sp>
        <p:sp>
          <p:nvSpPr>
            <p:cNvPr id="7180" name="Line 11">
              <a:extLst>
                <a:ext uri="{FF2B5EF4-FFF2-40B4-BE49-F238E27FC236}">
                  <a16:creationId xmlns:a16="http://schemas.microsoft.com/office/drawing/2014/main" id="{43BBE0D5-CE21-4F2B-9254-83FDBF58BB9C}"/>
                </a:ext>
              </a:extLst>
            </p:cNvPr>
            <p:cNvSpPr>
              <a:spLocks noChangeShapeType="1"/>
            </p:cNvSpPr>
            <p:nvPr/>
          </p:nvSpPr>
          <p:spPr bwMode="auto">
            <a:xfrm>
              <a:off x="5392902" y="4425802"/>
              <a:ext cx="1427655" cy="0"/>
            </a:xfrm>
            <a:prstGeom prst="line">
              <a:avLst/>
            </a:prstGeom>
            <a:noFill/>
            <a:ln w="19050" cap="sq">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a:defRPr/>
              </a:pPr>
              <a:endParaRPr lang="en-US" sz="1350">
                <a:solidFill>
                  <a:prstClr val="black"/>
                </a:solidFill>
              </a:endParaRPr>
            </a:p>
          </p:txBody>
        </p:sp>
        <p:sp>
          <p:nvSpPr>
            <p:cNvPr id="7182" name="Text Box 21">
              <a:extLst>
                <a:ext uri="{FF2B5EF4-FFF2-40B4-BE49-F238E27FC236}">
                  <a16:creationId xmlns:a16="http://schemas.microsoft.com/office/drawing/2014/main" id="{A1F1AD6E-309C-4F36-9A90-E0567E50FCD6}"/>
                </a:ext>
              </a:extLst>
            </p:cNvPr>
            <p:cNvSpPr txBox="1">
              <a:spLocks noChangeArrowheads="1"/>
            </p:cNvSpPr>
            <p:nvPr/>
          </p:nvSpPr>
          <p:spPr bwMode="auto">
            <a:xfrm>
              <a:off x="5681408" y="4055873"/>
              <a:ext cx="708132" cy="400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685800">
                <a:defRPr/>
              </a:pPr>
              <a:r>
                <a:rPr lang="en-US" altLang="en-US" sz="1350" dirty="0">
                  <a:solidFill>
                    <a:prstClr val="black"/>
                  </a:solidFill>
                  <a:latin typeface="Arial" panose="020B0604020202020204" pitchFamily="34" charset="0"/>
                </a:rPr>
                <a:t>49%</a:t>
              </a:r>
            </a:p>
          </p:txBody>
        </p:sp>
      </p:grpSp>
      <p:cxnSp>
        <p:nvCxnSpPr>
          <p:cNvPr id="7" name="Connector: Elbow 6">
            <a:extLst>
              <a:ext uri="{FF2B5EF4-FFF2-40B4-BE49-F238E27FC236}">
                <a16:creationId xmlns:a16="http://schemas.microsoft.com/office/drawing/2014/main" id="{36364935-54E8-4431-A56F-0316C12875CA}"/>
              </a:ext>
            </a:extLst>
          </p:cNvPr>
          <p:cNvCxnSpPr>
            <a:cxnSpLocks/>
          </p:cNvCxnSpPr>
          <p:nvPr/>
        </p:nvCxnSpPr>
        <p:spPr>
          <a:xfrm>
            <a:off x="5336324" y="3875886"/>
            <a:ext cx="1444229" cy="744351"/>
          </a:xfrm>
          <a:prstGeom prst="bentConnector3">
            <a:avLst>
              <a:gd name="adj1" fmla="val 536"/>
            </a:avLst>
          </a:prstGeom>
          <a:ln w="19050">
            <a:tailEnd type="triangle"/>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1CEBEFA2-C793-492B-A8E7-EE3FBA2E48B1}"/>
              </a:ext>
            </a:extLst>
          </p:cNvPr>
          <p:cNvSpPr txBox="1"/>
          <p:nvPr/>
        </p:nvSpPr>
        <p:spPr>
          <a:xfrm>
            <a:off x="5388710" y="4679698"/>
            <a:ext cx="1339454" cy="300082"/>
          </a:xfrm>
          <a:prstGeom prst="rect">
            <a:avLst/>
          </a:prstGeom>
          <a:noFill/>
        </p:spPr>
        <p:txBody>
          <a:bodyPr wrap="square" rtlCol="0">
            <a:spAutoFit/>
          </a:bodyPr>
          <a:lstStyle/>
          <a:p>
            <a:pPr defTabSz="685800">
              <a:defRPr/>
            </a:pPr>
            <a:r>
              <a:rPr lang="en-US" sz="1350" dirty="0">
                <a:solidFill>
                  <a:prstClr val="black"/>
                </a:solidFill>
                <a:latin typeface="Calibri" panose="020F0502020204030204"/>
              </a:rPr>
              <a:t>Pledge of Assets</a:t>
            </a:r>
          </a:p>
        </p:txBody>
      </p:sp>
      <p:sp>
        <p:nvSpPr>
          <p:cNvPr id="6" name="Slide Number Placeholder 5">
            <a:extLst>
              <a:ext uri="{FF2B5EF4-FFF2-40B4-BE49-F238E27FC236}">
                <a16:creationId xmlns:a16="http://schemas.microsoft.com/office/drawing/2014/main" id="{5D022DAB-2B37-9641-934D-D10143B6EBF3}"/>
              </a:ext>
            </a:extLst>
          </p:cNvPr>
          <p:cNvSpPr>
            <a:spLocks noGrp="1"/>
          </p:cNvSpPr>
          <p:nvPr>
            <p:ph type="sldNum" sz="quarter" idx="12"/>
          </p:nvPr>
        </p:nvSpPr>
        <p:spPr/>
        <p:txBody>
          <a:bodyPr/>
          <a:lstStyle/>
          <a:p>
            <a:pPr>
              <a:defRPr/>
            </a:pPr>
            <a:fld id="{9C25A76E-BAD8-4719-BE7C-FC8FECD2AFFC}" type="slidenum">
              <a:rPr lang="en-US" smtClean="0"/>
              <a:pPr>
                <a:defRPr/>
              </a:pPr>
              <a:t>51</a:t>
            </a:fld>
            <a:endParaRPr lang="en-US"/>
          </a:p>
        </p:txBody>
      </p:sp>
    </p:spTree>
    <p:extLst>
      <p:ext uri="{BB962C8B-B14F-4D97-AF65-F5344CB8AC3E}">
        <p14:creationId xmlns:p14="http://schemas.microsoft.com/office/powerpoint/2010/main" val="33366014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412">
                                            <p:txEl>
                                              <p:pRg st="0" end="0"/>
                                            </p:txEl>
                                          </p:spTgt>
                                        </p:tgtEl>
                                        <p:attrNameLst>
                                          <p:attrName>style.visibility</p:attrName>
                                        </p:attrNameLst>
                                      </p:cBhvr>
                                      <p:to>
                                        <p:strVal val="visible"/>
                                      </p:to>
                                    </p:set>
                                    <p:anim calcmode="lin" valueType="num">
                                      <p:cBhvr additive="base">
                                        <p:cTn id="7" dur="500" fill="hold"/>
                                        <p:tgtEl>
                                          <p:spTgt spid="174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75"/>
                                        </p:tgtEl>
                                        <p:attrNameLst>
                                          <p:attrName>style.visibility</p:attrName>
                                        </p:attrNameLst>
                                      </p:cBhvr>
                                      <p:to>
                                        <p:strVal val="visible"/>
                                      </p:to>
                                    </p:set>
                                    <p:anim calcmode="lin" valueType="num">
                                      <p:cBhvr additive="base">
                                        <p:cTn id="13" dur="500" fill="hold"/>
                                        <p:tgtEl>
                                          <p:spTgt spid="7175"/>
                                        </p:tgtEl>
                                        <p:attrNameLst>
                                          <p:attrName>ppt_x</p:attrName>
                                        </p:attrNameLst>
                                      </p:cBhvr>
                                      <p:tavLst>
                                        <p:tav tm="0">
                                          <p:val>
                                            <p:strVal val="#ppt_x"/>
                                          </p:val>
                                        </p:tav>
                                        <p:tav tm="100000">
                                          <p:val>
                                            <p:strVal val="#ppt_x"/>
                                          </p:val>
                                        </p:tav>
                                      </p:tavLst>
                                    </p:anim>
                                    <p:anim calcmode="lin" valueType="num">
                                      <p:cBhvr additive="base">
                                        <p:cTn id="14" dur="500" fill="hold"/>
                                        <p:tgtEl>
                                          <p:spTgt spid="717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78"/>
                                        </p:tgtEl>
                                        <p:attrNameLst>
                                          <p:attrName>style.visibility</p:attrName>
                                        </p:attrNameLst>
                                      </p:cBhvr>
                                      <p:to>
                                        <p:strVal val="visible"/>
                                      </p:to>
                                    </p:set>
                                    <p:anim calcmode="lin" valueType="num">
                                      <p:cBhvr additive="base">
                                        <p:cTn id="19" dur="500" fill="hold"/>
                                        <p:tgtEl>
                                          <p:spTgt spid="7178"/>
                                        </p:tgtEl>
                                        <p:attrNameLst>
                                          <p:attrName>ppt_x</p:attrName>
                                        </p:attrNameLst>
                                      </p:cBhvr>
                                      <p:tavLst>
                                        <p:tav tm="0">
                                          <p:val>
                                            <p:strVal val="#ppt_x"/>
                                          </p:val>
                                        </p:tav>
                                        <p:tav tm="100000">
                                          <p:val>
                                            <p:strVal val="#ppt_x"/>
                                          </p:val>
                                        </p:tav>
                                      </p:tavLst>
                                    </p:anim>
                                    <p:anim calcmode="lin" valueType="num">
                                      <p:cBhvr additive="base">
                                        <p:cTn id="20" dur="500" fill="hold"/>
                                        <p:tgtEl>
                                          <p:spTgt spid="7178"/>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174"/>
                                        </p:tgtEl>
                                        <p:attrNameLst>
                                          <p:attrName>style.visibility</p:attrName>
                                        </p:attrNameLst>
                                      </p:cBhvr>
                                      <p:to>
                                        <p:strVal val="visible"/>
                                      </p:to>
                                    </p:set>
                                    <p:anim calcmode="lin" valueType="num">
                                      <p:cBhvr additive="base">
                                        <p:cTn id="25" dur="500" fill="hold"/>
                                        <p:tgtEl>
                                          <p:spTgt spid="7174"/>
                                        </p:tgtEl>
                                        <p:attrNameLst>
                                          <p:attrName>ppt_x</p:attrName>
                                        </p:attrNameLst>
                                      </p:cBhvr>
                                      <p:tavLst>
                                        <p:tav tm="0">
                                          <p:val>
                                            <p:strVal val="#ppt_x"/>
                                          </p:val>
                                        </p:tav>
                                        <p:tav tm="100000">
                                          <p:val>
                                            <p:strVal val="#ppt_x"/>
                                          </p:val>
                                        </p:tav>
                                      </p:tavLst>
                                    </p:anim>
                                    <p:anim calcmode="lin" valueType="num">
                                      <p:cBhvr additive="base">
                                        <p:cTn id="26" dur="500" fill="hold"/>
                                        <p:tgtEl>
                                          <p:spTgt spid="7174"/>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181"/>
                                        </p:tgtEl>
                                        <p:attrNameLst>
                                          <p:attrName>style.visibility</p:attrName>
                                        </p:attrNameLst>
                                      </p:cBhvr>
                                      <p:to>
                                        <p:strVal val="visible"/>
                                      </p:to>
                                    </p:set>
                                    <p:anim calcmode="lin" valueType="num">
                                      <p:cBhvr additive="base">
                                        <p:cTn id="31" dur="500" fill="hold"/>
                                        <p:tgtEl>
                                          <p:spTgt spid="7181"/>
                                        </p:tgtEl>
                                        <p:attrNameLst>
                                          <p:attrName>ppt_x</p:attrName>
                                        </p:attrNameLst>
                                      </p:cBhvr>
                                      <p:tavLst>
                                        <p:tav tm="0">
                                          <p:val>
                                            <p:strVal val="#ppt_x"/>
                                          </p:val>
                                        </p:tav>
                                        <p:tav tm="100000">
                                          <p:val>
                                            <p:strVal val="#ppt_x"/>
                                          </p:val>
                                        </p:tav>
                                      </p:tavLst>
                                    </p:anim>
                                    <p:anim calcmode="lin" valueType="num">
                                      <p:cBhvr additive="base">
                                        <p:cTn id="32" dur="500" fill="hold"/>
                                        <p:tgtEl>
                                          <p:spTgt spid="7181"/>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4"/>
                                        </p:tgtEl>
                                        <p:attrNameLst>
                                          <p:attrName>style.visibility</p:attrName>
                                        </p:attrNameLst>
                                      </p:cBhvr>
                                      <p:to>
                                        <p:strVal val="visible"/>
                                      </p:to>
                                    </p:set>
                                    <p:anim calcmode="lin" valueType="num">
                                      <p:cBhvr additive="base">
                                        <p:cTn id="53" dur="500" fill="hold"/>
                                        <p:tgtEl>
                                          <p:spTgt spid="4"/>
                                        </p:tgtEl>
                                        <p:attrNameLst>
                                          <p:attrName>ppt_x</p:attrName>
                                        </p:attrNameLst>
                                      </p:cBhvr>
                                      <p:tavLst>
                                        <p:tav tm="0">
                                          <p:val>
                                            <p:strVal val="#ppt_x"/>
                                          </p:val>
                                        </p:tav>
                                        <p:tav tm="100000">
                                          <p:val>
                                            <p:strVal val="#ppt_x"/>
                                          </p:val>
                                        </p:tav>
                                      </p:tavLst>
                                    </p:anim>
                                    <p:anim calcmode="lin" valueType="num">
                                      <p:cBhvr additive="base">
                                        <p:cTn id="5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additive="base">
                                        <p:cTn id="59" dur="500" fill="hold"/>
                                        <p:tgtEl>
                                          <p:spTgt spid="3"/>
                                        </p:tgtEl>
                                        <p:attrNameLst>
                                          <p:attrName>ppt_x</p:attrName>
                                        </p:attrNameLst>
                                      </p:cBhvr>
                                      <p:tavLst>
                                        <p:tav tm="0">
                                          <p:val>
                                            <p:strVal val="#ppt_x"/>
                                          </p:val>
                                        </p:tav>
                                        <p:tav tm="100000">
                                          <p:val>
                                            <p:strVal val="#ppt_x"/>
                                          </p:val>
                                        </p:tav>
                                      </p:tavLst>
                                    </p:anim>
                                    <p:anim calcmode="lin" valueType="num">
                                      <p:cBhvr additive="base">
                                        <p:cTn id="6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animBg="1"/>
      <p:bldP spid="7175" grpId="0" animBg="1"/>
      <p:bldP spid="7178" grpId="0" animBg="1"/>
      <p:bldP spid="7181" grpId="0" animBg="1"/>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0521FF1-8316-4DDA-9184-5BCC6643BE3B}"/>
              </a:ext>
            </a:extLst>
          </p:cNvPr>
          <p:cNvSpPr>
            <a:spLocks noGrp="1" noChangeArrowheads="1"/>
          </p:cNvSpPr>
          <p:nvPr>
            <p:ph type="ctrTitle"/>
          </p:nvPr>
        </p:nvSpPr>
        <p:spPr>
          <a:xfrm>
            <a:off x="2247900" y="2717977"/>
            <a:ext cx="7696200" cy="3291841"/>
          </a:xfrm>
        </p:spPr>
        <p:txBody>
          <a:bodyPr rtlCol="0">
            <a:noAutofit/>
          </a:bodyPr>
          <a:lstStyle/>
          <a:p>
            <a:pPr eaLnBrk="1" fontAlgn="auto" hangingPunct="1">
              <a:spcAft>
                <a:spcPts val="0"/>
              </a:spcAft>
              <a:defRPr/>
            </a:pPr>
            <a:br>
              <a:rPr lang="en-US" sz="2800" dirty="0">
                <a:latin typeface="+mn-lt"/>
              </a:rPr>
            </a:br>
            <a:br>
              <a:rPr lang="en-US" sz="2800" dirty="0">
                <a:latin typeface="+mn-lt"/>
              </a:rPr>
            </a:br>
            <a:r>
              <a:rPr lang="en-US" sz="2800" dirty="0">
                <a:latin typeface="+mn-lt"/>
              </a:rPr>
              <a:t>Lloyds Private Equity Partners</a:t>
            </a:r>
            <a:br>
              <a:rPr lang="en-US" sz="2800" dirty="0">
                <a:latin typeface="+mn-lt"/>
              </a:rPr>
            </a:br>
            <a:br>
              <a:rPr lang="en-US" sz="2800" dirty="0">
                <a:latin typeface="+mn-lt"/>
              </a:rPr>
            </a:br>
            <a:r>
              <a:rPr lang="en-US" sz="2800" dirty="0">
                <a:latin typeface="+mn-lt"/>
              </a:rPr>
              <a:t>Discounted Cash Flow Valuation</a:t>
            </a:r>
            <a:br>
              <a:rPr lang="en-US" sz="2800" dirty="0">
                <a:latin typeface="+mn-lt"/>
              </a:rPr>
            </a:br>
            <a:br>
              <a:rPr lang="en-US" sz="2800" dirty="0">
                <a:latin typeface="+mn-lt"/>
              </a:rPr>
            </a:br>
            <a:br>
              <a:rPr lang="en-US" sz="2800" dirty="0">
                <a:latin typeface="+mn-lt"/>
              </a:rPr>
            </a:br>
            <a:br>
              <a:rPr lang="en-US" sz="2800" dirty="0">
                <a:latin typeface="+mn-lt"/>
              </a:rPr>
            </a:br>
            <a:br>
              <a:rPr lang="en-US" sz="2800" dirty="0">
                <a:latin typeface="+mn-lt"/>
              </a:rPr>
            </a:br>
            <a:endParaRPr lang="en-US" sz="2800" dirty="0">
              <a:latin typeface="+mn-lt"/>
            </a:endParaRPr>
          </a:p>
        </p:txBody>
      </p:sp>
      <p:sp>
        <p:nvSpPr>
          <p:cNvPr id="4099" name="Text Box 6">
            <a:extLst>
              <a:ext uri="{FF2B5EF4-FFF2-40B4-BE49-F238E27FC236}">
                <a16:creationId xmlns:a16="http://schemas.microsoft.com/office/drawing/2014/main" id="{5460DF7D-032B-4572-A8FC-39528D0BAA44}"/>
              </a:ext>
            </a:extLst>
          </p:cNvPr>
          <p:cNvSpPr txBox="1">
            <a:spLocks noChangeArrowheads="1"/>
          </p:cNvSpPr>
          <p:nvPr/>
        </p:nvSpPr>
        <p:spPr bwMode="auto">
          <a:xfrm>
            <a:off x="3886200" y="168276"/>
            <a:ext cx="6629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400" b="1">
                <a:latin typeface="Tahoma" panose="020B0604030504040204" pitchFamily="34" charset="0"/>
              </a:rPr>
              <a:t>       						</a:t>
            </a:r>
          </a:p>
        </p:txBody>
      </p:sp>
      <p:sp>
        <p:nvSpPr>
          <p:cNvPr id="2" name="Slide Number Placeholder 1">
            <a:extLst>
              <a:ext uri="{FF2B5EF4-FFF2-40B4-BE49-F238E27FC236}">
                <a16:creationId xmlns:a16="http://schemas.microsoft.com/office/drawing/2014/main" id="{9FEA6740-3E54-0149-A6F8-39141AA4B474}"/>
              </a:ext>
            </a:extLst>
          </p:cNvPr>
          <p:cNvSpPr>
            <a:spLocks noGrp="1"/>
          </p:cNvSpPr>
          <p:nvPr>
            <p:ph type="sldNum" sz="quarter" idx="12"/>
          </p:nvPr>
        </p:nvSpPr>
        <p:spPr/>
        <p:txBody>
          <a:bodyPr/>
          <a:lstStyle/>
          <a:p>
            <a:pPr>
              <a:defRPr/>
            </a:pPr>
            <a:fld id="{6159BBD6-D2D8-4323-83F5-F639DBE83213}" type="slidenum">
              <a:rPr lang="en-US" smtClean="0"/>
              <a:pPr>
                <a:defRPr/>
              </a:pPr>
              <a:t>52</a:t>
            </a:fld>
            <a:endParaRPr lang="en-US"/>
          </a:p>
        </p:txBody>
      </p:sp>
    </p:spTree>
    <p:extLst>
      <p:ext uri="{BB962C8B-B14F-4D97-AF65-F5344CB8AC3E}">
        <p14:creationId xmlns:p14="http://schemas.microsoft.com/office/powerpoint/2010/main" val="35179661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7">
            <a:extLst>
              <a:ext uri="{FF2B5EF4-FFF2-40B4-BE49-F238E27FC236}">
                <a16:creationId xmlns:a16="http://schemas.microsoft.com/office/drawing/2014/main" id="{11996F9D-7EC5-41E5-8FBF-80276744F411}"/>
              </a:ext>
            </a:extLst>
          </p:cNvPr>
          <p:cNvSpPr>
            <a:spLocks noGrp="1" noChangeArrowheads="1"/>
          </p:cNvSpPr>
          <p:nvPr>
            <p:ph type="ctrTitle"/>
          </p:nvPr>
        </p:nvSpPr>
        <p:spPr>
          <a:xfrm>
            <a:off x="2209800" y="533400"/>
            <a:ext cx="8001000" cy="604838"/>
          </a:xfrm>
        </p:spPr>
        <p:txBody>
          <a:bodyPr rtlCol="0">
            <a:normAutofit fontScale="90000"/>
          </a:bodyPr>
          <a:lstStyle/>
          <a:p>
            <a:pPr fontAlgn="auto">
              <a:spcAft>
                <a:spcPts val="0"/>
              </a:spcAft>
              <a:defRPr/>
            </a:pPr>
            <a:r>
              <a:rPr lang="en-US" dirty="0"/>
              <a:t>							</a:t>
            </a:r>
            <a:endParaRPr lang="en-US" sz="3100" dirty="0">
              <a:latin typeface="+mn-lt"/>
            </a:endParaRPr>
          </a:p>
        </p:txBody>
      </p:sp>
      <p:sp>
        <p:nvSpPr>
          <p:cNvPr id="5123" name="Rectangle 8">
            <a:extLst>
              <a:ext uri="{FF2B5EF4-FFF2-40B4-BE49-F238E27FC236}">
                <a16:creationId xmlns:a16="http://schemas.microsoft.com/office/drawing/2014/main" id="{2C0EC29F-6804-4D53-98CD-D4DECC347524}"/>
              </a:ext>
            </a:extLst>
          </p:cNvPr>
          <p:cNvSpPr>
            <a:spLocks noGrp="1" noChangeArrowheads="1"/>
          </p:cNvSpPr>
          <p:nvPr>
            <p:ph type="subTitle" idx="1"/>
          </p:nvPr>
        </p:nvSpPr>
        <p:spPr>
          <a:xfrm>
            <a:off x="1402304" y="2927104"/>
            <a:ext cx="9387392" cy="2819400"/>
          </a:xfrm>
        </p:spPr>
        <p:txBody>
          <a:bodyPr/>
          <a:lstStyle/>
          <a:p>
            <a:pPr eaLnBrk="1" hangingPunct="1">
              <a:lnSpc>
                <a:spcPct val="100000"/>
              </a:lnSpc>
            </a:pPr>
            <a:r>
              <a:rPr lang="en-US" altLang="en-US" sz="2800" dirty="0"/>
              <a:t>Free Cash Flow</a:t>
            </a:r>
          </a:p>
          <a:p>
            <a:pPr eaLnBrk="1" hangingPunct="1">
              <a:lnSpc>
                <a:spcPct val="100000"/>
              </a:lnSpc>
            </a:pPr>
            <a:r>
              <a:rPr lang="en-US" altLang="en-US" sz="2800" dirty="0"/>
              <a:t>The EBIT (1-t) Approach</a:t>
            </a:r>
          </a:p>
        </p:txBody>
      </p:sp>
      <p:sp>
        <p:nvSpPr>
          <p:cNvPr id="3" name="Slide Number Placeholder 2">
            <a:extLst>
              <a:ext uri="{FF2B5EF4-FFF2-40B4-BE49-F238E27FC236}">
                <a16:creationId xmlns:a16="http://schemas.microsoft.com/office/drawing/2014/main" id="{8BCAEBE8-6079-0F4D-BF9C-6D2F060BB69E}"/>
              </a:ext>
            </a:extLst>
          </p:cNvPr>
          <p:cNvSpPr>
            <a:spLocks noGrp="1"/>
          </p:cNvSpPr>
          <p:nvPr>
            <p:ph type="sldNum" sz="quarter" idx="12"/>
          </p:nvPr>
        </p:nvSpPr>
        <p:spPr/>
        <p:txBody>
          <a:bodyPr/>
          <a:lstStyle/>
          <a:p>
            <a:pPr algn="r"/>
            <a:fld id="{02B1CF8B-CCE1-4685-A52E-6EBB7B7455EC}" type="slidenum">
              <a:rPr lang="en-US" smtClean="0"/>
              <a:pPr algn="r"/>
              <a:t>53</a:t>
            </a:fld>
            <a:endParaRPr lang="en-US"/>
          </a:p>
        </p:txBody>
      </p:sp>
    </p:spTree>
    <p:extLst>
      <p:ext uri="{BB962C8B-B14F-4D97-AF65-F5344CB8AC3E}">
        <p14:creationId xmlns:p14="http://schemas.microsoft.com/office/powerpoint/2010/main" val="35194320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D937099-84D3-43C6-803F-B3AA6151938F}"/>
              </a:ext>
            </a:extLst>
          </p:cNvPr>
          <p:cNvSpPr txBox="1"/>
          <p:nvPr/>
        </p:nvSpPr>
        <p:spPr>
          <a:xfrm>
            <a:off x="308251" y="1844907"/>
            <a:ext cx="3754260" cy="3310335"/>
          </a:xfrm>
          <a:prstGeom prst="rect">
            <a:avLst/>
          </a:prstGeom>
          <a:noFill/>
        </p:spPr>
        <p:txBody>
          <a:bodyPr wrap="square">
            <a:noAutofit/>
          </a:bodyPr>
          <a:lstStyle/>
          <a:p>
            <a:pPr defTabSz="685800">
              <a:defRPr/>
            </a:pPr>
            <a:r>
              <a:rPr lang="en-US" sz="2000" dirty="0">
                <a:solidFill>
                  <a:prstClr val="black"/>
                </a:solidFill>
                <a:latin typeface="Calibri" panose="020F0502020204030204"/>
              </a:rPr>
              <a:t>EBIT</a:t>
            </a:r>
          </a:p>
          <a:p>
            <a:pPr defTabSz="685800">
              <a:defRPr/>
            </a:pPr>
            <a:endParaRPr lang="en-US" sz="2000" dirty="0">
              <a:solidFill>
                <a:prstClr val="black"/>
              </a:solidFill>
              <a:latin typeface="Calibri" panose="020F0502020204030204"/>
            </a:endParaRPr>
          </a:p>
          <a:p>
            <a:pPr defTabSz="685800">
              <a:defRPr/>
            </a:pPr>
            <a:r>
              <a:rPr lang="en-US" sz="2000" dirty="0">
                <a:solidFill>
                  <a:prstClr val="black"/>
                </a:solidFill>
                <a:latin typeface="Calibri" panose="020F0502020204030204"/>
              </a:rPr>
              <a:t>EBIT (1-t)*</a:t>
            </a:r>
          </a:p>
          <a:p>
            <a:pPr defTabSz="685800">
              <a:defRPr/>
            </a:pPr>
            <a:r>
              <a:rPr lang="en-US" sz="2000" dirty="0">
                <a:solidFill>
                  <a:prstClr val="black"/>
                </a:solidFill>
                <a:latin typeface="Calibri" panose="020F0502020204030204"/>
              </a:rPr>
              <a:t>+ Depreciation</a:t>
            </a:r>
          </a:p>
          <a:p>
            <a:pPr defTabSz="685800">
              <a:defRPr/>
            </a:pPr>
            <a:r>
              <a:rPr lang="en-US" sz="2000" dirty="0">
                <a:solidFill>
                  <a:prstClr val="black"/>
                </a:solidFill>
                <a:latin typeface="Calibri" panose="020F0502020204030204"/>
              </a:rPr>
              <a:t>- Capital Expenditures</a:t>
            </a:r>
          </a:p>
          <a:p>
            <a:pPr defTabSz="685800">
              <a:defRPr/>
            </a:pPr>
            <a:r>
              <a:rPr lang="en-US" sz="2000" dirty="0">
                <a:solidFill>
                  <a:prstClr val="black"/>
                </a:solidFill>
                <a:latin typeface="Calibri" panose="020F0502020204030204"/>
              </a:rPr>
              <a:t>+/- Change in NWC</a:t>
            </a:r>
          </a:p>
          <a:p>
            <a:pPr defTabSz="685800">
              <a:defRPr/>
            </a:pPr>
            <a:endParaRPr lang="en-US" sz="2000" dirty="0">
              <a:solidFill>
                <a:prstClr val="black"/>
              </a:solidFill>
              <a:latin typeface="Calibri" panose="020F0502020204030204"/>
            </a:endParaRPr>
          </a:p>
          <a:p>
            <a:pPr defTabSz="685800">
              <a:defRPr/>
            </a:pPr>
            <a:endParaRPr lang="en-US" sz="2000" dirty="0">
              <a:solidFill>
                <a:prstClr val="black"/>
              </a:solidFill>
              <a:latin typeface="Calibri" panose="020F0502020204030204"/>
            </a:endParaRPr>
          </a:p>
          <a:p>
            <a:pPr defTabSz="685800">
              <a:defRPr/>
            </a:pPr>
            <a:r>
              <a:rPr lang="en-US" sz="2000" b="1" dirty="0">
                <a:solidFill>
                  <a:prstClr val="black"/>
                </a:solidFill>
                <a:latin typeface="Calibri" panose="020F0502020204030204"/>
              </a:rPr>
              <a:t>Free Cash Flow</a:t>
            </a:r>
          </a:p>
        </p:txBody>
      </p:sp>
      <p:sp>
        <p:nvSpPr>
          <p:cNvPr id="6" name="TextBox 5">
            <a:extLst>
              <a:ext uri="{FF2B5EF4-FFF2-40B4-BE49-F238E27FC236}">
                <a16:creationId xmlns:a16="http://schemas.microsoft.com/office/drawing/2014/main" id="{83D0CA86-58DA-4ED2-8DD7-2C09F0C56B4C}"/>
              </a:ext>
            </a:extLst>
          </p:cNvPr>
          <p:cNvSpPr txBox="1">
            <a:spLocks noChangeArrowheads="1"/>
          </p:cNvSpPr>
          <p:nvPr/>
        </p:nvSpPr>
        <p:spPr bwMode="auto">
          <a:xfrm>
            <a:off x="4271073" y="1237815"/>
            <a:ext cx="1247383" cy="4325806"/>
          </a:xfrm>
          <a:prstGeom prst="rect">
            <a:avLst/>
          </a:prstGeom>
          <a:noFill/>
          <a:ln>
            <a:noFill/>
          </a:ln>
        </p:spPr>
        <p:txBody>
          <a:bodyPr wrap="square">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685800">
              <a:defRPr/>
            </a:pPr>
            <a:r>
              <a:rPr lang="en-US" altLang="en-US" sz="2000" b="1" u="sng" dirty="0">
                <a:solidFill>
                  <a:prstClr val="black"/>
                </a:solidFill>
              </a:rPr>
              <a:t>2026</a:t>
            </a:r>
          </a:p>
          <a:p>
            <a:pPr algn="ctr" defTabSz="685800">
              <a:defRPr/>
            </a:pPr>
            <a:endParaRPr lang="en-US" altLang="en-US" sz="2000" b="1" u="sng" dirty="0">
              <a:solidFill>
                <a:prstClr val="black"/>
              </a:solidFill>
            </a:endParaRPr>
          </a:p>
          <a:p>
            <a:pPr algn="ctr" defTabSz="685800">
              <a:defRPr/>
            </a:pPr>
            <a:r>
              <a:rPr lang="en-US" altLang="en-US" sz="2000" dirty="0">
                <a:solidFill>
                  <a:prstClr val="black"/>
                </a:solidFill>
              </a:rPr>
              <a:t>31,792</a:t>
            </a:r>
          </a:p>
          <a:p>
            <a:pPr algn="ctr" defTabSz="685800">
              <a:defRPr/>
            </a:pPr>
            <a:endParaRPr lang="en-US" altLang="en-US" sz="2000" b="1" dirty="0">
              <a:solidFill>
                <a:prstClr val="black"/>
              </a:solidFill>
            </a:endParaRPr>
          </a:p>
          <a:p>
            <a:pPr algn="ctr" defTabSz="685800">
              <a:defRPr/>
            </a:pPr>
            <a:r>
              <a:rPr lang="en-US" altLang="en-US" sz="2000" dirty="0">
                <a:solidFill>
                  <a:prstClr val="black"/>
                </a:solidFill>
              </a:rPr>
              <a:t>20,143</a:t>
            </a:r>
          </a:p>
          <a:p>
            <a:pPr algn="ctr" defTabSz="685800">
              <a:defRPr/>
            </a:pPr>
            <a:r>
              <a:rPr lang="en-US" altLang="en-US" sz="2000" dirty="0">
                <a:solidFill>
                  <a:prstClr val="black"/>
                </a:solidFill>
              </a:rPr>
              <a:t>12,706</a:t>
            </a:r>
          </a:p>
          <a:p>
            <a:pPr algn="ctr" defTabSz="685800">
              <a:defRPr/>
            </a:pPr>
            <a:r>
              <a:rPr lang="en-US" altLang="en-US" sz="2000" dirty="0">
                <a:solidFill>
                  <a:prstClr val="black"/>
                </a:solidFill>
              </a:rPr>
              <a:t>(8,045)</a:t>
            </a:r>
          </a:p>
          <a:p>
            <a:pPr algn="ctr" defTabSz="685800">
              <a:defRPr/>
            </a:pPr>
            <a:r>
              <a:rPr lang="en-US" altLang="en-US" sz="2000" dirty="0">
                <a:solidFill>
                  <a:prstClr val="black"/>
                </a:solidFill>
              </a:rPr>
              <a:t>(5,390)</a:t>
            </a:r>
          </a:p>
          <a:p>
            <a:pPr algn="ctr" defTabSz="685800">
              <a:defRPr/>
            </a:pPr>
            <a:endParaRPr lang="en-US" altLang="en-US" sz="2000" dirty="0">
              <a:solidFill>
                <a:prstClr val="black"/>
              </a:solidFill>
            </a:endParaRPr>
          </a:p>
          <a:p>
            <a:pPr algn="ctr" defTabSz="685800">
              <a:defRPr/>
            </a:pPr>
            <a:endParaRPr lang="en-US" altLang="en-US" sz="2000" dirty="0">
              <a:solidFill>
                <a:prstClr val="black"/>
              </a:solidFill>
            </a:endParaRPr>
          </a:p>
          <a:p>
            <a:pPr algn="ctr" defTabSz="685800">
              <a:defRPr/>
            </a:pPr>
            <a:r>
              <a:rPr lang="en-US" altLang="en-US" sz="2000" b="1" dirty="0">
                <a:solidFill>
                  <a:prstClr val="black"/>
                </a:solidFill>
              </a:rPr>
              <a:t>19,414</a:t>
            </a:r>
          </a:p>
        </p:txBody>
      </p:sp>
      <p:sp>
        <p:nvSpPr>
          <p:cNvPr id="7" name="TextBox 6">
            <a:extLst>
              <a:ext uri="{FF2B5EF4-FFF2-40B4-BE49-F238E27FC236}">
                <a16:creationId xmlns:a16="http://schemas.microsoft.com/office/drawing/2014/main" id="{0A178B3D-588D-4742-9839-4A7FA96DE2D1}"/>
              </a:ext>
            </a:extLst>
          </p:cNvPr>
          <p:cNvSpPr txBox="1">
            <a:spLocks noChangeArrowheads="1"/>
          </p:cNvSpPr>
          <p:nvPr/>
        </p:nvSpPr>
        <p:spPr bwMode="auto">
          <a:xfrm>
            <a:off x="5392659" y="1237815"/>
            <a:ext cx="1664508" cy="3876836"/>
          </a:xfrm>
          <a:prstGeom prst="rect">
            <a:avLst/>
          </a:prstGeom>
          <a:noFill/>
          <a:ln>
            <a:noFill/>
          </a:ln>
        </p:spPr>
        <p:txBody>
          <a:bodyPr>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685800">
              <a:defRPr/>
            </a:pPr>
            <a:r>
              <a:rPr lang="en-US" altLang="en-US" sz="2000" b="1" u="sng" dirty="0">
                <a:solidFill>
                  <a:prstClr val="black"/>
                </a:solidFill>
              </a:rPr>
              <a:t>2027</a:t>
            </a:r>
          </a:p>
          <a:p>
            <a:pPr algn="ctr" defTabSz="685800">
              <a:defRPr/>
            </a:pPr>
            <a:endParaRPr lang="en-US" altLang="en-US" sz="2000" b="1" u="sng" dirty="0">
              <a:solidFill>
                <a:prstClr val="black"/>
              </a:solidFill>
            </a:endParaRPr>
          </a:p>
          <a:p>
            <a:pPr algn="ctr" defTabSz="685800">
              <a:defRPr/>
            </a:pPr>
            <a:r>
              <a:rPr lang="en-US" altLang="en-US" sz="2000" dirty="0">
                <a:solidFill>
                  <a:prstClr val="black"/>
                </a:solidFill>
              </a:rPr>
              <a:t>32,681</a:t>
            </a:r>
          </a:p>
          <a:p>
            <a:pPr algn="ctr" defTabSz="685800">
              <a:defRPr/>
            </a:pPr>
            <a:endParaRPr lang="en-US" altLang="en-US" sz="2000" dirty="0">
              <a:solidFill>
                <a:prstClr val="black"/>
              </a:solidFill>
            </a:endParaRPr>
          </a:p>
          <a:p>
            <a:pPr algn="ctr" defTabSz="685800">
              <a:defRPr/>
            </a:pPr>
            <a:r>
              <a:rPr lang="en-US" altLang="en-US" sz="2000" dirty="0">
                <a:solidFill>
                  <a:prstClr val="black"/>
                </a:solidFill>
              </a:rPr>
              <a:t>20,707</a:t>
            </a:r>
          </a:p>
          <a:p>
            <a:pPr algn="ctr" defTabSz="685800">
              <a:defRPr/>
            </a:pPr>
            <a:r>
              <a:rPr lang="en-US" altLang="en-US" sz="2000" dirty="0">
                <a:solidFill>
                  <a:prstClr val="black"/>
                </a:solidFill>
              </a:rPr>
              <a:t>12,547</a:t>
            </a:r>
          </a:p>
          <a:p>
            <a:pPr algn="ctr" defTabSz="685800">
              <a:defRPr/>
            </a:pPr>
            <a:r>
              <a:rPr lang="en-US" altLang="en-US" sz="2000" dirty="0">
                <a:solidFill>
                  <a:prstClr val="black"/>
                </a:solidFill>
              </a:rPr>
              <a:t>(10,000)</a:t>
            </a:r>
          </a:p>
          <a:p>
            <a:pPr algn="ctr" defTabSz="685800">
              <a:defRPr/>
            </a:pPr>
            <a:r>
              <a:rPr lang="en-US" altLang="en-US" sz="2000" dirty="0">
                <a:solidFill>
                  <a:prstClr val="black"/>
                </a:solidFill>
              </a:rPr>
              <a:t>(573)</a:t>
            </a:r>
          </a:p>
          <a:p>
            <a:pPr algn="ctr" defTabSz="685800">
              <a:defRPr/>
            </a:pPr>
            <a:endParaRPr lang="en-US" altLang="en-US" sz="2000" dirty="0">
              <a:solidFill>
                <a:prstClr val="black"/>
              </a:solidFill>
            </a:endParaRPr>
          </a:p>
          <a:p>
            <a:pPr algn="ctr" defTabSz="685800">
              <a:defRPr/>
            </a:pPr>
            <a:endParaRPr lang="en-US" altLang="en-US" sz="2000" dirty="0">
              <a:solidFill>
                <a:prstClr val="black"/>
              </a:solidFill>
            </a:endParaRPr>
          </a:p>
          <a:p>
            <a:pPr algn="ctr" defTabSz="685800">
              <a:defRPr/>
            </a:pPr>
            <a:r>
              <a:rPr lang="en-US" altLang="en-US" sz="2000" b="1" dirty="0">
                <a:solidFill>
                  <a:prstClr val="black"/>
                </a:solidFill>
              </a:rPr>
              <a:t>22,681</a:t>
            </a:r>
          </a:p>
        </p:txBody>
      </p:sp>
      <p:sp>
        <p:nvSpPr>
          <p:cNvPr id="8" name="TextBox 7">
            <a:extLst>
              <a:ext uri="{FF2B5EF4-FFF2-40B4-BE49-F238E27FC236}">
                <a16:creationId xmlns:a16="http://schemas.microsoft.com/office/drawing/2014/main" id="{3CE811B3-62BC-4A0C-943D-B54CDE572F42}"/>
              </a:ext>
            </a:extLst>
          </p:cNvPr>
          <p:cNvSpPr txBox="1">
            <a:spLocks noChangeArrowheads="1"/>
          </p:cNvSpPr>
          <p:nvPr/>
        </p:nvSpPr>
        <p:spPr bwMode="auto">
          <a:xfrm>
            <a:off x="6803509" y="1246857"/>
            <a:ext cx="1664508" cy="3858751"/>
          </a:xfrm>
          <a:prstGeom prst="rect">
            <a:avLst/>
          </a:prstGeom>
          <a:noFill/>
          <a:ln>
            <a:noFill/>
          </a:ln>
        </p:spPr>
        <p:txBody>
          <a:bodyPr>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685800">
              <a:defRPr/>
            </a:pPr>
            <a:r>
              <a:rPr lang="en-US" altLang="en-US" sz="2000" b="1" u="sng" dirty="0">
                <a:solidFill>
                  <a:prstClr val="black"/>
                </a:solidFill>
              </a:rPr>
              <a:t>2028</a:t>
            </a:r>
          </a:p>
          <a:p>
            <a:pPr algn="ctr" defTabSz="685800">
              <a:defRPr/>
            </a:pPr>
            <a:endParaRPr lang="en-US" altLang="en-US" sz="2000" b="1" u="sng" dirty="0">
              <a:solidFill>
                <a:prstClr val="black"/>
              </a:solidFill>
            </a:endParaRPr>
          </a:p>
          <a:p>
            <a:pPr algn="ctr" defTabSz="685800">
              <a:defRPr/>
            </a:pPr>
            <a:r>
              <a:rPr lang="en-US" altLang="en-US" sz="2000" dirty="0">
                <a:solidFill>
                  <a:prstClr val="black"/>
                </a:solidFill>
              </a:rPr>
              <a:t>35,785</a:t>
            </a:r>
          </a:p>
          <a:p>
            <a:pPr algn="ctr" defTabSz="685800">
              <a:defRPr/>
            </a:pPr>
            <a:endParaRPr lang="en-US" altLang="en-US" sz="2000" dirty="0">
              <a:solidFill>
                <a:prstClr val="black"/>
              </a:solidFill>
            </a:endParaRPr>
          </a:p>
          <a:p>
            <a:pPr algn="ctr" defTabSz="685800">
              <a:defRPr/>
            </a:pPr>
            <a:r>
              <a:rPr lang="en-US" altLang="en-US" sz="2000" dirty="0">
                <a:solidFill>
                  <a:prstClr val="black"/>
                </a:solidFill>
              </a:rPr>
              <a:t>22,673</a:t>
            </a:r>
          </a:p>
          <a:p>
            <a:pPr algn="ctr" defTabSz="685800">
              <a:defRPr/>
            </a:pPr>
            <a:r>
              <a:rPr lang="en-US" altLang="en-US" sz="2000" dirty="0">
                <a:solidFill>
                  <a:prstClr val="black"/>
                </a:solidFill>
              </a:rPr>
              <a:t>12,628</a:t>
            </a:r>
          </a:p>
          <a:p>
            <a:pPr algn="ctr" defTabSz="685800">
              <a:defRPr/>
            </a:pPr>
            <a:r>
              <a:rPr lang="en-US" altLang="en-US" sz="2000" dirty="0">
                <a:solidFill>
                  <a:prstClr val="black"/>
                </a:solidFill>
              </a:rPr>
              <a:t>(10,000)</a:t>
            </a:r>
          </a:p>
          <a:p>
            <a:pPr algn="ctr" defTabSz="685800">
              <a:defRPr/>
            </a:pPr>
            <a:r>
              <a:rPr lang="en-US" altLang="en-US" sz="2000" dirty="0">
                <a:solidFill>
                  <a:prstClr val="black"/>
                </a:solidFill>
              </a:rPr>
              <a:t>(878)</a:t>
            </a:r>
          </a:p>
          <a:p>
            <a:pPr algn="ctr" defTabSz="685800">
              <a:defRPr/>
            </a:pPr>
            <a:endParaRPr lang="en-US" altLang="en-US" sz="2000" dirty="0">
              <a:solidFill>
                <a:prstClr val="black"/>
              </a:solidFill>
            </a:endParaRPr>
          </a:p>
          <a:p>
            <a:pPr algn="ctr" defTabSz="685800">
              <a:defRPr/>
            </a:pPr>
            <a:endParaRPr lang="en-US" altLang="en-US" sz="2000" dirty="0">
              <a:solidFill>
                <a:prstClr val="black"/>
              </a:solidFill>
            </a:endParaRPr>
          </a:p>
          <a:p>
            <a:pPr algn="ctr" defTabSz="685800">
              <a:defRPr/>
            </a:pPr>
            <a:r>
              <a:rPr lang="en-US" altLang="en-US" sz="2000" b="1" dirty="0">
                <a:solidFill>
                  <a:prstClr val="black"/>
                </a:solidFill>
              </a:rPr>
              <a:t>24,423</a:t>
            </a:r>
          </a:p>
          <a:p>
            <a:pPr defTabSz="685800">
              <a:defRPr/>
            </a:pPr>
            <a:endParaRPr lang="en-US" altLang="en-US" sz="2000" dirty="0">
              <a:solidFill>
                <a:prstClr val="black"/>
              </a:solidFill>
            </a:endParaRPr>
          </a:p>
        </p:txBody>
      </p:sp>
      <p:sp>
        <p:nvSpPr>
          <p:cNvPr id="9" name="TextBox 8">
            <a:extLst>
              <a:ext uri="{FF2B5EF4-FFF2-40B4-BE49-F238E27FC236}">
                <a16:creationId xmlns:a16="http://schemas.microsoft.com/office/drawing/2014/main" id="{CCDC20A3-6E00-4BFC-8145-3E970E96581D}"/>
              </a:ext>
            </a:extLst>
          </p:cNvPr>
          <p:cNvSpPr txBox="1">
            <a:spLocks noChangeArrowheads="1"/>
          </p:cNvSpPr>
          <p:nvPr/>
        </p:nvSpPr>
        <p:spPr bwMode="auto">
          <a:xfrm>
            <a:off x="8133656" y="1237815"/>
            <a:ext cx="1664509" cy="3858853"/>
          </a:xfrm>
          <a:prstGeom prst="rect">
            <a:avLst/>
          </a:prstGeom>
          <a:noFill/>
          <a:ln>
            <a:noFill/>
          </a:ln>
        </p:spPr>
        <p:txBody>
          <a:bodyPr>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685800">
              <a:defRPr/>
            </a:pPr>
            <a:r>
              <a:rPr lang="en-US" altLang="en-US" sz="2000" b="1" u="sng" dirty="0">
                <a:solidFill>
                  <a:prstClr val="black"/>
                </a:solidFill>
              </a:rPr>
              <a:t>2029</a:t>
            </a:r>
          </a:p>
          <a:p>
            <a:pPr algn="ctr" defTabSz="685800">
              <a:defRPr/>
            </a:pPr>
            <a:endParaRPr lang="en-US" altLang="en-US" sz="2000" b="1" u="sng" dirty="0">
              <a:solidFill>
                <a:prstClr val="black"/>
              </a:solidFill>
            </a:endParaRPr>
          </a:p>
          <a:p>
            <a:pPr algn="ctr" defTabSz="685800">
              <a:defRPr/>
            </a:pPr>
            <a:r>
              <a:rPr lang="en-US" altLang="en-US" sz="2000" dirty="0">
                <a:solidFill>
                  <a:prstClr val="black"/>
                </a:solidFill>
              </a:rPr>
              <a:t>38,286</a:t>
            </a:r>
          </a:p>
          <a:p>
            <a:pPr algn="ctr" defTabSz="685800">
              <a:defRPr/>
            </a:pPr>
            <a:endParaRPr lang="en-US" altLang="en-US" sz="2000" dirty="0">
              <a:solidFill>
                <a:prstClr val="black"/>
              </a:solidFill>
            </a:endParaRPr>
          </a:p>
          <a:p>
            <a:pPr algn="ctr" defTabSz="685800">
              <a:defRPr/>
            </a:pPr>
            <a:r>
              <a:rPr lang="en-US" altLang="en-US" sz="2000" dirty="0">
                <a:solidFill>
                  <a:prstClr val="black"/>
                </a:solidFill>
              </a:rPr>
              <a:t>24,258</a:t>
            </a:r>
          </a:p>
          <a:p>
            <a:pPr algn="ctr" defTabSz="685800">
              <a:defRPr/>
            </a:pPr>
            <a:r>
              <a:rPr lang="en-US" altLang="en-US" sz="2000" dirty="0">
                <a:solidFill>
                  <a:prstClr val="black"/>
                </a:solidFill>
              </a:rPr>
              <a:t>12,850</a:t>
            </a:r>
          </a:p>
          <a:p>
            <a:pPr algn="ctr" defTabSz="685800">
              <a:defRPr/>
            </a:pPr>
            <a:r>
              <a:rPr lang="en-US" altLang="en-US" sz="2000" dirty="0">
                <a:solidFill>
                  <a:prstClr val="black"/>
                </a:solidFill>
              </a:rPr>
              <a:t>(10,000)</a:t>
            </a:r>
          </a:p>
          <a:p>
            <a:pPr algn="ctr" defTabSz="685800">
              <a:defRPr/>
            </a:pPr>
            <a:r>
              <a:rPr lang="en-US" altLang="en-US" sz="2000" dirty="0">
                <a:solidFill>
                  <a:prstClr val="black"/>
                </a:solidFill>
              </a:rPr>
              <a:t>(971)</a:t>
            </a:r>
          </a:p>
          <a:p>
            <a:pPr algn="ctr" defTabSz="685800">
              <a:defRPr/>
            </a:pPr>
            <a:endParaRPr lang="en-US" altLang="en-US" sz="2000" dirty="0">
              <a:solidFill>
                <a:prstClr val="black"/>
              </a:solidFill>
            </a:endParaRPr>
          </a:p>
          <a:p>
            <a:pPr algn="ctr" defTabSz="685800">
              <a:defRPr/>
            </a:pPr>
            <a:endParaRPr lang="en-US" altLang="en-US" sz="2000" dirty="0">
              <a:solidFill>
                <a:prstClr val="black"/>
              </a:solidFill>
            </a:endParaRPr>
          </a:p>
          <a:p>
            <a:pPr algn="ctr" defTabSz="685800">
              <a:defRPr/>
            </a:pPr>
            <a:r>
              <a:rPr lang="en-US" altLang="en-US" sz="2000" b="1" dirty="0">
                <a:solidFill>
                  <a:prstClr val="black"/>
                </a:solidFill>
              </a:rPr>
              <a:t>26,137</a:t>
            </a:r>
          </a:p>
        </p:txBody>
      </p:sp>
      <p:sp>
        <p:nvSpPr>
          <p:cNvPr id="2" name="Slide Number Placeholder 1">
            <a:extLst>
              <a:ext uri="{FF2B5EF4-FFF2-40B4-BE49-F238E27FC236}">
                <a16:creationId xmlns:a16="http://schemas.microsoft.com/office/drawing/2014/main" id="{4D8A9056-7670-0842-B412-6E06BE1628D3}"/>
              </a:ext>
            </a:extLst>
          </p:cNvPr>
          <p:cNvSpPr>
            <a:spLocks noGrp="1"/>
          </p:cNvSpPr>
          <p:nvPr>
            <p:ph type="sldNum" sz="quarter" idx="11"/>
          </p:nvPr>
        </p:nvSpPr>
        <p:spPr/>
        <p:txBody>
          <a:bodyPr/>
          <a:lstStyle/>
          <a:p>
            <a:pPr>
              <a:defRPr/>
            </a:pPr>
            <a:r>
              <a:rPr lang="en-US" altLang="en-US"/>
              <a:t> </a:t>
            </a:r>
            <a:fld id="{0DB08D5A-911D-4C5E-90B5-2956566E02E4}" type="slidenum">
              <a:rPr lang="en-US" altLang="en-US" smtClean="0"/>
              <a:pPr>
                <a:defRPr/>
              </a:pPr>
              <a:t>54</a:t>
            </a:fld>
            <a:endParaRPr lang="en-US" altLang="en-US"/>
          </a:p>
        </p:txBody>
      </p:sp>
      <p:sp>
        <p:nvSpPr>
          <p:cNvPr id="10" name="TextBox 9">
            <a:extLst>
              <a:ext uri="{FF2B5EF4-FFF2-40B4-BE49-F238E27FC236}">
                <a16:creationId xmlns:a16="http://schemas.microsoft.com/office/drawing/2014/main" id="{408F02F4-5865-3142-8346-3EFB11D68A42}"/>
              </a:ext>
            </a:extLst>
          </p:cNvPr>
          <p:cNvSpPr txBox="1">
            <a:spLocks noChangeArrowheads="1"/>
          </p:cNvSpPr>
          <p:nvPr/>
        </p:nvSpPr>
        <p:spPr bwMode="auto">
          <a:xfrm>
            <a:off x="9491945" y="1237814"/>
            <a:ext cx="1664509" cy="3858853"/>
          </a:xfrm>
          <a:prstGeom prst="rect">
            <a:avLst/>
          </a:prstGeom>
          <a:noFill/>
          <a:ln>
            <a:noFill/>
          </a:ln>
        </p:spPr>
        <p:txBody>
          <a:bodyPr>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685800">
              <a:defRPr/>
            </a:pPr>
            <a:r>
              <a:rPr lang="en-US" altLang="en-US" sz="2000" b="1" u="sng" dirty="0">
                <a:solidFill>
                  <a:prstClr val="black"/>
                </a:solidFill>
              </a:rPr>
              <a:t>2030</a:t>
            </a:r>
          </a:p>
          <a:p>
            <a:pPr algn="ctr" defTabSz="685800">
              <a:defRPr/>
            </a:pPr>
            <a:endParaRPr lang="en-US" altLang="en-US" sz="2000" b="1" u="sng" dirty="0">
              <a:solidFill>
                <a:prstClr val="black"/>
              </a:solidFill>
            </a:endParaRPr>
          </a:p>
          <a:p>
            <a:pPr algn="ctr" defTabSz="685800">
              <a:defRPr/>
            </a:pPr>
            <a:r>
              <a:rPr lang="en-US" altLang="en-US" sz="2000" dirty="0">
                <a:solidFill>
                  <a:prstClr val="black"/>
                </a:solidFill>
              </a:rPr>
              <a:t>40,500</a:t>
            </a:r>
          </a:p>
          <a:p>
            <a:pPr algn="ctr" defTabSz="685800">
              <a:defRPr/>
            </a:pPr>
            <a:endParaRPr lang="en-US" altLang="en-US" sz="2000" dirty="0">
              <a:solidFill>
                <a:prstClr val="black"/>
              </a:solidFill>
            </a:endParaRPr>
          </a:p>
          <a:p>
            <a:pPr algn="ctr" defTabSz="685800">
              <a:defRPr/>
            </a:pPr>
            <a:r>
              <a:rPr lang="en-US" altLang="en-US" sz="2000" dirty="0">
                <a:solidFill>
                  <a:prstClr val="black"/>
                </a:solidFill>
              </a:rPr>
              <a:t>25,661</a:t>
            </a:r>
          </a:p>
          <a:p>
            <a:pPr algn="ctr" defTabSz="685800">
              <a:defRPr/>
            </a:pPr>
            <a:r>
              <a:rPr lang="en-US" altLang="en-US" sz="2000" dirty="0">
                <a:solidFill>
                  <a:prstClr val="black"/>
                </a:solidFill>
              </a:rPr>
              <a:t>14,452</a:t>
            </a:r>
          </a:p>
          <a:p>
            <a:pPr algn="ctr" defTabSz="685800">
              <a:defRPr/>
            </a:pPr>
            <a:r>
              <a:rPr lang="en-US" altLang="en-US" sz="2000" dirty="0">
                <a:solidFill>
                  <a:prstClr val="black"/>
                </a:solidFill>
              </a:rPr>
              <a:t>(10,000)</a:t>
            </a:r>
          </a:p>
          <a:p>
            <a:pPr algn="ctr" defTabSz="685800">
              <a:defRPr/>
            </a:pPr>
            <a:r>
              <a:rPr lang="en-US" altLang="en-US" sz="2000" dirty="0">
                <a:solidFill>
                  <a:prstClr val="black"/>
                </a:solidFill>
              </a:rPr>
              <a:t>(1,000)</a:t>
            </a:r>
          </a:p>
          <a:p>
            <a:pPr algn="ctr" defTabSz="685800">
              <a:defRPr/>
            </a:pPr>
            <a:endParaRPr lang="en-US" altLang="en-US" sz="2000" dirty="0">
              <a:solidFill>
                <a:prstClr val="black"/>
              </a:solidFill>
            </a:endParaRPr>
          </a:p>
          <a:p>
            <a:pPr algn="ctr" defTabSz="685800">
              <a:defRPr/>
            </a:pPr>
            <a:endParaRPr lang="en-US" altLang="en-US" sz="2000" dirty="0">
              <a:solidFill>
                <a:prstClr val="black"/>
              </a:solidFill>
            </a:endParaRPr>
          </a:p>
          <a:p>
            <a:pPr algn="ctr" defTabSz="685800">
              <a:defRPr/>
            </a:pPr>
            <a:r>
              <a:rPr lang="en-US" altLang="en-US" sz="2000" b="1" dirty="0">
                <a:solidFill>
                  <a:prstClr val="black"/>
                </a:solidFill>
              </a:rPr>
              <a:t>29,113</a:t>
            </a:r>
          </a:p>
        </p:txBody>
      </p:sp>
      <p:sp>
        <p:nvSpPr>
          <p:cNvPr id="11" name="TextBox 10">
            <a:extLst>
              <a:ext uri="{FF2B5EF4-FFF2-40B4-BE49-F238E27FC236}">
                <a16:creationId xmlns:a16="http://schemas.microsoft.com/office/drawing/2014/main" id="{E4178101-7374-B645-9B6B-FFA36CF74FEE}"/>
              </a:ext>
            </a:extLst>
          </p:cNvPr>
          <p:cNvSpPr txBox="1">
            <a:spLocks noChangeArrowheads="1"/>
          </p:cNvSpPr>
          <p:nvPr/>
        </p:nvSpPr>
        <p:spPr bwMode="auto">
          <a:xfrm>
            <a:off x="10711187" y="935970"/>
            <a:ext cx="1664509" cy="4219272"/>
          </a:xfrm>
          <a:prstGeom prst="rect">
            <a:avLst/>
          </a:prstGeom>
          <a:noFill/>
          <a:ln>
            <a:noFill/>
          </a:ln>
        </p:spPr>
        <p:txBody>
          <a:bodyPr>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685800">
              <a:defRPr/>
            </a:pPr>
            <a:r>
              <a:rPr lang="en-US" altLang="en-US" sz="2000" b="1" dirty="0">
                <a:solidFill>
                  <a:prstClr val="black"/>
                </a:solidFill>
              </a:rPr>
              <a:t>TV</a:t>
            </a:r>
          </a:p>
          <a:p>
            <a:pPr algn="ctr" defTabSz="685800">
              <a:defRPr/>
            </a:pPr>
            <a:r>
              <a:rPr lang="en-US" altLang="en-US" sz="2000" b="1" u="sng" dirty="0">
                <a:solidFill>
                  <a:prstClr val="black"/>
                </a:solidFill>
              </a:rPr>
              <a:t>2030</a:t>
            </a:r>
          </a:p>
          <a:p>
            <a:pPr algn="ctr" defTabSz="685800">
              <a:defRPr/>
            </a:pPr>
            <a:endParaRPr lang="en-US" altLang="en-US" sz="2000" b="1" u="sng" dirty="0">
              <a:solidFill>
                <a:prstClr val="black"/>
              </a:solidFill>
            </a:endParaRPr>
          </a:p>
          <a:p>
            <a:pPr algn="ctr" defTabSz="685800">
              <a:defRPr/>
            </a:pPr>
            <a:r>
              <a:rPr lang="en-US" altLang="en-US" sz="2000" dirty="0">
                <a:solidFill>
                  <a:prstClr val="black"/>
                </a:solidFill>
              </a:rPr>
              <a:t>40,500</a:t>
            </a:r>
          </a:p>
          <a:p>
            <a:pPr algn="ctr" defTabSz="685800">
              <a:defRPr/>
            </a:pPr>
            <a:endParaRPr lang="en-US" altLang="en-US" sz="2000" dirty="0">
              <a:solidFill>
                <a:prstClr val="black"/>
              </a:solidFill>
            </a:endParaRPr>
          </a:p>
          <a:p>
            <a:pPr algn="ctr" defTabSz="685800">
              <a:defRPr/>
            </a:pPr>
            <a:r>
              <a:rPr lang="en-US" altLang="en-US" sz="2000" dirty="0">
                <a:solidFill>
                  <a:prstClr val="black"/>
                </a:solidFill>
              </a:rPr>
              <a:t>25,661</a:t>
            </a:r>
          </a:p>
          <a:p>
            <a:pPr algn="ctr" defTabSz="685800">
              <a:defRPr/>
            </a:pPr>
            <a:r>
              <a:rPr lang="en-US" altLang="en-US" sz="2000" dirty="0">
                <a:solidFill>
                  <a:prstClr val="black"/>
                </a:solidFill>
              </a:rPr>
              <a:t>14,452</a:t>
            </a:r>
          </a:p>
          <a:p>
            <a:pPr algn="ctr" defTabSz="685800">
              <a:defRPr/>
            </a:pPr>
            <a:r>
              <a:rPr lang="en-US" altLang="en-US" sz="2000" dirty="0">
                <a:solidFill>
                  <a:prstClr val="black"/>
                </a:solidFill>
              </a:rPr>
              <a:t>(14,452)</a:t>
            </a:r>
          </a:p>
          <a:p>
            <a:pPr algn="ctr" defTabSz="685800">
              <a:defRPr/>
            </a:pPr>
            <a:r>
              <a:rPr lang="en-US" altLang="en-US" sz="2000" dirty="0">
                <a:solidFill>
                  <a:prstClr val="black"/>
                </a:solidFill>
              </a:rPr>
              <a:t>-</a:t>
            </a:r>
          </a:p>
          <a:p>
            <a:pPr algn="ctr" defTabSz="685800">
              <a:defRPr/>
            </a:pPr>
            <a:endParaRPr lang="en-US" altLang="en-US" sz="2000" dirty="0">
              <a:solidFill>
                <a:prstClr val="black"/>
              </a:solidFill>
            </a:endParaRPr>
          </a:p>
          <a:p>
            <a:pPr algn="ctr" defTabSz="685800">
              <a:defRPr/>
            </a:pPr>
            <a:endParaRPr lang="en-US" altLang="en-US" sz="2000" dirty="0">
              <a:solidFill>
                <a:prstClr val="black"/>
              </a:solidFill>
            </a:endParaRPr>
          </a:p>
          <a:p>
            <a:pPr algn="ctr" defTabSz="685800">
              <a:defRPr/>
            </a:pPr>
            <a:r>
              <a:rPr lang="en-US" altLang="en-US" sz="2000" b="1" dirty="0">
                <a:solidFill>
                  <a:prstClr val="black"/>
                </a:solidFill>
              </a:rPr>
              <a:t>25,661</a:t>
            </a:r>
          </a:p>
        </p:txBody>
      </p:sp>
      <p:sp>
        <p:nvSpPr>
          <p:cNvPr id="3" name="TextBox 2">
            <a:extLst>
              <a:ext uri="{FF2B5EF4-FFF2-40B4-BE49-F238E27FC236}">
                <a16:creationId xmlns:a16="http://schemas.microsoft.com/office/drawing/2014/main" id="{865D233F-D6F3-7C4F-A757-D0DA4CF8970E}"/>
              </a:ext>
            </a:extLst>
          </p:cNvPr>
          <p:cNvSpPr txBox="1"/>
          <p:nvPr/>
        </p:nvSpPr>
        <p:spPr>
          <a:xfrm>
            <a:off x="234732" y="4929985"/>
            <a:ext cx="6325865" cy="400110"/>
          </a:xfrm>
          <a:prstGeom prst="rect">
            <a:avLst/>
          </a:prstGeom>
          <a:noFill/>
        </p:spPr>
        <p:txBody>
          <a:bodyPr wrap="square" rtlCol="0">
            <a:spAutoFit/>
          </a:bodyPr>
          <a:lstStyle/>
          <a:p>
            <a:r>
              <a:rPr lang="en-US" sz="2000" dirty="0"/>
              <a:t>* EBIT (1-t) is based upon an effective tax rate of 36.64%.</a:t>
            </a:r>
          </a:p>
        </p:txBody>
      </p:sp>
    </p:spTree>
    <p:extLst>
      <p:ext uri="{BB962C8B-B14F-4D97-AF65-F5344CB8AC3E}">
        <p14:creationId xmlns:p14="http://schemas.microsoft.com/office/powerpoint/2010/main" val="1799656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anim calcmode="lin" valueType="num">
                                      <p:cBhvr additive="base">
                                        <p:cTn id="43"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xEl>
                                              <p:pRg st="0" end="0"/>
                                            </p:txEl>
                                          </p:spTgt>
                                        </p:tgtEl>
                                        <p:attrNameLst>
                                          <p:attrName>style.visibility</p:attrName>
                                        </p:attrNameLst>
                                      </p:cBhvr>
                                      <p:to>
                                        <p:strVal val="visible"/>
                                      </p:to>
                                    </p:set>
                                    <p:anim calcmode="lin" valueType="num">
                                      <p:cBhvr additive="base">
                                        <p:cTn id="4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
                                            <p:txEl>
                                              <p:pRg st="2" end="2"/>
                                            </p:txEl>
                                          </p:spTgt>
                                        </p:tgtEl>
                                        <p:attrNameLst>
                                          <p:attrName>style.visibility</p:attrName>
                                        </p:attrNameLst>
                                      </p:cBhvr>
                                      <p:to>
                                        <p:strVal val="visible"/>
                                      </p:to>
                                    </p:set>
                                    <p:anim calcmode="lin" valueType="num">
                                      <p:cBhvr additive="base">
                                        <p:cTn id="5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
                                            <p:txEl>
                                              <p:pRg st="4" end="4"/>
                                            </p:txEl>
                                          </p:spTgt>
                                        </p:tgtEl>
                                        <p:attrNameLst>
                                          <p:attrName>style.visibility</p:attrName>
                                        </p:attrNameLst>
                                      </p:cBhvr>
                                      <p:to>
                                        <p:strVal val="visible"/>
                                      </p:to>
                                    </p:set>
                                    <p:anim calcmode="lin" valueType="num">
                                      <p:cBhvr additive="base">
                                        <p:cTn id="6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6">
                                            <p:txEl>
                                              <p:pRg st="5" end="5"/>
                                            </p:txEl>
                                          </p:spTgt>
                                        </p:tgtEl>
                                        <p:attrNameLst>
                                          <p:attrName>style.visibility</p:attrName>
                                        </p:attrNameLst>
                                      </p:cBhvr>
                                      <p:to>
                                        <p:strVal val="visible"/>
                                      </p:to>
                                    </p:set>
                                    <p:anim calcmode="lin" valueType="num">
                                      <p:cBhvr additive="base">
                                        <p:cTn id="6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6">
                                            <p:txEl>
                                              <p:pRg st="6" end="6"/>
                                            </p:txEl>
                                          </p:spTgt>
                                        </p:tgtEl>
                                        <p:attrNameLst>
                                          <p:attrName>style.visibility</p:attrName>
                                        </p:attrNameLst>
                                      </p:cBhvr>
                                      <p:to>
                                        <p:strVal val="visible"/>
                                      </p:to>
                                    </p:set>
                                    <p:anim calcmode="lin" valueType="num">
                                      <p:cBhvr additive="base">
                                        <p:cTn id="7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6">
                                            <p:txEl>
                                              <p:pRg st="7" end="7"/>
                                            </p:txEl>
                                          </p:spTgt>
                                        </p:tgtEl>
                                        <p:attrNameLst>
                                          <p:attrName>style.visibility</p:attrName>
                                        </p:attrNameLst>
                                      </p:cBhvr>
                                      <p:to>
                                        <p:strVal val="visible"/>
                                      </p:to>
                                    </p:set>
                                    <p:anim calcmode="lin" valueType="num">
                                      <p:cBhvr additive="base">
                                        <p:cTn id="7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6">
                                            <p:txEl>
                                              <p:pRg st="10" end="10"/>
                                            </p:txEl>
                                          </p:spTgt>
                                        </p:tgtEl>
                                        <p:attrNameLst>
                                          <p:attrName>style.visibility</p:attrName>
                                        </p:attrNameLst>
                                      </p:cBhvr>
                                      <p:to>
                                        <p:strVal val="visible"/>
                                      </p:to>
                                    </p:set>
                                    <p:anim calcmode="lin" valueType="num">
                                      <p:cBhvr additive="base">
                                        <p:cTn id="85"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7">
                                            <p:txEl>
                                              <p:pRg st="0" end="0"/>
                                            </p:txEl>
                                          </p:spTgt>
                                        </p:tgtEl>
                                        <p:attrNameLst>
                                          <p:attrName>style.visibility</p:attrName>
                                        </p:attrNameLst>
                                      </p:cBhvr>
                                      <p:to>
                                        <p:strVal val="visible"/>
                                      </p:to>
                                    </p:set>
                                    <p:anim calcmode="lin" valueType="num">
                                      <p:cBhvr additive="base">
                                        <p:cTn id="9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7">
                                            <p:txEl>
                                              <p:pRg st="2" end="2"/>
                                            </p:txEl>
                                          </p:spTgt>
                                        </p:tgtEl>
                                        <p:attrNameLst>
                                          <p:attrName>style.visibility</p:attrName>
                                        </p:attrNameLst>
                                      </p:cBhvr>
                                      <p:to>
                                        <p:strVal val="visible"/>
                                      </p:to>
                                    </p:set>
                                    <p:anim calcmode="lin" valueType="num">
                                      <p:cBhvr additive="base">
                                        <p:cTn id="9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7">
                                            <p:txEl>
                                              <p:pRg st="4" end="4"/>
                                            </p:txEl>
                                          </p:spTgt>
                                        </p:tgtEl>
                                        <p:attrNameLst>
                                          <p:attrName>style.visibility</p:attrName>
                                        </p:attrNameLst>
                                      </p:cBhvr>
                                      <p:to>
                                        <p:strVal val="visible"/>
                                      </p:to>
                                    </p:set>
                                    <p:anim calcmode="lin" valueType="num">
                                      <p:cBhvr additive="base">
                                        <p:cTn id="10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7">
                                            <p:txEl>
                                              <p:pRg st="5" end="5"/>
                                            </p:txEl>
                                          </p:spTgt>
                                        </p:tgtEl>
                                        <p:attrNameLst>
                                          <p:attrName>style.visibility</p:attrName>
                                        </p:attrNameLst>
                                      </p:cBhvr>
                                      <p:to>
                                        <p:strVal val="visible"/>
                                      </p:to>
                                    </p:set>
                                    <p:anim calcmode="lin" valueType="num">
                                      <p:cBhvr additive="base">
                                        <p:cTn id="109"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7">
                                            <p:txEl>
                                              <p:pRg st="6" end="6"/>
                                            </p:txEl>
                                          </p:spTgt>
                                        </p:tgtEl>
                                        <p:attrNameLst>
                                          <p:attrName>style.visibility</p:attrName>
                                        </p:attrNameLst>
                                      </p:cBhvr>
                                      <p:to>
                                        <p:strVal val="visible"/>
                                      </p:to>
                                    </p:set>
                                    <p:anim calcmode="lin" valueType="num">
                                      <p:cBhvr additive="base">
                                        <p:cTn id="115"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7">
                                            <p:txEl>
                                              <p:pRg st="7" end="7"/>
                                            </p:txEl>
                                          </p:spTgt>
                                        </p:tgtEl>
                                        <p:attrNameLst>
                                          <p:attrName>style.visibility</p:attrName>
                                        </p:attrNameLst>
                                      </p:cBhvr>
                                      <p:to>
                                        <p:strVal val="visible"/>
                                      </p:to>
                                    </p:set>
                                    <p:anim calcmode="lin" valueType="num">
                                      <p:cBhvr additive="base">
                                        <p:cTn id="121"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122"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7">
                                            <p:txEl>
                                              <p:pRg st="10" end="10"/>
                                            </p:txEl>
                                          </p:spTgt>
                                        </p:tgtEl>
                                        <p:attrNameLst>
                                          <p:attrName>style.visibility</p:attrName>
                                        </p:attrNameLst>
                                      </p:cBhvr>
                                      <p:to>
                                        <p:strVal val="visible"/>
                                      </p:to>
                                    </p:set>
                                    <p:anim calcmode="lin" valueType="num">
                                      <p:cBhvr additive="base">
                                        <p:cTn id="127"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128" dur="500" fill="hold"/>
                                        <p:tgtEl>
                                          <p:spTgt spid="7">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8">
                                            <p:txEl>
                                              <p:pRg st="0" end="0"/>
                                            </p:txEl>
                                          </p:spTgt>
                                        </p:tgtEl>
                                        <p:attrNameLst>
                                          <p:attrName>style.visibility</p:attrName>
                                        </p:attrNameLst>
                                      </p:cBhvr>
                                      <p:to>
                                        <p:strVal val="visible"/>
                                      </p:to>
                                    </p:set>
                                    <p:anim calcmode="lin" valueType="num">
                                      <p:cBhvr additive="base">
                                        <p:cTn id="13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3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grpId="0" nodeType="clickEffect">
                                  <p:stCondLst>
                                    <p:cond delay="0"/>
                                  </p:stCondLst>
                                  <p:childTnLst>
                                    <p:set>
                                      <p:cBhvr>
                                        <p:cTn id="138" dur="1" fill="hold">
                                          <p:stCondLst>
                                            <p:cond delay="0"/>
                                          </p:stCondLst>
                                        </p:cTn>
                                        <p:tgtEl>
                                          <p:spTgt spid="8">
                                            <p:txEl>
                                              <p:pRg st="2" end="2"/>
                                            </p:txEl>
                                          </p:spTgt>
                                        </p:tgtEl>
                                        <p:attrNameLst>
                                          <p:attrName>style.visibility</p:attrName>
                                        </p:attrNameLst>
                                      </p:cBhvr>
                                      <p:to>
                                        <p:strVal val="visible"/>
                                      </p:to>
                                    </p:set>
                                    <p:anim calcmode="lin" valueType="num">
                                      <p:cBhvr additive="base">
                                        <p:cTn id="13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8">
                                            <p:txEl>
                                              <p:pRg st="4" end="4"/>
                                            </p:txEl>
                                          </p:spTgt>
                                        </p:tgtEl>
                                        <p:attrNameLst>
                                          <p:attrName>style.visibility</p:attrName>
                                        </p:attrNameLst>
                                      </p:cBhvr>
                                      <p:to>
                                        <p:strVal val="visible"/>
                                      </p:to>
                                    </p:set>
                                    <p:anim calcmode="lin" valueType="num">
                                      <p:cBhvr additive="base">
                                        <p:cTn id="145"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146"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grpId="0" nodeType="clickEffect">
                                  <p:stCondLst>
                                    <p:cond delay="0"/>
                                  </p:stCondLst>
                                  <p:childTnLst>
                                    <p:set>
                                      <p:cBhvr>
                                        <p:cTn id="150" dur="1" fill="hold">
                                          <p:stCondLst>
                                            <p:cond delay="0"/>
                                          </p:stCondLst>
                                        </p:cTn>
                                        <p:tgtEl>
                                          <p:spTgt spid="8">
                                            <p:txEl>
                                              <p:pRg st="5" end="5"/>
                                            </p:txEl>
                                          </p:spTgt>
                                        </p:tgtEl>
                                        <p:attrNameLst>
                                          <p:attrName>style.visibility</p:attrName>
                                        </p:attrNameLst>
                                      </p:cBhvr>
                                      <p:to>
                                        <p:strVal val="visible"/>
                                      </p:to>
                                    </p:set>
                                    <p:anim calcmode="lin" valueType="num">
                                      <p:cBhvr additive="base">
                                        <p:cTn id="151"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152"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ntr" presetSubtype="4" fill="hold" grpId="0" nodeType="clickEffect">
                                  <p:stCondLst>
                                    <p:cond delay="0"/>
                                  </p:stCondLst>
                                  <p:childTnLst>
                                    <p:set>
                                      <p:cBhvr>
                                        <p:cTn id="156" dur="1" fill="hold">
                                          <p:stCondLst>
                                            <p:cond delay="0"/>
                                          </p:stCondLst>
                                        </p:cTn>
                                        <p:tgtEl>
                                          <p:spTgt spid="8">
                                            <p:txEl>
                                              <p:pRg st="6" end="6"/>
                                            </p:txEl>
                                          </p:spTgt>
                                        </p:tgtEl>
                                        <p:attrNameLst>
                                          <p:attrName>style.visibility</p:attrName>
                                        </p:attrNameLst>
                                      </p:cBhvr>
                                      <p:to>
                                        <p:strVal val="visible"/>
                                      </p:to>
                                    </p:set>
                                    <p:anim calcmode="lin" valueType="num">
                                      <p:cBhvr additive="base">
                                        <p:cTn id="157"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158"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2" presetClass="entr" presetSubtype="4" fill="hold" grpId="0" nodeType="clickEffect">
                                  <p:stCondLst>
                                    <p:cond delay="0"/>
                                  </p:stCondLst>
                                  <p:childTnLst>
                                    <p:set>
                                      <p:cBhvr>
                                        <p:cTn id="162" dur="1" fill="hold">
                                          <p:stCondLst>
                                            <p:cond delay="0"/>
                                          </p:stCondLst>
                                        </p:cTn>
                                        <p:tgtEl>
                                          <p:spTgt spid="8">
                                            <p:txEl>
                                              <p:pRg st="7" end="7"/>
                                            </p:txEl>
                                          </p:spTgt>
                                        </p:tgtEl>
                                        <p:attrNameLst>
                                          <p:attrName>style.visibility</p:attrName>
                                        </p:attrNameLst>
                                      </p:cBhvr>
                                      <p:to>
                                        <p:strVal val="visible"/>
                                      </p:to>
                                    </p:set>
                                    <p:anim calcmode="lin" valueType="num">
                                      <p:cBhvr additive="base">
                                        <p:cTn id="163"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164"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2" presetClass="entr" presetSubtype="4" fill="hold" grpId="0" nodeType="clickEffect">
                                  <p:stCondLst>
                                    <p:cond delay="0"/>
                                  </p:stCondLst>
                                  <p:childTnLst>
                                    <p:set>
                                      <p:cBhvr>
                                        <p:cTn id="168" dur="1" fill="hold">
                                          <p:stCondLst>
                                            <p:cond delay="0"/>
                                          </p:stCondLst>
                                        </p:cTn>
                                        <p:tgtEl>
                                          <p:spTgt spid="8">
                                            <p:txEl>
                                              <p:pRg st="10" end="10"/>
                                            </p:txEl>
                                          </p:spTgt>
                                        </p:tgtEl>
                                        <p:attrNameLst>
                                          <p:attrName>style.visibility</p:attrName>
                                        </p:attrNameLst>
                                      </p:cBhvr>
                                      <p:to>
                                        <p:strVal val="visible"/>
                                      </p:to>
                                    </p:set>
                                    <p:anim calcmode="lin" valueType="num">
                                      <p:cBhvr additive="base">
                                        <p:cTn id="169" dur="500" fill="hold"/>
                                        <p:tgtEl>
                                          <p:spTgt spid="8">
                                            <p:txEl>
                                              <p:pRg st="10" end="10"/>
                                            </p:txEl>
                                          </p:spTgt>
                                        </p:tgtEl>
                                        <p:attrNameLst>
                                          <p:attrName>ppt_x</p:attrName>
                                        </p:attrNameLst>
                                      </p:cBhvr>
                                      <p:tavLst>
                                        <p:tav tm="0">
                                          <p:val>
                                            <p:strVal val="#ppt_x"/>
                                          </p:val>
                                        </p:tav>
                                        <p:tav tm="100000">
                                          <p:val>
                                            <p:strVal val="#ppt_x"/>
                                          </p:val>
                                        </p:tav>
                                      </p:tavLst>
                                    </p:anim>
                                    <p:anim calcmode="lin" valueType="num">
                                      <p:cBhvr additive="base">
                                        <p:cTn id="170" dur="500" fill="hold"/>
                                        <p:tgtEl>
                                          <p:spTgt spid="8">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2" presetClass="entr" presetSubtype="4" fill="hold" grpId="0" nodeType="clickEffect">
                                  <p:stCondLst>
                                    <p:cond delay="0"/>
                                  </p:stCondLst>
                                  <p:childTnLst>
                                    <p:set>
                                      <p:cBhvr>
                                        <p:cTn id="174" dur="1" fill="hold">
                                          <p:stCondLst>
                                            <p:cond delay="0"/>
                                          </p:stCondLst>
                                        </p:cTn>
                                        <p:tgtEl>
                                          <p:spTgt spid="9">
                                            <p:txEl>
                                              <p:pRg st="0" end="0"/>
                                            </p:txEl>
                                          </p:spTgt>
                                        </p:tgtEl>
                                        <p:attrNameLst>
                                          <p:attrName>style.visibility</p:attrName>
                                        </p:attrNameLst>
                                      </p:cBhvr>
                                      <p:to>
                                        <p:strVal val="visible"/>
                                      </p:to>
                                    </p:set>
                                    <p:anim calcmode="lin" valueType="num">
                                      <p:cBhvr additive="base">
                                        <p:cTn id="17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76"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7" fill="hold">
                      <p:stCondLst>
                        <p:cond delay="indefinite"/>
                      </p:stCondLst>
                      <p:childTnLst>
                        <p:par>
                          <p:cTn id="178" fill="hold">
                            <p:stCondLst>
                              <p:cond delay="0"/>
                            </p:stCondLst>
                            <p:childTnLst>
                              <p:par>
                                <p:cTn id="179" presetID="2" presetClass="entr" presetSubtype="4" fill="hold" grpId="0" nodeType="clickEffect">
                                  <p:stCondLst>
                                    <p:cond delay="0"/>
                                  </p:stCondLst>
                                  <p:childTnLst>
                                    <p:set>
                                      <p:cBhvr>
                                        <p:cTn id="180" dur="1" fill="hold">
                                          <p:stCondLst>
                                            <p:cond delay="0"/>
                                          </p:stCondLst>
                                        </p:cTn>
                                        <p:tgtEl>
                                          <p:spTgt spid="9">
                                            <p:txEl>
                                              <p:pRg st="2" end="2"/>
                                            </p:txEl>
                                          </p:spTgt>
                                        </p:tgtEl>
                                        <p:attrNameLst>
                                          <p:attrName>style.visibility</p:attrName>
                                        </p:attrNameLst>
                                      </p:cBhvr>
                                      <p:to>
                                        <p:strVal val="visible"/>
                                      </p:to>
                                    </p:set>
                                    <p:anim calcmode="lin" valueType="num">
                                      <p:cBhvr additive="base">
                                        <p:cTn id="18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82"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83" fill="hold">
                      <p:stCondLst>
                        <p:cond delay="indefinite"/>
                      </p:stCondLst>
                      <p:childTnLst>
                        <p:par>
                          <p:cTn id="184" fill="hold">
                            <p:stCondLst>
                              <p:cond delay="0"/>
                            </p:stCondLst>
                            <p:childTnLst>
                              <p:par>
                                <p:cTn id="185" presetID="2" presetClass="entr" presetSubtype="4" fill="hold" grpId="0" nodeType="clickEffect">
                                  <p:stCondLst>
                                    <p:cond delay="0"/>
                                  </p:stCondLst>
                                  <p:childTnLst>
                                    <p:set>
                                      <p:cBhvr>
                                        <p:cTn id="186" dur="1" fill="hold">
                                          <p:stCondLst>
                                            <p:cond delay="0"/>
                                          </p:stCondLst>
                                        </p:cTn>
                                        <p:tgtEl>
                                          <p:spTgt spid="9">
                                            <p:txEl>
                                              <p:pRg st="4" end="4"/>
                                            </p:txEl>
                                          </p:spTgt>
                                        </p:tgtEl>
                                        <p:attrNameLst>
                                          <p:attrName>style.visibility</p:attrName>
                                        </p:attrNameLst>
                                      </p:cBhvr>
                                      <p:to>
                                        <p:strVal val="visible"/>
                                      </p:to>
                                    </p:set>
                                    <p:anim calcmode="lin" valueType="num">
                                      <p:cBhvr additive="base">
                                        <p:cTn id="187"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188"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89" fill="hold">
                      <p:stCondLst>
                        <p:cond delay="indefinite"/>
                      </p:stCondLst>
                      <p:childTnLst>
                        <p:par>
                          <p:cTn id="190" fill="hold">
                            <p:stCondLst>
                              <p:cond delay="0"/>
                            </p:stCondLst>
                            <p:childTnLst>
                              <p:par>
                                <p:cTn id="191" presetID="2" presetClass="entr" presetSubtype="4" fill="hold" grpId="0" nodeType="clickEffect">
                                  <p:stCondLst>
                                    <p:cond delay="0"/>
                                  </p:stCondLst>
                                  <p:childTnLst>
                                    <p:set>
                                      <p:cBhvr>
                                        <p:cTn id="192" dur="1" fill="hold">
                                          <p:stCondLst>
                                            <p:cond delay="0"/>
                                          </p:stCondLst>
                                        </p:cTn>
                                        <p:tgtEl>
                                          <p:spTgt spid="9">
                                            <p:txEl>
                                              <p:pRg st="5" end="5"/>
                                            </p:txEl>
                                          </p:spTgt>
                                        </p:tgtEl>
                                        <p:attrNameLst>
                                          <p:attrName>style.visibility</p:attrName>
                                        </p:attrNameLst>
                                      </p:cBhvr>
                                      <p:to>
                                        <p:strVal val="visible"/>
                                      </p:to>
                                    </p:set>
                                    <p:anim calcmode="lin" valueType="num">
                                      <p:cBhvr additive="base">
                                        <p:cTn id="19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194"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95" fill="hold">
                      <p:stCondLst>
                        <p:cond delay="indefinite"/>
                      </p:stCondLst>
                      <p:childTnLst>
                        <p:par>
                          <p:cTn id="196" fill="hold">
                            <p:stCondLst>
                              <p:cond delay="0"/>
                            </p:stCondLst>
                            <p:childTnLst>
                              <p:par>
                                <p:cTn id="197" presetID="2" presetClass="entr" presetSubtype="4" fill="hold" grpId="0" nodeType="clickEffect">
                                  <p:stCondLst>
                                    <p:cond delay="0"/>
                                  </p:stCondLst>
                                  <p:childTnLst>
                                    <p:set>
                                      <p:cBhvr>
                                        <p:cTn id="198" dur="1" fill="hold">
                                          <p:stCondLst>
                                            <p:cond delay="0"/>
                                          </p:stCondLst>
                                        </p:cTn>
                                        <p:tgtEl>
                                          <p:spTgt spid="9">
                                            <p:txEl>
                                              <p:pRg st="6" end="6"/>
                                            </p:txEl>
                                          </p:spTgt>
                                        </p:tgtEl>
                                        <p:attrNameLst>
                                          <p:attrName>style.visibility</p:attrName>
                                        </p:attrNameLst>
                                      </p:cBhvr>
                                      <p:to>
                                        <p:strVal val="visible"/>
                                      </p:to>
                                    </p:set>
                                    <p:anim calcmode="lin" valueType="num">
                                      <p:cBhvr additive="base">
                                        <p:cTn id="199"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200"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01" fill="hold">
                      <p:stCondLst>
                        <p:cond delay="indefinite"/>
                      </p:stCondLst>
                      <p:childTnLst>
                        <p:par>
                          <p:cTn id="202" fill="hold">
                            <p:stCondLst>
                              <p:cond delay="0"/>
                            </p:stCondLst>
                            <p:childTnLst>
                              <p:par>
                                <p:cTn id="203" presetID="2" presetClass="entr" presetSubtype="4" fill="hold" grpId="0" nodeType="clickEffect">
                                  <p:stCondLst>
                                    <p:cond delay="0"/>
                                  </p:stCondLst>
                                  <p:childTnLst>
                                    <p:set>
                                      <p:cBhvr>
                                        <p:cTn id="204" dur="1" fill="hold">
                                          <p:stCondLst>
                                            <p:cond delay="0"/>
                                          </p:stCondLst>
                                        </p:cTn>
                                        <p:tgtEl>
                                          <p:spTgt spid="9">
                                            <p:txEl>
                                              <p:pRg st="7" end="7"/>
                                            </p:txEl>
                                          </p:spTgt>
                                        </p:tgtEl>
                                        <p:attrNameLst>
                                          <p:attrName>style.visibility</p:attrName>
                                        </p:attrNameLst>
                                      </p:cBhvr>
                                      <p:to>
                                        <p:strVal val="visible"/>
                                      </p:to>
                                    </p:set>
                                    <p:anim calcmode="lin" valueType="num">
                                      <p:cBhvr additive="base">
                                        <p:cTn id="205"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206" dur="5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07" fill="hold">
                      <p:stCondLst>
                        <p:cond delay="indefinite"/>
                      </p:stCondLst>
                      <p:childTnLst>
                        <p:par>
                          <p:cTn id="208" fill="hold">
                            <p:stCondLst>
                              <p:cond delay="0"/>
                            </p:stCondLst>
                            <p:childTnLst>
                              <p:par>
                                <p:cTn id="209" presetID="2" presetClass="entr" presetSubtype="4" fill="hold" grpId="0" nodeType="clickEffect">
                                  <p:stCondLst>
                                    <p:cond delay="0"/>
                                  </p:stCondLst>
                                  <p:childTnLst>
                                    <p:set>
                                      <p:cBhvr>
                                        <p:cTn id="210" dur="1" fill="hold">
                                          <p:stCondLst>
                                            <p:cond delay="0"/>
                                          </p:stCondLst>
                                        </p:cTn>
                                        <p:tgtEl>
                                          <p:spTgt spid="9">
                                            <p:txEl>
                                              <p:pRg st="10" end="10"/>
                                            </p:txEl>
                                          </p:spTgt>
                                        </p:tgtEl>
                                        <p:attrNameLst>
                                          <p:attrName>style.visibility</p:attrName>
                                        </p:attrNameLst>
                                      </p:cBhvr>
                                      <p:to>
                                        <p:strVal val="visible"/>
                                      </p:to>
                                    </p:set>
                                    <p:anim calcmode="lin" valueType="num">
                                      <p:cBhvr additive="base">
                                        <p:cTn id="211" dur="500" fill="hold"/>
                                        <p:tgtEl>
                                          <p:spTgt spid="9">
                                            <p:txEl>
                                              <p:pRg st="10" end="10"/>
                                            </p:txEl>
                                          </p:spTgt>
                                        </p:tgtEl>
                                        <p:attrNameLst>
                                          <p:attrName>ppt_x</p:attrName>
                                        </p:attrNameLst>
                                      </p:cBhvr>
                                      <p:tavLst>
                                        <p:tav tm="0">
                                          <p:val>
                                            <p:strVal val="#ppt_x"/>
                                          </p:val>
                                        </p:tav>
                                        <p:tav tm="100000">
                                          <p:val>
                                            <p:strVal val="#ppt_x"/>
                                          </p:val>
                                        </p:tav>
                                      </p:tavLst>
                                    </p:anim>
                                    <p:anim calcmode="lin" valueType="num">
                                      <p:cBhvr additive="base">
                                        <p:cTn id="212" dur="500" fill="hold"/>
                                        <p:tgtEl>
                                          <p:spTgt spid="9">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213" fill="hold">
                      <p:stCondLst>
                        <p:cond delay="indefinite"/>
                      </p:stCondLst>
                      <p:childTnLst>
                        <p:par>
                          <p:cTn id="214" fill="hold">
                            <p:stCondLst>
                              <p:cond delay="0"/>
                            </p:stCondLst>
                            <p:childTnLst>
                              <p:par>
                                <p:cTn id="215" presetID="2" presetClass="entr" presetSubtype="4" fill="hold" grpId="0" nodeType="clickEffect">
                                  <p:stCondLst>
                                    <p:cond delay="0"/>
                                  </p:stCondLst>
                                  <p:childTnLst>
                                    <p:set>
                                      <p:cBhvr>
                                        <p:cTn id="216" dur="1" fill="hold">
                                          <p:stCondLst>
                                            <p:cond delay="0"/>
                                          </p:stCondLst>
                                        </p:cTn>
                                        <p:tgtEl>
                                          <p:spTgt spid="10">
                                            <p:txEl>
                                              <p:pRg st="0" end="0"/>
                                            </p:txEl>
                                          </p:spTgt>
                                        </p:tgtEl>
                                        <p:attrNameLst>
                                          <p:attrName>style.visibility</p:attrName>
                                        </p:attrNameLst>
                                      </p:cBhvr>
                                      <p:to>
                                        <p:strVal val="visible"/>
                                      </p:to>
                                    </p:set>
                                    <p:anim calcmode="lin" valueType="num">
                                      <p:cBhvr additive="base">
                                        <p:cTn id="21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1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9" fill="hold">
                      <p:stCondLst>
                        <p:cond delay="indefinite"/>
                      </p:stCondLst>
                      <p:childTnLst>
                        <p:par>
                          <p:cTn id="220" fill="hold">
                            <p:stCondLst>
                              <p:cond delay="0"/>
                            </p:stCondLst>
                            <p:childTnLst>
                              <p:par>
                                <p:cTn id="221" presetID="2" presetClass="entr" presetSubtype="4" fill="hold" grpId="0" nodeType="clickEffect">
                                  <p:stCondLst>
                                    <p:cond delay="0"/>
                                  </p:stCondLst>
                                  <p:childTnLst>
                                    <p:set>
                                      <p:cBhvr>
                                        <p:cTn id="222" dur="1" fill="hold">
                                          <p:stCondLst>
                                            <p:cond delay="0"/>
                                          </p:stCondLst>
                                        </p:cTn>
                                        <p:tgtEl>
                                          <p:spTgt spid="10">
                                            <p:txEl>
                                              <p:pRg st="2" end="2"/>
                                            </p:txEl>
                                          </p:spTgt>
                                        </p:tgtEl>
                                        <p:attrNameLst>
                                          <p:attrName>style.visibility</p:attrName>
                                        </p:attrNameLst>
                                      </p:cBhvr>
                                      <p:to>
                                        <p:strVal val="visible"/>
                                      </p:to>
                                    </p:set>
                                    <p:anim calcmode="lin" valueType="num">
                                      <p:cBhvr additive="base">
                                        <p:cTn id="223"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24"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5" fill="hold">
                      <p:stCondLst>
                        <p:cond delay="indefinite"/>
                      </p:stCondLst>
                      <p:childTnLst>
                        <p:par>
                          <p:cTn id="226" fill="hold">
                            <p:stCondLst>
                              <p:cond delay="0"/>
                            </p:stCondLst>
                            <p:childTnLst>
                              <p:par>
                                <p:cTn id="227" presetID="2" presetClass="entr" presetSubtype="4" fill="hold" grpId="0" nodeType="clickEffect">
                                  <p:stCondLst>
                                    <p:cond delay="0"/>
                                  </p:stCondLst>
                                  <p:childTnLst>
                                    <p:set>
                                      <p:cBhvr>
                                        <p:cTn id="228" dur="1" fill="hold">
                                          <p:stCondLst>
                                            <p:cond delay="0"/>
                                          </p:stCondLst>
                                        </p:cTn>
                                        <p:tgtEl>
                                          <p:spTgt spid="10">
                                            <p:txEl>
                                              <p:pRg st="4" end="4"/>
                                            </p:txEl>
                                          </p:spTgt>
                                        </p:tgtEl>
                                        <p:attrNameLst>
                                          <p:attrName>style.visibility</p:attrName>
                                        </p:attrNameLst>
                                      </p:cBhvr>
                                      <p:to>
                                        <p:strVal val="visible"/>
                                      </p:to>
                                    </p:set>
                                    <p:anim calcmode="lin" valueType="num">
                                      <p:cBhvr additive="base">
                                        <p:cTn id="229"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230"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1" fill="hold">
                      <p:stCondLst>
                        <p:cond delay="indefinite"/>
                      </p:stCondLst>
                      <p:childTnLst>
                        <p:par>
                          <p:cTn id="232" fill="hold">
                            <p:stCondLst>
                              <p:cond delay="0"/>
                            </p:stCondLst>
                            <p:childTnLst>
                              <p:par>
                                <p:cTn id="233" presetID="2" presetClass="entr" presetSubtype="4" fill="hold" grpId="0" nodeType="clickEffect">
                                  <p:stCondLst>
                                    <p:cond delay="0"/>
                                  </p:stCondLst>
                                  <p:childTnLst>
                                    <p:set>
                                      <p:cBhvr>
                                        <p:cTn id="234" dur="1" fill="hold">
                                          <p:stCondLst>
                                            <p:cond delay="0"/>
                                          </p:stCondLst>
                                        </p:cTn>
                                        <p:tgtEl>
                                          <p:spTgt spid="10">
                                            <p:txEl>
                                              <p:pRg st="5" end="5"/>
                                            </p:txEl>
                                          </p:spTgt>
                                        </p:tgtEl>
                                        <p:attrNameLst>
                                          <p:attrName>style.visibility</p:attrName>
                                        </p:attrNameLst>
                                      </p:cBhvr>
                                      <p:to>
                                        <p:strVal val="visible"/>
                                      </p:to>
                                    </p:set>
                                    <p:anim calcmode="lin" valueType="num">
                                      <p:cBhvr additive="base">
                                        <p:cTn id="235"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236"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37" fill="hold">
                      <p:stCondLst>
                        <p:cond delay="indefinite"/>
                      </p:stCondLst>
                      <p:childTnLst>
                        <p:par>
                          <p:cTn id="238" fill="hold">
                            <p:stCondLst>
                              <p:cond delay="0"/>
                            </p:stCondLst>
                            <p:childTnLst>
                              <p:par>
                                <p:cTn id="239" presetID="2" presetClass="entr" presetSubtype="4" fill="hold" grpId="0" nodeType="clickEffect">
                                  <p:stCondLst>
                                    <p:cond delay="0"/>
                                  </p:stCondLst>
                                  <p:childTnLst>
                                    <p:set>
                                      <p:cBhvr>
                                        <p:cTn id="240" dur="1" fill="hold">
                                          <p:stCondLst>
                                            <p:cond delay="0"/>
                                          </p:stCondLst>
                                        </p:cTn>
                                        <p:tgtEl>
                                          <p:spTgt spid="10">
                                            <p:txEl>
                                              <p:pRg st="6" end="6"/>
                                            </p:txEl>
                                          </p:spTgt>
                                        </p:tgtEl>
                                        <p:attrNameLst>
                                          <p:attrName>style.visibility</p:attrName>
                                        </p:attrNameLst>
                                      </p:cBhvr>
                                      <p:to>
                                        <p:strVal val="visible"/>
                                      </p:to>
                                    </p:set>
                                    <p:anim calcmode="lin" valueType="num">
                                      <p:cBhvr additive="base">
                                        <p:cTn id="241"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242" dur="500" fill="hold"/>
                                        <p:tgtEl>
                                          <p:spTgt spid="1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43" fill="hold">
                      <p:stCondLst>
                        <p:cond delay="indefinite"/>
                      </p:stCondLst>
                      <p:childTnLst>
                        <p:par>
                          <p:cTn id="244" fill="hold">
                            <p:stCondLst>
                              <p:cond delay="0"/>
                            </p:stCondLst>
                            <p:childTnLst>
                              <p:par>
                                <p:cTn id="245" presetID="2" presetClass="entr" presetSubtype="4" fill="hold" grpId="0" nodeType="clickEffect">
                                  <p:stCondLst>
                                    <p:cond delay="0"/>
                                  </p:stCondLst>
                                  <p:childTnLst>
                                    <p:set>
                                      <p:cBhvr>
                                        <p:cTn id="246" dur="1" fill="hold">
                                          <p:stCondLst>
                                            <p:cond delay="0"/>
                                          </p:stCondLst>
                                        </p:cTn>
                                        <p:tgtEl>
                                          <p:spTgt spid="10">
                                            <p:txEl>
                                              <p:pRg st="7" end="7"/>
                                            </p:txEl>
                                          </p:spTgt>
                                        </p:tgtEl>
                                        <p:attrNameLst>
                                          <p:attrName>style.visibility</p:attrName>
                                        </p:attrNameLst>
                                      </p:cBhvr>
                                      <p:to>
                                        <p:strVal val="visible"/>
                                      </p:to>
                                    </p:set>
                                    <p:anim calcmode="lin" valueType="num">
                                      <p:cBhvr additive="base">
                                        <p:cTn id="247" dur="500" fill="hold"/>
                                        <p:tgtEl>
                                          <p:spTgt spid="10">
                                            <p:txEl>
                                              <p:pRg st="7" end="7"/>
                                            </p:txEl>
                                          </p:spTgt>
                                        </p:tgtEl>
                                        <p:attrNameLst>
                                          <p:attrName>ppt_x</p:attrName>
                                        </p:attrNameLst>
                                      </p:cBhvr>
                                      <p:tavLst>
                                        <p:tav tm="0">
                                          <p:val>
                                            <p:strVal val="#ppt_x"/>
                                          </p:val>
                                        </p:tav>
                                        <p:tav tm="100000">
                                          <p:val>
                                            <p:strVal val="#ppt_x"/>
                                          </p:val>
                                        </p:tav>
                                      </p:tavLst>
                                    </p:anim>
                                    <p:anim calcmode="lin" valueType="num">
                                      <p:cBhvr additive="base">
                                        <p:cTn id="248" dur="500" fill="hold"/>
                                        <p:tgtEl>
                                          <p:spTgt spid="10">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49" fill="hold">
                      <p:stCondLst>
                        <p:cond delay="indefinite"/>
                      </p:stCondLst>
                      <p:childTnLst>
                        <p:par>
                          <p:cTn id="250" fill="hold">
                            <p:stCondLst>
                              <p:cond delay="0"/>
                            </p:stCondLst>
                            <p:childTnLst>
                              <p:par>
                                <p:cTn id="251" presetID="2" presetClass="entr" presetSubtype="4" fill="hold" grpId="0" nodeType="clickEffect">
                                  <p:stCondLst>
                                    <p:cond delay="0"/>
                                  </p:stCondLst>
                                  <p:childTnLst>
                                    <p:set>
                                      <p:cBhvr>
                                        <p:cTn id="252" dur="1" fill="hold">
                                          <p:stCondLst>
                                            <p:cond delay="0"/>
                                          </p:stCondLst>
                                        </p:cTn>
                                        <p:tgtEl>
                                          <p:spTgt spid="10">
                                            <p:txEl>
                                              <p:pRg st="10" end="10"/>
                                            </p:txEl>
                                          </p:spTgt>
                                        </p:tgtEl>
                                        <p:attrNameLst>
                                          <p:attrName>style.visibility</p:attrName>
                                        </p:attrNameLst>
                                      </p:cBhvr>
                                      <p:to>
                                        <p:strVal val="visible"/>
                                      </p:to>
                                    </p:set>
                                    <p:anim calcmode="lin" valueType="num">
                                      <p:cBhvr additive="base">
                                        <p:cTn id="253" dur="500" fill="hold"/>
                                        <p:tgtEl>
                                          <p:spTgt spid="10">
                                            <p:txEl>
                                              <p:pRg st="10" end="10"/>
                                            </p:txEl>
                                          </p:spTgt>
                                        </p:tgtEl>
                                        <p:attrNameLst>
                                          <p:attrName>ppt_x</p:attrName>
                                        </p:attrNameLst>
                                      </p:cBhvr>
                                      <p:tavLst>
                                        <p:tav tm="0">
                                          <p:val>
                                            <p:strVal val="#ppt_x"/>
                                          </p:val>
                                        </p:tav>
                                        <p:tav tm="100000">
                                          <p:val>
                                            <p:strVal val="#ppt_x"/>
                                          </p:val>
                                        </p:tav>
                                      </p:tavLst>
                                    </p:anim>
                                    <p:anim calcmode="lin" valueType="num">
                                      <p:cBhvr additive="base">
                                        <p:cTn id="254" dur="500" fill="hold"/>
                                        <p:tgtEl>
                                          <p:spTgt spid="10">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255" fill="hold">
                      <p:stCondLst>
                        <p:cond delay="indefinite"/>
                      </p:stCondLst>
                      <p:childTnLst>
                        <p:par>
                          <p:cTn id="256" fill="hold">
                            <p:stCondLst>
                              <p:cond delay="0"/>
                            </p:stCondLst>
                            <p:childTnLst>
                              <p:par>
                                <p:cTn id="257" presetID="2" presetClass="entr" presetSubtype="4" fill="hold" grpId="0" nodeType="clickEffect">
                                  <p:stCondLst>
                                    <p:cond delay="0"/>
                                  </p:stCondLst>
                                  <p:childTnLst>
                                    <p:set>
                                      <p:cBhvr>
                                        <p:cTn id="258" dur="1" fill="hold">
                                          <p:stCondLst>
                                            <p:cond delay="0"/>
                                          </p:stCondLst>
                                        </p:cTn>
                                        <p:tgtEl>
                                          <p:spTgt spid="11">
                                            <p:txEl>
                                              <p:pRg st="0" end="0"/>
                                            </p:txEl>
                                          </p:spTgt>
                                        </p:tgtEl>
                                        <p:attrNameLst>
                                          <p:attrName>style.visibility</p:attrName>
                                        </p:attrNameLst>
                                      </p:cBhvr>
                                      <p:to>
                                        <p:strVal val="visible"/>
                                      </p:to>
                                    </p:set>
                                    <p:anim calcmode="lin" valueType="num">
                                      <p:cBhvr additive="base">
                                        <p:cTn id="259"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0"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1" fill="hold">
                      <p:stCondLst>
                        <p:cond delay="indefinite"/>
                      </p:stCondLst>
                      <p:childTnLst>
                        <p:par>
                          <p:cTn id="262" fill="hold">
                            <p:stCondLst>
                              <p:cond delay="0"/>
                            </p:stCondLst>
                            <p:childTnLst>
                              <p:par>
                                <p:cTn id="263" presetID="2" presetClass="entr" presetSubtype="4" fill="hold" grpId="0" nodeType="clickEffect">
                                  <p:stCondLst>
                                    <p:cond delay="0"/>
                                  </p:stCondLst>
                                  <p:childTnLst>
                                    <p:set>
                                      <p:cBhvr>
                                        <p:cTn id="264" dur="1" fill="hold">
                                          <p:stCondLst>
                                            <p:cond delay="0"/>
                                          </p:stCondLst>
                                        </p:cTn>
                                        <p:tgtEl>
                                          <p:spTgt spid="11">
                                            <p:txEl>
                                              <p:pRg st="1" end="1"/>
                                            </p:txEl>
                                          </p:spTgt>
                                        </p:tgtEl>
                                        <p:attrNameLst>
                                          <p:attrName>style.visibility</p:attrName>
                                        </p:attrNameLst>
                                      </p:cBhvr>
                                      <p:to>
                                        <p:strVal val="visible"/>
                                      </p:to>
                                    </p:set>
                                    <p:anim calcmode="lin" valueType="num">
                                      <p:cBhvr additive="base">
                                        <p:cTn id="265"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266"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7" fill="hold">
                      <p:stCondLst>
                        <p:cond delay="indefinite"/>
                      </p:stCondLst>
                      <p:childTnLst>
                        <p:par>
                          <p:cTn id="268" fill="hold">
                            <p:stCondLst>
                              <p:cond delay="0"/>
                            </p:stCondLst>
                            <p:childTnLst>
                              <p:par>
                                <p:cTn id="269" presetID="2" presetClass="entr" presetSubtype="4" fill="hold" grpId="0" nodeType="clickEffect">
                                  <p:stCondLst>
                                    <p:cond delay="0"/>
                                  </p:stCondLst>
                                  <p:childTnLst>
                                    <p:set>
                                      <p:cBhvr>
                                        <p:cTn id="270" dur="1" fill="hold">
                                          <p:stCondLst>
                                            <p:cond delay="0"/>
                                          </p:stCondLst>
                                        </p:cTn>
                                        <p:tgtEl>
                                          <p:spTgt spid="11">
                                            <p:txEl>
                                              <p:pRg st="3" end="3"/>
                                            </p:txEl>
                                          </p:spTgt>
                                        </p:tgtEl>
                                        <p:attrNameLst>
                                          <p:attrName>style.visibility</p:attrName>
                                        </p:attrNameLst>
                                      </p:cBhvr>
                                      <p:to>
                                        <p:strVal val="visible"/>
                                      </p:to>
                                    </p:set>
                                    <p:anim calcmode="lin" valueType="num">
                                      <p:cBhvr additive="base">
                                        <p:cTn id="271"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272"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3" fill="hold">
                      <p:stCondLst>
                        <p:cond delay="indefinite"/>
                      </p:stCondLst>
                      <p:childTnLst>
                        <p:par>
                          <p:cTn id="274" fill="hold">
                            <p:stCondLst>
                              <p:cond delay="0"/>
                            </p:stCondLst>
                            <p:childTnLst>
                              <p:par>
                                <p:cTn id="275" presetID="2" presetClass="entr" presetSubtype="4" fill="hold" grpId="0" nodeType="clickEffect">
                                  <p:stCondLst>
                                    <p:cond delay="0"/>
                                  </p:stCondLst>
                                  <p:childTnLst>
                                    <p:set>
                                      <p:cBhvr>
                                        <p:cTn id="276" dur="1" fill="hold">
                                          <p:stCondLst>
                                            <p:cond delay="0"/>
                                          </p:stCondLst>
                                        </p:cTn>
                                        <p:tgtEl>
                                          <p:spTgt spid="11">
                                            <p:txEl>
                                              <p:pRg st="5" end="5"/>
                                            </p:txEl>
                                          </p:spTgt>
                                        </p:tgtEl>
                                        <p:attrNameLst>
                                          <p:attrName>style.visibility</p:attrName>
                                        </p:attrNameLst>
                                      </p:cBhvr>
                                      <p:to>
                                        <p:strVal val="visible"/>
                                      </p:to>
                                    </p:set>
                                    <p:anim calcmode="lin" valueType="num">
                                      <p:cBhvr additive="base">
                                        <p:cTn id="277"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278" dur="50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9" fill="hold">
                      <p:stCondLst>
                        <p:cond delay="indefinite"/>
                      </p:stCondLst>
                      <p:childTnLst>
                        <p:par>
                          <p:cTn id="280" fill="hold">
                            <p:stCondLst>
                              <p:cond delay="0"/>
                            </p:stCondLst>
                            <p:childTnLst>
                              <p:par>
                                <p:cTn id="281" presetID="2" presetClass="entr" presetSubtype="4" fill="hold" grpId="0" nodeType="clickEffect">
                                  <p:stCondLst>
                                    <p:cond delay="0"/>
                                  </p:stCondLst>
                                  <p:childTnLst>
                                    <p:set>
                                      <p:cBhvr>
                                        <p:cTn id="282" dur="1" fill="hold">
                                          <p:stCondLst>
                                            <p:cond delay="0"/>
                                          </p:stCondLst>
                                        </p:cTn>
                                        <p:tgtEl>
                                          <p:spTgt spid="11">
                                            <p:txEl>
                                              <p:pRg st="6" end="6"/>
                                            </p:txEl>
                                          </p:spTgt>
                                        </p:tgtEl>
                                        <p:attrNameLst>
                                          <p:attrName>style.visibility</p:attrName>
                                        </p:attrNameLst>
                                      </p:cBhvr>
                                      <p:to>
                                        <p:strVal val="visible"/>
                                      </p:to>
                                    </p:set>
                                    <p:anim calcmode="lin" valueType="num">
                                      <p:cBhvr additive="base">
                                        <p:cTn id="28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284" dur="500" fill="hold"/>
                                        <p:tgtEl>
                                          <p:spTgt spid="1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85" fill="hold">
                      <p:stCondLst>
                        <p:cond delay="indefinite"/>
                      </p:stCondLst>
                      <p:childTnLst>
                        <p:par>
                          <p:cTn id="286" fill="hold">
                            <p:stCondLst>
                              <p:cond delay="0"/>
                            </p:stCondLst>
                            <p:childTnLst>
                              <p:par>
                                <p:cTn id="287" presetID="2" presetClass="entr" presetSubtype="4" fill="hold" grpId="0" nodeType="clickEffect">
                                  <p:stCondLst>
                                    <p:cond delay="0"/>
                                  </p:stCondLst>
                                  <p:childTnLst>
                                    <p:set>
                                      <p:cBhvr>
                                        <p:cTn id="288" dur="1" fill="hold">
                                          <p:stCondLst>
                                            <p:cond delay="0"/>
                                          </p:stCondLst>
                                        </p:cTn>
                                        <p:tgtEl>
                                          <p:spTgt spid="11">
                                            <p:txEl>
                                              <p:pRg st="7" end="7"/>
                                            </p:txEl>
                                          </p:spTgt>
                                        </p:tgtEl>
                                        <p:attrNameLst>
                                          <p:attrName>style.visibility</p:attrName>
                                        </p:attrNameLst>
                                      </p:cBhvr>
                                      <p:to>
                                        <p:strVal val="visible"/>
                                      </p:to>
                                    </p:set>
                                    <p:anim calcmode="lin" valueType="num">
                                      <p:cBhvr additive="base">
                                        <p:cTn id="289" dur="500" fill="hold"/>
                                        <p:tgtEl>
                                          <p:spTgt spid="11">
                                            <p:txEl>
                                              <p:pRg st="7" end="7"/>
                                            </p:txEl>
                                          </p:spTgt>
                                        </p:tgtEl>
                                        <p:attrNameLst>
                                          <p:attrName>ppt_x</p:attrName>
                                        </p:attrNameLst>
                                      </p:cBhvr>
                                      <p:tavLst>
                                        <p:tav tm="0">
                                          <p:val>
                                            <p:strVal val="#ppt_x"/>
                                          </p:val>
                                        </p:tav>
                                        <p:tav tm="100000">
                                          <p:val>
                                            <p:strVal val="#ppt_x"/>
                                          </p:val>
                                        </p:tav>
                                      </p:tavLst>
                                    </p:anim>
                                    <p:anim calcmode="lin" valueType="num">
                                      <p:cBhvr additive="base">
                                        <p:cTn id="290" dur="500" fill="hold"/>
                                        <p:tgtEl>
                                          <p:spTgt spid="1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91" fill="hold">
                      <p:stCondLst>
                        <p:cond delay="indefinite"/>
                      </p:stCondLst>
                      <p:childTnLst>
                        <p:par>
                          <p:cTn id="292" fill="hold">
                            <p:stCondLst>
                              <p:cond delay="0"/>
                            </p:stCondLst>
                            <p:childTnLst>
                              <p:par>
                                <p:cTn id="293" presetID="2" presetClass="entr" presetSubtype="4" fill="hold" grpId="0" nodeType="clickEffect">
                                  <p:stCondLst>
                                    <p:cond delay="0"/>
                                  </p:stCondLst>
                                  <p:childTnLst>
                                    <p:set>
                                      <p:cBhvr>
                                        <p:cTn id="294" dur="1" fill="hold">
                                          <p:stCondLst>
                                            <p:cond delay="0"/>
                                          </p:stCondLst>
                                        </p:cTn>
                                        <p:tgtEl>
                                          <p:spTgt spid="11">
                                            <p:txEl>
                                              <p:pRg st="8" end="8"/>
                                            </p:txEl>
                                          </p:spTgt>
                                        </p:tgtEl>
                                        <p:attrNameLst>
                                          <p:attrName>style.visibility</p:attrName>
                                        </p:attrNameLst>
                                      </p:cBhvr>
                                      <p:to>
                                        <p:strVal val="visible"/>
                                      </p:to>
                                    </p:set>
                                    <p:anim calcmode="lin" valueType="num">
                                      <p:cBhvr additive="base">
                                        <p:cTn id="295"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additive="base">
                                        <p:cTn id="296" dur="500" fill="hold"/>
                                        <p:tgtEl>
                                          <p:spTgt spid="1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97" fill="hold">
                      <p:stCondLst>
                        <p:cond delay="indefinite"/>
                      </p:stCondLst>
                      <p:childTnLst>
                        <p:par>
                          <p:cTn id="298" fill="hold">
                            <p:stCondLst>
                              <p:cond delay="0"/>
                            </p:stCondLst>
                            <p:childTnLst>
                              <p:par>
                                <p:cTn id="299" presetID="2" presetClass="entr" presetSubtype="4" fill="hold" grpId="0" nodeType="clickEffect">
                                  <p:stCondLst>
                                    <p:cond delay="0"/>
                                  </p:stCondLst>
                                  <p:childTnLst>
                                    <p:set>
                                      <p:cBhvr>
                                        <p:cTn id="300" dur="1" fill="hold">
                                          <p:stCondLst>
                                            <p:cond delay="0"/>
                                          </p:stCondLst>
                                        </p:cTn>
                                        <p:tgtEl>
                                          <p:spTgt spid="11">
                                            <p:txEl>
                                              <p:pRg st="11" end="11"/>
                                            </p:txEl>
                                          </p:spTgt>
                                        </p:tgtEl>
                                        <p:attrNameLst>
                                          <p:attrName>style.visibility</p:attrName>
                                        </p:attrNameLst>
                                      </p:cBhvr>
                                      <p:to>
                                        <p:strVal val="visible"/>
                                      </p:to>
                                    </p:set>
                                    <p:anim calcmode="lin" valueType="num">
                                      <p:cBhvr additive="base">
                                        <p:cTn id="301" dur="500" fill="hold"/>
                                        <p:tgtEl>
                                          <p:spTgt spid="11">
                                            <p:txEl>
                                              <p:pRg st="11" end="11"/>
                                            </p:txEl>
                                          </p:spTgt>
                                        </p:tgtEl>
                                        <p:attrNameLst>
                                          <p:attrName>ppt_x</p:attrName>
                                        </p:attrNameLst>
                                      </p:cBhvr>
                                      <p:tavLst>
                                        <p:tav tm="0">
                                          <p:val>
                                            <p:strVal val="#ppt_x"/>
                                          </p:val>
                                        </p:tav>
                                        <p:tav tm="100000">
                                          <p:val>
                                            <p:strVal val="#ppt_x"/>
                                          </p:val>
                                        </p:tav>
                                      </p:tavLst>
                                    </p:anim>
                                    <p:anim calcmode="lin" valueType="num">
                                      <p:cBhvr additive="base">
                                        <p:cTn id="302" dur="500" fill="hold"/>
                                        <p:tgtEl>
                                          <p:spTgt spid="11">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build="p"/>
      <p:bldP spid="7" grpId="0" build="p"/>
      <p:bldP spid="8" grpId="0" build="p"/>
      <p:bldP spid="9" grpId="0" build="p"/>
      <p:bldP spid="10" grpId="0" build="p"/>
      <p:bldP spid="11" grpId="0" uiExpand="1" build="p"/>
      <p:bldP spid="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7">
            <a:extLst>
              <a:ext uri="{FF2B5EF4-FFF2-40B4-BE49-F238E27FC236}">
                <a16:creationId xmlns:a16="http://schemas.microsoft.com/office/drawing/2014/main" id="{11996F9D-7EC5-41E5-8FBF-80276744F411}"/>
              </a:ext>
            </a:extLst>
          </p:cNvPr>
          <p:cNvSpPr>
            <a:spLocks noGrp="1" noChangeArrowheads="1"/>
          </p:cNvSpPr>
          <p:nvPr>
            <p:ph type="ctrTitle"/>
          </p:nvPr>
        </p:nvSpPr>
        <p:spPr>
          <a:xfrm>
            <a:off x="2209800" y="533400"/>
            <a:ext cx="8001000" cy="604838"/>
          </a:xfrm>
        </p:spPr>
        <p:txBody>
          <a:bodyPr rtlCol="0">
            <a:normAutofit fontScale="90000"/>
          </a:bodyPr>
          <a:lstStyle/>
          <a:p>
            <a:pPr fontAlgn="auto">
              <a:spcAft>
                <a:spcPts val="0"/>
              </a:spcAft>
              <a:defRPr/>
            </a:pPr>
            <a:r>
              <a:rPr lang="en-US" dirty="0"/>
              <a:t>							</a:t>
            </a:r>
            <a:endParaRPr lang="en-US" sz="3100" dirty="0">
              <a:latin typeface="+mn-lt"/>
            </a:endParaRPr>
          </a:p>
        </p:txBody>
      </p:sp>
      <p:sp>
        <p:nvSpPr>
          <p:cNvPr id="5123" name="Rectangle 8">
            <a:extLst>
              <a:ext uri="{FF2B5EF4-FFF2-40B4-BE49-F238E27FC236}">
                <a16:creationId xmlns:a16="http://schemas.microsoft.com/office/drawing/2014/main" id="{2C0EC29F-6804-4D53-98CD-D4DECC347524}"/>
              </a:ext>
            </a:extLst>
          </p:cNvPr>
          <p:cNvSpPr>
            <a:spLocks noGrp="1" noChangeArrowheads="1"/>
          </p:cNvSpPr>
          <p:nvPr>
            <p:ph type="subTitle" idx="1"/>
          </p:nvPr>
        </p:nvSpPr>
        <p:spPr>
          <a:xfrm>
            <a:off x="1402304" y="2909687"/>
            <a:ext cx="9387392" cy="2819400"/>
          </a:xfrm>
        </p:spPr>
        <p:txBody>
          <a:bodyPr/>
          <a:lstStyle/>
          <a:p>
            <a:pPr eaLnBrk="1" hangingPunct="1">
              <a:lnSpc>
                <a:spcPct val="100000"/>
              </a:lnSpc>
            </a:pPr>
            <a:r>
              <a:rPr lang="en-US" altLang="en-US" sz="2800" dirty="0"/>
              <a:t>Discounted Cash Flow </a:t>
            </a:r>
          </a:p>
          <a:p>
            <a:pPr eaLnBrk="1" hangingPunct="1">
              <a:lnSpc>
                <a:spcPct val="100000"/>
              </a:lnSpc>
            </a:pPr>
            <a:r>
              <a:rPr lang="en-US" altLang="en-US" sz="2800" dirty="0"/>
              <a:t>Step 2: Weighted Average Cost of Capital</a:t>
            </a:r>
          </a:p>
        </p:txBody>
      </p:sp>
      <p:sp>
        <p:nvSpPr>
          <p:cNvPr id="3" name="Slide Number Placeholder 2">
            <a:extLst>
              <a:ext uri="{FF2B5EF4-FFF2-40B4-BE49-F238E27FC236}">
                <a16:creationId xmlns:a16="http://schemas.microsoft.com/office/drawing/2014/main" id="{8BCAEBE8-6079-0F4D-BF9C-6D2F060BB69E}"/>
              </a:ext>
            </a:extLst>
          </p:cNvPr>
          <p:cNvSpPr>
            <a:spLocks noGrp="1"/>
          </p:cNvSpPr>
          <p:nvPr>
            <p:ph type="sldNum" sz="quarter" idx="12"/>
          </p:nvPr>
        </p:nvSpPr>
        <p:spPr/>
        <p:txBody>
          <a:bodyPr/>
          <a:lstStyle/>
          <a:p>
            <a:pPr algn="r"/>
            <a:fld id="{02B1CF8B-CCE1-4685-A52E-6EBB7B7455EC}" type="slidenum">
              <a:rPr lang="en-US" smtClean="0"/>
              <a:pPr algn="r"/>
              <a:t>55</a:t>
            </a:fld>
            <a:endParaRPr lang="en-US"/>
          </a:p>
        </p:txBody>
      </p:sp>
    </p:spTree>
    <p:extLst>
      <p:ext uri="{BB962C8B-B14F-4D97-AF65-F5344CB8AC3E}">
        <p14:creationId xmlns:p14="http://schemas.microsoft.com/office/powerpoint/2010/main" val="36262283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C332C4ED-0961-5443-8A59-6CA583CBC57E}"/>
              </a:ext>
            </a:extLst>
          </p:cNvPr>
          <p:cNvGraphicFramePr>
            <a:graphicFrameLocks noGrp="1"/>
          </p:cNvGraphicFramePr>
          <p:nvPr/>
        </p:nvGraphicFramePr>
        <p:xfrm>
          <a:off x="1941715" y="2212825"/>
          <a:ext cx="8308570" cy="3614057"/>
        </p:xfrm>
        <a:graphic>
          <a:graphicData uri="http://schemas.openxmlformats.org/drawingml/2006/table">
            <a:tbl>
              <a:tblPr>
                <a:tableStyleId>{073A0DAA-6AF3-43AB-8588-CEC1D06C72B9}</a:tableStyleId>
              </a:tblPr>
              <a:tblGrid>
                <a:gridCol w="1661714">
                  <a:extLst>
                    <a:ext uri="{9D8B030D-6E8A-4147-A177-3AD203B41FA5}">
                      <a16:colId xmlns:a16="http://schemas.microsoft.com/office/drawing/2014/main" val="965241846"/>
                    </a:ext>
                  </a:extLst>
                </a:gridCol>
                <a:gridCol w="1661714">
                  <a:extLst>
                    <a:ext uri="{9D8B030D-6E8A-4147-A177-3AD203B41FA5}">
                      <a16:colId xmlns:a16="http://schemas.microsoft.com/office/drawing/2014/main" val="1584378506"/>
                    </a:ext>
                  </a:extLst>
                </a:gridCol>
                <a:gridCol w="1661714">
                  <a:extLst>
                    <a:ext uri="{9D8B030D-6E8A-4147-A177-3AD203B41FA5}">
                      <a16:colId xmlns:a16="http://schemas.microsoft.com/office/drawing/2014/main" val="1046164795"/>
                    </a:ext>
                  </a:extLst>
                </a:gridCol>
                <a:gridCol w="1661714">
                  <a:extLst>
                    <a:ext uri="{9D8B030D-6E8A-4147-A177-3AD203B41FA5}">
                      <a16:colId xmlns:a16="http://schemas.microsoft.com/office/drawing/2014/main" val="1180642053"/>
                    </a:ext>
                  </a:extLst>
                </a:gridCol>
                <a:gridCol w="1661714">
                  <a:extLst>
                    <a:ext uri="{9D8B030D-6E8A-4147-A177-3AD203B41FA5}">
                      <a16:colId xmlns:a16="http://schemas.microsoft.com/office/drawing/2014/main" val="17651252"/>
                    </a:ext>
                  </a:extLst>
                </a:gridCol>
              </a:tblGrid>
              <a:tr h="773135">
                <a:tc>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34374954"/>
                  </a:ext>
                </a:extLst>
              </a:tr>
              <a:tr h="674166">
                <a:tc>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3461231"/>
                  </a:ext>
                </a:extLst>
              </a:tr>
              <a:tr h="674166">
                <a:tc>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9359203"/>
                  </a:ext>
                </a:extLst>
              </a:tr>
              <a:tr h="767451">
                <a:tc>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02581500"/>
                  </a:ext>
                </a:extLst>
              </a:tr>
              <a:tr h="725139">
                <a:tc>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6501957"/>
                  </a:ext>
                </a:extLst>
              </a:tr>
            </a:tbl>
          </a:graphicData>
        </a:graphic>
      </p:graphicFrame>
      <p:sp>
        <p:nvSpPr>
          <p:cNvPr id="6" name="TextBox 5">
            <a:extLst>
              <a:ext uri="{FF2B5EF4-FFF2-40B4-BE49-F238E27FC236}">
                <a16:creationId xmlns:a16="http://schemas.microsoft.com/office/drawing/2014/main" id="{0D181A56-57EA-3345-8D8D-8DBF501C5BB0}"/>
              </a:ext>
            </a:extLst>
          </p:cNvPr>
          <p:cNvSpPr txBox="1"/>
          <p:nvPr/>
        </p:nvSpPr>
        <p:spPr>
          <a:xfrm>
            <a:off x="1950827" y="3673957"/>
            <a:ext cx="1639995" cy="649004"/>
          </a:xfrm>
          <a:prstGeom prst="rect">
            <a:avLst/>
          </a:prstGeom>
          <a:noFill/>
        </p:spPr>
        <p:txBody>
          <a:bodyPr wrap="square" rtlCol="0" anchor="ctr" anchorCtr="1">
            <a:noAutofit/>
          </a:bodyPr>
          <a:lstStyle/>
          <a:p>
            <a:r>
              <a:rPr lang="en-US" sz="2200" b="1" dirty="0"/>
              <a:t>Mezz Debt</a:t>
            </a:r>
          </a:p>
        </p:txBody>
      </p:sp>
      <p:sp>
        <p:nvSpPr>
          <p:cNvPr id="7" name="TextBox 6">
            <a:extLst>
              <a:ext uri="{FF2B5EF4-FFF2-40B4-BE49-F238E27FC236}">
                <a16:creationId xmlns:a16="http://schemas.microsoft.com/office/drawing/2014/main" id="{C60A953D-AD8C-F943-8BE6-079EB8DB6B20}"/>
              </a:ext>
            </a:extLst>
          </p:cNvPr>
          <p:cNvSpPr txBox="1"/>
          <p:nvPr/>
        </p:nvSpPr>
        <p:spPr>
          <a:xfrm>
            <a:off x="1916003" y="5111768"/>
            <a:ext cx="1691422" cy="715114"/>
          </a:xfrm>
          <a:prstGeom prst="rect">
            <a:avLst/>
          </a:prstGeom>
          <a:noFill/>
        </p:spPr>
        <p:txBody>
          <a:bodyPr wrap="square" rtlCol="0" anchor="ctr" anchorCtr="1">
            <a:noAutofit/>
          </a:bodyPr>
          <a:lstStyle/>
          <a:p>
            <a:r>
              <a:rPr lang="en-US" sz="2200" b="1" dirty="0"/>
              <a:t>Total</a:t>
            </a:r>
          </a:p>
        </p:txBody>
      </p:sp>
      <p:sp>
        <p:nvSpPr>
          <p:cNvPr id="12" name="TextBox 11">
            <a:extLst>
              <a:ext uri="{FF2B5EF4-FFF2-40B4-BE49-F238E27FC236}">
                <a16:creationId xmlns:a16="http://schemas.microsoft.com/office/drawing/2014/main" id="{D06DCAC8-9A07-684E-B312-0BE304DFDBB9}"/>
              </a:ext>
            </a:extLst>
          </p:cNvPr>
          <p:cNvSpPr txBox="1"/>
          <p:nvPr/>
        </p:nvSpPr>
        <p:spPr>
          <a:xfrm>
            <a:off x="1950858" y="2998416"/>
            <a:ext cx="1639994" cy="660482"/>
          </a:xfrm>
          <a:prstGeom prst="rect">
            <a:avLst/>
          </a:prstGeom>
          <a:noFill/>
        </p:spPr>
        <p:txBody>
          <a:bodyPr wrap="square" rtlCol="0" anchor="ctr" anchorCtr="1">
            <a:noAutofit/>
          </a:bodyPr>
          <a:lstStyle/>
          <a:p>
            <a:r>
              <a:rPr lang="en-US" sz="2200" b="1" dirty="0"/>
              <a:t>Senior Debt</a:t>
            </a:r>
          </a:p>
        </p:txBody>
      </p:sp>
      <p:sp>
        <p:nvSpPr>
          <p:cNvPr id="13" name="TextBox 12">
            <a:extLst>
              <a:ext uri="{FF2B5EF4-FFF2-40B4-BE49-F238E27FC236}">
                <a16:creationId xmlns:a16="http://schemas.microsoft.com/office/drawing/2014/main" id="{DD7FC638-1255-B944-8A4B-19196C2D8131}"/>
              </a:ext>
            </a:extLst>
          </p:cNvPr>
          <p:cNvSpPr txBox="1"/>
          <p:nvPr/>
        </p:nvSpPr>
        <p:spPr>
          <a:xfrm>
            <a:off x="1923351" y="2212825"/>
            <a:ext cx="1639994" cy="749234"/>
          </a:xfrm>
          <a:prstGeom prst="rect">
            <a:avLst/>
          </a:prstGeom>
          <a:noFill/>
        </p:spPr>
        <p:txBody>
          <a:bodyPr wrap="square" rtlCol="0" anchor="ctr" anchorCtr="1">
            <a:noAutofit/>
          </a:bodyPr>
          <a:lstStyle/>
          <a:p>
            <a:r>
              <a:rPr lang="en-US" sz="2200" b="1" dirty="0"/>
              <a:t>Capital Component</a:t>
            </a:r>
          </a:p>
        </p:txBody>
      </p:sp>
      <p:sp>
        <p:nvSpPr>
          <p:cNvPr id="22" name="TextBox 21">
            <a:extLst>
              <a:ext uri="{FF2B5EF4-FFF2-40B4-BE49-F238E27FC236}">
                <a16:creationId xmlns:a16="http://schemas.microsoft.com/office/drawing/2014/main" id="{F99B7B66-DD0A-C34C-AD3D-6C5A4D2EE985}"/>
              </a:ext>
            </a:extLst>
          </p:cNvPr>
          <p:cNvSpPr txBox="1"/>
          <p:nvPr/>
        </p:nvSpPr>
        <p:spPr>
          <a:xfrm>
            <a:off x="3620536" y="3696607"/>
            <a:ext cx="1644105" cy="561860"/>
          </a:xfrm>
          <a:prstGeom prst="rect">
            <a:avLst/>
          </a:prstGeom>
          <a:noFill/>
        </p:spPr>
        <p:txBody>
          <a:bodyPr wrap="square" rtlCol="0" anchor="ctr" anchorCtr="1">
            <a:noAutofit/>
          </a:bodyPr>
          <a:lstStyle/>
          <a:p>
            <a:pPr algn="r"/>
            <a:r>
              <a:rPr lang="en-US" sz="2200" dirty="0"/>
              <a:t>25%</a:t>
            </a:r>
          </a:p>
        </p:txBody>
      </p:sp>
      <p:sp>
        <p:nvSpPr>
          <p:cNvPr id="23" name="TextBox 22">
            <a:extLst>
              <a:ext uri="{FF2B5EF4-FFF2-40B4-BE49-F238E27FC236}">
                <a16:creationId xmlns:a16="http://schemas.microsoft.com/office/drawing/2014/main" id="{9094FDFB-2C06-B74A-B3C2-1721204EC473}"/>
              </a:ext>
            </a:extLst>
          </p:cNvPr>
          <p:cNvSpPr txBox="1"/>
          <p:nvPr/>
        </p:nvSpPr>
        <p:spPr>
          <a:xfrm>
            <a:off x="3612739" y="5164125"/>
            <a:ext cx="1634929" cy="561860"/>
          </a:xfrm>
          <a:prstGeom prst="rect">
            <a:avLst/>
          </a:prstGeom>
          <a:noFill/>
        </p:spPr>
        <p:txBody>
          <a:bodyPr wrap="square" rtlCol="0" anchor="ctr" anchorCtr="1">
            <a:noAutofit/>
          </a:bodyPr>
          <a:lstStyle/>
          <a:p>
            <a:pPr algn="r"/>
            <a:r>
              <a:rPr lang="en-US" sz="2200" b="1" dirty="0"/>
              <a:t>100.00%</a:t>
            </a:r>
          </a:p>
        </p:txBody>
      </p:sp>
      <p:sp>
        <p:nvSpPr>
          <p:cNvPr id="28" name="TextBox 27">
            <a:extLst>
              <a:ext uri="{FF2B5EF4-FFF2-40B4-BE49-F238E27FC236}">
                <a16:creationId xmlns:a16="http://schemas.microsoft.com/office/drawing/2014/main" id="{5C91DB2B-4852-164C-8C5E-90BBE1E3F2A0}"/>
              </a:ext>
            </a:extLst>
          </p:cNvPr>
          <p:cNvSpPr txBox="1"/>
          <p:nvPr/>
        </p:nvSpPr>
        <p:spPr>
          <a:xfrm>
            <a:off x="3581975" y="3021349"/>
            <a:ext cx="1666144" cy="561860"/>
          </a:xfrm>
          <a:prstGeom prst="rect">
            <a:avLst/>
          </a:prstGeom>
          <a:noFill/>
        </p:spPr>
        <p:txBody>
          <a:bodyPr wrap="square" rtlCol="0" anchor="ctr" anchorCtr="1">
            <a:noAutofit/>
          </a:bodyPr>
          <a:lstStyle/>
          <a:p>
            <a:pPr algn="r"/>
            <a:r>
              <a:rPr lang="en-US" sz="2200" dirty="0"/>
              <a:t>50%</a:t>
            </a:r>
          </a:p>
        </p:txBody>
      </p:sp>
      <p:sp>
        <p:nvSpPr>
          <p:cNvPr id="29" name="TextBox 28">
            <a:extLst>
              <a:ext uri="{FF2B5EF4-FFF2-40B4-BE49-F238E27FC236}">
                <a16:creationId xmlns:a16="http://schemas.microsoft.com/office/drawing/2014/main" id="{A40FFD60-0B2F-0E4A-B7D7-025884FD8579}"/>
              </a:ext>
            </a:extLst>
          </p:cNvPr>
          <p:cNvSpPr txBox="1"/>
          <p:nvPr/>
        </p:nvSpPr>
        <p:spPr>
          <a:xfrm>
            <a:off x="3624646" y="2282375"/>
            <a:ext cx="1639995" cy="561860"/>
          </a:xfrm>
          <a:prstGeom prst="rect">
            <a:avLst/>
          </a:prstGeom>
          <a:noFill/>
        </p:spPr>
        <p:txBody>
          <a:bodyPr wrap="square" rtlCol="0" anchor="ctr" anchorCtr="1">
            <a:noAutofit/>
          </a:bodyPr>
          <a:lstStyle/>
          <a:p>
            <a:r>
              <a:rPr lang="en-US" sz="2400" b="1" dirty="0"/>
              <a:t>Weight</a:t>
            </a:r>
          </a:p>
        </p:txBody>
      </p:sp>
      <p:sp>
        <p:nvSpPr>
          <p:cNvPr id="30" name="TextBox 29">
            <a:extLst>
              <a:ext uri="{FF2B5EF4-FFF2-40B4-BE49-F238E27FC236}">
                <a16:creationId xmlns:a16="http://schemas.microsoft.com/office/drawing/2014/main" id="{3D99D4F6-5BA2-B94D-8CBF-2AFA94FE26DC}"/>
              </a:ext>
            </a:extLst>
          </p:cNvPr>
          <p:cNvSpPr txBox="1"/>
          <p:nvPr/>
        </p:nvSpPr>
        <p:spPr>
          <a:xfrm>
            <a:off x="5271987" y="3674796"/>
            <a:ext cx="1673057" cy="561860"/>
          </a:xfrm>
          <a:prstGeom prst="rect">
            <a:avLst/>
          </a:prstGeom>
          <a:noFill/>
        </p:spPr>
        <p:txBody>
          <a:bodyPr wrap="square" rtlCol="0" anchor="ctr" anchorCtr="1">
            <a:noAutofit/>
          </a:bodyPr>
          <a:lstStyle/>
          <a:p>
            <a:pPr algn="r"/>
            <a:r>
              <a:rPr lang="en-US" sz="2200" dirty="0"/>
              <a:t>12.0%</a:t>
            </a:r>
          </a:p>
        </p:txBody>
      </p:sp>
      <p:sp>
        <p:nvSpPr>
          <p:cNvPr id="31" name="TextBox 30">
            <a:extLst>
              <a:ext uri="{FF2B5EF4-FFF2-40B4-BE49-F238E27FC236}">
                <a16:creationId xmlns:a16="http://schemas.microsoft.com/office/drawing/2014/main" id="{06E18CAC-F972-3E4F-8D4F-9321E15C377A}"/>
              </a:ext>
            </a:extLst>
          </p:cNvPr>
          <p:cNvSpPr txBox="1"/>
          <p:nvPr/>
        </p:nvSpPr>
        <p:spPr>
          <a:xfrm>
            <a:off x="5264641" y="4836243"/>
            <a:ext cx="1649171" cy="606977"/>
          </a:xfrm>
          <a:prstGeom prst="rect">
            <a:avLst/>
          </a:prstGeom>
          <a:noFill/>
        </p:spPr>
        <p:txBody>
          <a:bodyPr wrap="square" rtlCol="0" anchor="ctr" anchorCtr="1">
            <a:noAutofit/>
          </a:bodyPr>
          <a:lstStyle/>
          <a:p>
            <a:pPr algn="r"/>
            <a:endParaRPr lang="en-US" sz="2200" dirty="0"/>
          </a:p>
        </p:txBody>
      </p:sp>
      <p:sp>
        <p:nvSpPr>
          <p:cNvPr id="36" name="TextBox 35">
            <a:extLst>
              <a:ext uri="{FF2B5EF4-FFF2-40B4-BE49-F238E27FC236}">
                <a16:creationId xmlns:a16="http://schemas.microsoft.com/office/drawing/2014/main" id="{1BCFE71D-BE95-5E4A-BDF2-C3965392A019}"/>
              </a:ext>
            </a:extLst>
          </p:cNvPr>
          <p:cNvSpPr txBox="1"/>
          <p:nvPr/>
        </p:nvSpPr>
        <p:spPr>
          <a:xfrm>
            <a:off x="5264641" y="2986992"/>
            <a:ext cx="1639994" cy="605221"/>
          </a:xfrm>
          <a:prstGeom prst="rect">
            <a:avLst/>
          </a:prstGeom>
          <a:noFill/>
        </p:spPr>
        <p:txBody>
          <a:bodyPr wrap="square" rtlCol="0" anchor="ctr" anchorCtr="1">
            <a:noAutofit/>
          </a:bodyPr>
          <a:lstStyle/>
          <a:p>
            <a:pPr algn="r"/>
            <a:r>
              <a:rPr lang="en-US" sz="2200" dirty="0"/>
              <a:t>6.0%</a:t>
            </a:r>
          </a:p>
        </p:txBody>
      </p:sp>
      <p:sp>
        <p:nvSpPr>
          <p:cNvPr id="37" name="TextBox 36">
            <a:extLst>
              <a:ext uri="{FF2B5EF4-FFF2-40B4-BE49-F238E27FC236}">
                <a16:creationId xmlns:a16="http://schemas.microsoft.com/office/drawing/2014/main" id="{89DAABB2-AF5A-784F-84B0-1D51772403BE}"/>
              </a:ext>
            </a:extLst>
          </p:cNvPr>
          <p:cNvSpPr txBox="1"/>
          <p:nvPr/>
        </p:nvSpPr>
        <p:spPr>
          <a:xfrm>
            <a:off x="5252697" y="2242531"/>
            <a:ext cx="1673057" cy="641547"/>
          </a:xfrm>
          <a:prstGeom prst="rect">
            <a:avLst/>
          </a:prstGeom>
          <a:noFill/>
        </p:spPr>
        <p:txBody>
          <a:bodyPr wrap="square" rtlCol="0" anchor="ctr" anchorCtr="1">
            <a:noAutofit/>
          </a:bodyPr>
          <a:lstStyle/>
          <a:p>
            <a:r>
              <a:rPr lang="en-US" sz="2400" b="1" dirty="0"/>
              <a:t>Pre-Tax</a:t>
            </a:r>
          </a:p>
        </p:txBody>
      </p:sp>
      <p:sp>
        <p:nvSpPr>
          <p:cNvPr id="27" name="TextBox 26">
            <a:extLst>
              <a:ext uri="{FF2B5EF4-FFF2-40B4-BE49-F238E27FC236}">
                <a16:creationId xmlns:a16="http://schemas.microsoft.com/office/drawing/2014/main" id="{3FA8337B-A863-2541-8D12-FF3E71A88DAA}"/>
              </a:ext>
            </a:extLst>
          </p:cNvPr>
          <p:cNvSpPr txBox="1"/>
          <p:nvPr/>
        </p:nvSpPr>
        <p:spPr>
          <a:xfrm>
            <a:off x="1924494" y="4299864"/>
            <a:ext cx="1665711" cy="811904"/>
          </a:xfrm>
          <a:prstGeom prst="rect">
            <a:avLst/>
          </a:prstGeom>
          <a:noFill/>
        </p:spPr>
        <p:txBody>
          <a:bodyPr wrap="square" rtlCol="0" anchor="ctr" anchorCtr="1">
            <a:noAutofit/>
          </a:bodyPr>
          <a:lstStyle/>
          <a:p>
            <a:r>
              <a:rPr lang="en-US" sz="2200" b="1" dirty="0"/>
              <a:t>Equity</a:t>
            </a:r>
          </a:p>
        </p:txBody>
      </p:sp>
      <p:sp>
        <p:nvSpPr>
          <p:cNvPr id="35" name="TextBox 34">
            <a:extLst>
              <a:ext uri="{FF2B5EF4-FFF2-40B4-BE49-F238E27FC236}">
                <a16:creationId xmlns:a16="http://schemas.microsoft.com/office/drawing/2014/main" id="{4EF869B3-F7B8-C745-AAC6-B437C7B21E49}"/>
              </a:ext>
            </a:extLst>
          </p:cNvPr>
          <p:cNvSpPr txBox="1"/>
          <p:nvPr/>
        </p:nvSpPr>
        <p:spPr>
          <a:xfrm>
            <a:off x="3590903" y="4360574"/>
            <a:ext cx="1691422" cy="649004"/>
          </a:xfrm>
          <a:prstGeom prst="rect">
            <a:avLst/>
          </a:prstGeom>
          <a:noFill/>
        </p:spPr>
        <p:txBody>
          <a:bodyPr wrap="square" rtlCol="0" anchor="ctr" anchorCtr="1">
            <a:noAutofit/>
          </a:bodyPr>
          <a:lstStyle/>
          <a:p>
            <a:pPr algn="r"/>
            <a:r>
              <a:rPr lang="en-US" sz="2200" dirty="0"/>
              <a:t>25%</a:t>
            </a:r>
          </a:p>
        </p:txBody>
      </p:sp>
      <p:sp>
        <p:nvSpPr>
          <p:cNvPr id="38" name="TextBox 37">
            <a:extLst>
              <a:ext uri="{FF2B5EF4-FFF2-40B4-BE49-F238E27FC236}">
                <a16:creationId xmlns:a16="http://schemas.microsoft.com/office/drawing/2014/main" id="{6EF1D065-A1E1-8D49-BB04-75C695D3CEE4}"/>
              </a:ext>
            </a:extLst>
          </p:cNvPr>
          <p:cNvSpPr txBox="1"/>
          <p:nvPr/>
        </p:nvSpPr>
        <p:spPr>
          <a:xfrm>
            <a:off x="5264641" y="4359167"/>
            <a:ext cx="1649171" cy="633304"/>
          </a:xfrm>
          <a:prstGeom prst="rect">
            <a:avLst/>
          </a:prstGeom>
          <a:noFill/>
        </p:spPr>
        <p:txBody>
          <a:bodyPr wrap="square" rtlCol="0" anchor="ctr" anchorCtr="1">
            <a:noAutofit/>
          </a:bodyPr>
          <a:lstStyle/>
          <a:p>
            <a:pPr algn="r"/>
            <a:r>
              <a:rPr lang="en-US" sz="2200" dirty="0"/>
              <a:t>22.0%</a:t>
            </a:r>
          </a:p>
        </p:txBody>
      </p:sp>
      <p:sp>
        <p:nvSpPr>
          <p:cNvPr id="39" name="TextBox 38">
            <a:extLst>
              <a:ext uri="{FF2B5EF4-FFF2-40B4-BE49-F238E27FC236}">
                <a16:creationId xmlns:a16="http://schemas.microsoft.com/office/drawing/2014/main" id="{E1FD2EFB-2E4F-1640-BFAC-8DF55C83B165}"/>
              </a:ext>
            </a:extLst>
          </p:cNvPr>
          <p:cNvSpPr txBox="1"/>
          <p:nvPr/>
        </p:nvSpPr>
        <p:spPr>
          <a:xfrm>
            <a:off x="6921158" y="3674796"/>
            <a:ext cx="1673057" cy="561860"/>
          </a:xfrm>
          <a:prstGeom prst="rect">
            <a:avLst/>
          </a:prstGeom>
          <a:noFill/>
        </p:spPr>
        <p:txBody>
          <a:bodyPr wrap="square" rtlCol="0" anchor="ctr" anchorCtr="1">
            <a:noAutofit/>
          </a:bodyPr>
          <a:lstStyle/>
          <a:p>
            <a:pPr algn="r"/>
            <a:r>
              <a:rPr lang="en-US" sz="2200" dirty="0"/>
              <a:t>7.60%</a:t>
            </a:r>
          </a:p>
        </p:txBody>
      </p:sp>
      <p:sp>
        <p:nvSpPr>
          <p:cNvPr id="40" name="TextBox 39">
            <a:extLst>
              <a:ext uri="{FF2B5EF4-FFF2-40B4-BE49-F238E27FC236}">
                <a16:creationId xmlns:a16="http://schemas.microsoft.com/office/drawing/2014/main" id="{68360D6D-7AA4-F94F-840F-83F46CAE975A}"/>
              </a:ext>
            </a:extLst>
          </p:cNvPr>
          <p:cNvSpPr txBox="1"/>
          <p:nvPr/>
        </p:nvSpPr>
        <p:spPr>
          <a:xfrm>
            <a:off x="6921158" y="4850980"/>
            <a:ext cx="1649171" cy="606977"/>
          </a:xfrm>
          <a:prstGeom prst="rect">
            <a:avLst/>
          </a:prstGeom>
          <a:noFill/>
        </p:spPr>
        <p:txBody>
          <a:bodyPr wrap="square" rtlCol="0" anchor="ctr" anchorCtr="1">
            <a:noAutofit/>
          </a:bodyPr>
          <a:lstStyle/>
          <a:p>
            <a:pPr algn="r"/>
            <a:endParaRPr lang="en-US" sz="2200" dirty="0"/>
          </a:p>
        </p:txBody>
      </p:sp>
      <p:sp>
        <p:nvSpPr>
          <p:cNvPr id="41" name="TextBox 40">
            <a:extLst>
              <a:ext uri="{FF2B5EF4-FFF2-40B4-BE49-F238E27FC236}">
                <a16:creationId xmlns:a16="http://schemas.microsoft.com/office/drawing/2014/main" id="{70F31CDB-16C0-D24E-B020-1F9431081740}"/>
              </a:ext>
            </a:extLst>
          </p:cNvPr>
          <p:cNvSpPr txBox="1"/>
          <p:nvPr/>
        </p:nvSpPr>
        <p:spPr>
          <a:xfrm>
            <a:off x="6921159" y="2984273"/>
            <a:ext cx="1639994" cy="605221"/>
          </a:xfrm>
          <a:prstGeom prst="rect">
            <a:avLst/>
          </a:prstGeom>
          <a:noFill/>
        </p:spPr>
        <p:txBody>
          <a:bodyPr wrap="square" rtlCol="0" anchor="ctr" anchorCtr="1">
            <a:noAutofit/>
          </a:bodyPr>
          <a:lstStyle/>
          <a:p>
            <a:pPr algn="r"/>
            <a:r>
              <a:rPr lang="en-US" sz="2200" dirty="0"/>
              <a:t>4.40%</a:t>
            </a:r>
          </a:p>
        </p:txBody>
      </p:sp>
      <p:sp>
        <p:nvSpPr>
          <p:cNvPr id="42" name="TextBox 41">
            <a:extLst>
              <a:ext uri="{FF2B5EF4-FFF2-40B4-BE49-F238E27FC236}">
                <a16:creationId xmlns:a16="http://schemas.microsoft.com/office/drawing/2014/main" id="{88A9DDF8-1ABC-6440-AD83-B20AACCB9002}"/>
              </a:ext>
            </a:extLst>
          </p:cNvPr>
          <p:cNvSpPr txBox="1"/>
          <p:nvPr/>
        </p:nvSpPr>
        <p:spPr>
          <a:xfrm>
            <a:off x="6838677" y="2257268"/>
            <a:ext cx="1861437" cy="641547"/>
          </a:xfrm>
          <a:prstGeom prst="rect">
            <a:avLst/>
          </a:prstGeom>
          <a:noFill/>
        </p:spPr>
        <p:txBody>
          <a:bodyPr wrap="square" rtlCol="0" anchor="ctr" anchorCtr="1">
            <a:noAutofit/>
          </a:bodyPr>
          <a:lstStyle/>
          <a:p>
            <a:pPr algn="ctr"/>
            <a:r>
              <a:rPr lang="en-US" sz="2200" b="1" dirty="0"/>
              <a:t>Cost After Tax at 36.64%</a:t>
            </a:r>
          </a:p>
        </p:txBody>
      </p:sp>
      <p:sp>
        <p:nvSpPr>
          <p:cNvPr id="43" name="TextBox 42">
            <a:extLst>
              <a:ext uri="{FF2B5EF4-FFF2-40B4-BE49-F238E27FC236}">
                <a16:creationId xmlns:a16="http://schemas.microsoft.com/office/drawing/2014/main" id="{798F8ECF-60AE-2C4E-AF1A-5F7D9C5E26E6}"/>
              </a:ext>
            </a:extLst>
          </p:cNvPr>
          <p:cNvSpPr txBox="1"/>
          <p:nvPr/>
        </p:nvSpPr>
        <p:spPr>
          <a:xfrm>
            <a:off x="6911982" y="4373620"/>
            <a:ext cx="1649171" cy="633304"/>
          </a:xfrm>
          <a:prstGeom prst="rect">
            <a:avLst/>
          </a:prstGeom>
          <a:noFill/>
        </p:spPr>
        <p:txBody>
          <a:bodyPr wrap="square" rtlCol="0" anchor="ctr" anchorCtr="1">
            <a:noAutofit/>
          </a:bodyPr>
          <a:lstStyle/>
          <a:p>
            <a:pPr algn="r"/>
            <a:r>
              <a:rPr lang="en-US" sz="2200" dirty="0"/>
              <a:t>22.0%</a:t>
            </a:r>
          </a:p>
        </p:txBody>
      </p:sp>
      <p:sp>
        <p:nvSpPr>
          <p:cNvPr id="44" name="TextBox 43">
            <a:extLst>
              <a:ext uri="{FF2B5EF4-FFF2-40B4-BE49-F238E27FC236}">
                <a16:creationId xmlns:a16="http://schemas.microsoft.com/office/drawing/2014/main" id="{3EAC81FC-B6E8-8A41-B48E-332320921E9A}"/>
              </a:ext>
            </a:extLst>
          </p:cNvPr>
          <p:cNvSpPr txBox="1"/>
          <p:nvPr/>
        </p:nvSpPr>
        <p:spPr>
          <a:xfrm>
            <a:off x="8567544" y="3660020"/>
            <a:ext cx="1673057" cy="561860"/>
          </a:xfrm>
          <a:prstGeom prst="rect">
            <a:avLst/>
          </a:prstGeom>
          <a:noFill/>
        </p:spPr>
        <p:txBody>
          <a:bodyPr wrap="square" rtlCol="0" anchor="ctr" anchorCtr="1">
            <a:noAutofit/>
          </a:bodyPr>
          <a:lstStyle/>
          <a:p>
            <a:pPr algn="r"/>
            <a:r>
              <a:rPr lang="en-US" sz="2200" dirty="0"/>
              <a:t>1.90%</a:t>
            </a:r>
          </a:p>
        </p:txBody>
      </p:sp>
      <p:sp>
        <p:nvSpPr>
          <p:cNvPr id="45" name="TextBox 44">
            <a:extLst>
              <a:ext uri="{FF2B5EF4-FFF2-40B4-BE49-F238E27FC236}">
                <a16:creationId xmlns:a16="http://schemas.microsoft.com/office/drawing/2014/main" id="{2FDC25DF-0A02-1F4B-986C-4B001A059D08}"/>
              </a:ext>
            </a:extLst>
          </p:cNvPr>
          <p:cNvSpPr txBox="1"/>
          <p:nvPr/>
        </p:nvSpPr>
        <p:spPr>
          <a:xfrm>
            <a:off x="8566631" y="5151624"/>
            <a:ext cx="1649171" cy="606977"/>
          </a:xfrm>
          <a:prstGeom prst="rect">
            <a:avLst/>
          </a:prstGeom>
          <a:noFill/>
        </p:spPr>
        <p:txBody>
          <a:bodyPr wrap="square" rtlCol="0" anchor="ctr" anchorCtr="1">
            <a:noAutofit/>
          </a:bodyPr>
          <a:lstStyle/>
          <a:p>
            <a:pPr algn="r"/>
            <a:r>
              <a:rPr lang="en-US" sz="2200" b="1" dirty="0"/>
              <a:t>9.60%</a:t>
            </a:r>
          </a:p>
        </p:txBody>
      </p:sp>
      <p:sp>
        <p:nvSpPr>
          <p:cNvPr id="46" name="TextBox 45">
            <a:extLst>
              <a:ext uri="{FF2B5EF4-FFF2-40B4-BE49-F238E27FC236}">
                <a16:creationId xmlns:a16="http://schemas.microsoft.com/office/drawing/2014/main" id="{9752875E-B952-EC47-B0CA-E33216D3C9B7}"/>
              </a:ext>
            </a:extLst>
          </p:cNvPr>
          <p:cNvSpPr txBox="1"/>
          <p:nvPr/>
        </p:nvSpPr>
        <p:spPr>
          <a:xfrm>
            <a:off x="8566634" y="2977642"/>
            <a:ext cx="1639994" cy="605221"/>
          </a:xfrm>
          <a:prstGeom prst="rect">
            <a:avLst/>
          </a:prstGeom>
          <a:noFill/>
        </p:spPr>
        <p:txBody>
          <a:bodyPr wrap="square" rtlCol="0" anchor="ctr" anchorCtr="1">
            <a:noAutofit/>
          </a:bodyPr>
          <a:lstStyle/>
          <a:p>
            <a:pPr algn="r"/>
            <a:r>
              <a:rPr lang="en-US" sz="2200" dirty="0"/>
              <a:t>2.20%</a:t>
            </a:r>
          </a:p>
        </p:txBody>
      </p:sp>
      <p:sp>
        <p:nvSpPr>
          <p:cNvPr id="47" name="TextBox 46">
            <a:extLst>
              <a:ext uri="{FF2B5EF4-FFF2-40B4-BE49-F238E27FC236}">
                <a16:creationId xmlns:a16="http://schemas.microsoft.com/office/drawing/2014/main" id="{65CCF072-73F1-744B-A97A-E1FFDB488DFE}"/>
              </a:ext>
            </a:extLst>
          </p:cNvPr>
          <p:cNvSpPr txBox="1"/>
          <p:nvPr/>
        </p:nvSpPr>
        <p:spPr>
          <a:xfrm>
            <a:off x="8554689" y="2277338"/>
            <a:ext cx="1673057" cy="641547"/>
          </a:xfrm>
          <a:prstGeom prst="rect">
            <a:avLst/>
          </a:prstGeom>
          <a:noFill/>
        </p:spPr>
        <p:txBody>
          <a:bodyPr wrap="square" rtlCol="0" anchor="ctr" anchorCtr="1">
            <a:noAutofit/>
          </a:bodyPr>
          <a:lstStyle/>
          <a:p>
            <a:r>
              <a:rPr lang="en-US" sz="2200" b="1" dirty="0"/>
              <a:t>Weighted Cost</a:t>
            </a:r>
          </a:p>
        </p:txBody>
      </p:sp>
      <p:sp>
        <p:nvSpPr>
          <p:cNvPr id="48" name="TextBox 47">
            <a:extLst>
              <a:ext uri="{FF2B5EF4-FFF2-40B4-BE49-F238E27FC236}">
                <a16:creationId xmlns:a16="http://schemas.microsoft.com/office/drawing/2014/main" id="{84BE7BF0-0364-B548-87EA-D4A233949343}"/>
              </a:ext>
            </a:extLst>
          </p:cNvPr>
          <p:cNvSpPr txBox="1"/>
          <p:nvPr/>
        </p:nvSpPr>
        <p:spPr>
          <a:xfrm>
            <a:off x="8557457" y="4358844"/>
            <a:ext cx="1649171" cy="633304"/>
          </a:xfrm>
          <a:prstGeom prst="rect">
            <a:avLst/>
          </a:prstGeom>
          <a:noFill/>
        </p:spPr>
        <p:txBody>
          <a:bodyPr wrap="square" rtlCol="0" anchor="ctr" anchorCtr="1">
            <a:noAutofit/>
          </a:bodyPr>
          <a:lstStyle/>
          <a:p>
            <a:pPr algn="r"/>
            <a:r>
              <a:rPr lang="en-US" sz="2200" dirty="0"/>
              <a:t>5.50%</a:t>
            </a:r>
          </a:p>
        </p:txBody>
      </p:sp>
      <p:sp>
        <p:nvSpPr>
          <p:cNvPr id="2" name="TextBox 1">
            <a:extLst>
              <a:ext uri="{FF2B5EF4-FFF2-40B4-BE49-F238E27FC236}">
                <a16:creationId xmlns:a16="http://schemas.microsoft.com/office/drawing/2014/main" id="{4E86A38E-0320-4142-ACDE-432BF3C8B085}"/>
              </a:ext>
            </a:extLst>
          </p:cNvPr>
          <p:cNvSpPr txBox="1"/>
          <p:nvPr/>
        </p:nvSpPr>
        <p:spPr>
          <a:xfrm>
            <a:off x="783771" y="209006"/>
            <a:ext cx="10519955" cy="1200329"/>
          </a:xfrm>
          <a:prstGeom prst="rect">
            <a:avLst/>
          </a:prstGeom>
          <a:noFill/>
        </p:spPr>
        <p:txBody>
          <a:bodyPr wrap="square" rtlCol="0">
            <a:spAutoFit/>
          </a:bodyPr>
          <a:lstStyle/>
          <a:p>
            <a:r>
              <a:rPr lang="en-US" sz="2400" dirty="0"/>
              <a:t>Using the 2025 Anglo American Aggregates Balance Sheet as a proxy for the optimal market value balance of the Company’s Capital Structure, the WACC of 9.60% is computed as follows:</a:t>
            </a:r>
          </a:p>
        </p:txBody>
      </p:sp>
    </p:spTree>
    <p:extLst>
      <p:ext uri="{BB962C8B-B14F-4D97-AF65-F5344CB8AC3E}">
        <p14:creationId xmlns:p14="http://schemas.microsoft.com/office/powerpoint/2010/main" val="4135034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additive="base">
                                        <p:cTn id="25" dur="500" fill="hold"/>
                                        <p:tgtEl>
                                          <p:spTgt spid="37"/>
                                        </p:tgtEl>
                                        <p:attrNameLst>
                                          <p:attrName>ppt_x</p:attrName>
                                        </p:attrNameLst>
                                      </p:cBhvr>
                                      <p:tavLst>
                                        <p:tav tm="0">
                                          <p:val>
                                            <p:strVal val="#ppt_x"/>
                                          </p:val>
                                        </p:tav>
                                        <p:tav tm="100000">
                                          <p:val>
                                            <p:strVal val="#ppt_x"/>
                                          </p:val>
                                        </p:tav>
                                      </p:tavLst>
                                    </p:anim>
                                    <p:anim calcmode="lin" valueType="num">
                                      <p:cBhvr additive="base">
                                        <p:cTn id="26"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additive="base">
                                        <p:cTn id="31" dur="500" fill="hold"/>
                                        <p:tgtEl>
                                          <p:spTgt spid="42"/>
                                        </p:tgtEl>
                                        <p:attrNameLst>
                                          <p:attrName>ppt_x</p:attrName>
                                        </p:attrNameLst>
                                      </p:cBhvr>
                                      <p:tavLst>
                                        <p:tav tm="0">
                                          <p:val>
                                            <p:strVal val="#ppt_x"/>
                                          </p:val>
                                        </p:tav>
                                        <p:tav tm="100000">
                                          <p:val>
                                            <p:strVal val="#ppt_x"/>
                                          </p:val>
                                        </p:tav>
                                      </p:tavLst>
                                    </p:anim>
                                    <p:anim calcmode="lin" valueType="num">
                                      <p:cBhvr additive="base">
                                        <p:cTn id="32"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7">
                                            <p:txEl>
                                              <p:pRg st="0" end="0"/>
                                            </p:txEl>
                                          </p:spTgt>
                                        </p:tgtEl>
                                        <p:attrNameLst>
                                          <p:attrName>style.visibility</p:attrName>
                                        </p:attrNameLst>
                                      </p:cBhvr>
                                      <p:to>
                                        <p:strVal val="visible"/>
                                      </p:to>
                                    </p:set>
                                    <p:anim calcmode="lin" valueType="num">
                                      <p:cBhvr additive="base">
                                        <p:cTn id="37" dur="500" fill="hold"/>
                                        <p:tgtEl>
                                          <p:spTgt spid="47">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ppt_x"/>
                                          </p:val>
                                        </p:tav>
                                        <p:tav tm="100000">
                                          <p:val>
                                            <p:strVal val="#ppt_x"/>
                                          </p:val>
                                        </p:tav>
                                      </p:tavLst>
                                    </p:anim>
                                    <p:anim calcmode="lin" valueType="num">
                                      <p:cBhvr additive="base">
                                        <p:cTn id="5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additive="base">
                                        <p:cTn id="55" dur="500" fill="hold"/>
                                        <p:tgtEl>
                                          <p:spTgt spid="27"/>
                                        </p:tgtEl>
                                        <p:attrNameLst>
                                          <p:attrName>ppt_x</p:attrName>
                                        </p:attrNameLst>
                                      </p:cBhvr>
                                      <p:tavLst>
                                        <p:tav tm="0">
                                          <p:val>
                                            <p:strVal val="#ppt_x"/>
                                          </p:val>
                                        </p:tav>
                                        <p:tav tm="100000">
                                          <p:val>
                                            <p:strVal val="#ppt_x"/>
                                          </p:val>
                                        </p:tav>
                                      </p:tavLst>
                                    </p:anim>
                                    <p:anim calcmode="lin" valueType="num">
                                      <p:cBhvr additive="base">
                                        <p:cTn id="5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additive="base">
                                        <p:cTn id="61" dur="500" fill="hold"/>
                                        <p:tgtEl>
                                          <p:spTgt spid="7"/>
                                        </p:tgtEl>
                                        <p:attrNameLst>
                                          <p:attrName>ppt_x</p:attrName>
                                        </p:attrNameLst>
                                      </p:cBhvr>
                                      <p:tavLst>
                                        <p:tav tm="0">
                                          <p:val>
                                            <p:strVal val="#ppt_x"/>
                                          </p:val>
                                        </p:tav>
                                        <p:tav tm="100000">
                                          <p:val>
                                            <p:strVal val="#ppt_x"/>
                                          </p:val>
                                        </p:tav>
                                      </p:tavLst>
                                    </p:anim>
                                    <p:anim calcmode="lin" valueType="num">
                                      <p:cBhvr additive="base">
                                        <p:cTn id="6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500" fill="hold"/>
                                        <p:tgtEl>
                                          <p:spTgt spid="28"/>
                                        </p:tgtEl>
                                        <p:attrNameLst>
                                          <p:attrName>ppt_x</p:attrName>
                                        </p:attrNameLst>
                                      </p:cBhvr>
                                      <p:tavLst>
                                        <p:tav tm="0">
                                          <p:val>
                                            <p:strVal val="#ppt_x"/>
                                          </p:val>
                                        </p:tav>
                                        <p:tav tm="100000">
                                          <p:val>
                                            <p:strVal val="#ppt_x"/>
                                          </p:val>
                                        </p:tav>
                                      </p:tavLst>
                                    </p:anim>
                                    <p:anim calcmode="lin" valueType="num">
                                      <p:cBhvr additive="base">
                                        <p:cTn id="6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ppt_x"/>
                                          </p:val>
                                        </p:tav>
                                        <p:tav tm="100000">
                                          <p:val>
                                            <p:strVal val="#ppt_x"/>
                                          </p:val>
                                        </p:tav>
                                      </p:tavLst>
                                    </p:anim>
                                    <p:anim calcmode="lin" valueType="num">
                                      <p:cBhvr additive="base">
                                        <p:cTn id="7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500" fill="hold"/>
                                        <p:tgtEl>
                                          <p:spTgt spid="35"/>
                                        </p:tgtEl>
                                        <p:attrNameLst>
                                          <p:attrName>ppt_x</p:attrName>
                                        </p:attrNameLst>
                                      </p:cBhvr>
                                      <p:tavLst>
                                        <p:tav tm="0">
                                          <p:val>
                                            <p:strVal val="#ppt_x"/>
                                          </p:val>
                                        </p:tav>
                                        <p:tav tm="100000">
                                          <p:val>
                                            <p:strVal val="#ppt_x"/>
                                          </p:val>
                                        </p:tav>
                                      </p:tavLst>
                                    </p:anim>
                                    <p:anim calcmode="lin" valueType="num">
                                      <p:cBhvr additive="base">
                                        <p:cTn id="8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3"/>
                                        </p:tgtEl>
                                        <p:attrNameLst>
                                          <p:attrName>style.visibility</p:attrName>
                                        </p:attrNameLst>
                                      </p:cBhvr>
                                      <p:to>
                                        <p:strVal val="visible"/>
                                      </p:to>
                                    </p:set>
                                    <p:anim calcmode="lin" valueType="num">
                                      <p:cBhvr additive="base">
                                        <p:cTn id="85" dur="500" fill="hold"/>
                                        <p:tgtEl>
                                          <p:spTgt spid="23"/>
                                        </p:tgtEl>
                                        <p:attrNameLst>
                                          <p:attrName>ppt_x</p:attrName>
                                        </p:attrNameLst>
                                      </p:cBhvr>
                                      <p:tavLst>
                                        <p:tav tm="0">
                                          <p:val>
                                            <p:strVal val="#ppt_x"/>
                                          </p:val>
                                        </p:tav>
                                        <p:tav tm="100000">
                                          <p:val>
                                            <p:strVal val="#ppt_x"/>
                                          </p:val>
                                        </p:tav>
                                      </p:tavLst>
                                    </p:anim>
                                    <p:anim calcmode="lin" valueType="num">
                                      <p:cBhvr additive="base">
                                        <p:cTn id="8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additive="base">
                                        <p:cTn id="91" dur="500" fill="hold"/>
                                        <p:tgtEl>
                                          <p:spTgt spid="36"/>
                                        </p:tgtEl>
                                        <p:attrNameLst>
                                          <p:attrName>ppt_x</p:attrName>
                                        </p:attrNameLst>
                                      </p:cBhvr>
                                      <p:tavLst>
                                        <p:tav tm="0">
                                          <p:val>
                                            <p:strVal val="#ppt_x"/>
                                          </p:val>
                                        </p:tav>
                                        <p:tav tm="100000">
                                          <p:val>
                                            <p:strVal val="#ppt_x"/>
                                          </p:val>
                                        </p:tav>
                                      </p:tavLst>
                                    </p:anim>
                                    <p:anim calcmode="lin" valueType="num">
                                      <p:cBhvr additive="base">
                                        <p:cTn id="9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30">
                                            <p:txEl>
                                              <p:pRg st="0" end="0"/>
                                            </p:txEl>
                                          </p:spTgt>
                                        </p:tgtEl>
                                        <p:attrNameLst>
                                          <p:attrName>style.visibility</p:attrName>
                                        </p:attrNameLst>
                                      </p:cBhvr>
                                      <p:to>
                                        <p:strVal val="visible"/>
                                      </p:to>
                                    </p:set>
                                    <p:anim calcmode="lin" valueType="num">
                                      <p:cBhvr additive="base">
                                        <p:cTn id="97"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500" fill="hold"/>
                                        <p:tgtEl>
                                          <p:spTgt spid="38"/>
                                        </p:tgtEl>
                                        <p:attrNameLst>
                                          <p:attrName>ppt_x</p:attrName>
                                        </p:attrNameLst>
                                      </p:cBhvr>
                                      <p:tavLst>
                                        <p:tav tm="0">
                                          <p:val>
                                            <p:strVal val="#ppt_x"/>
                                          </p:val>
                                        </p:tav>
                                        <p:tav tm="100000">
                                          <p:val>
                                            <p:strVal val="#ppt_x"/>
                                          </p:val>
                                        </p:tav>
                                      </p:tavLst>
                                    </p:anim>
                                    <p:anim calcmode="lin" valueType="num">
                                      <p:cBhvr additive="base">
                                        <p:cTn id="104"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additive="base">
                                        <p:cTn id="109" dur="500" fill="hold"/>
                                        <p:tgtEl>
                                          <p:spTgt spid="41"/>
                                        </p:tgtEl>
                                        <p:attrNameLst>
                                          <p:attrName>ppt_x</p:attrName>
                                        </p:attrNameLst>
                                      </p:cBhvr>
                                      <p:tavLst>
                                        <p:tav tm="0">
                                          <p:val>
                                            <p:strVal val="#ppt_x"/>
                                          </p:val>
                                        </p:tav>
                                        <p:tav tm="100000">
                                          <p:val>
                                            <p:strVal val="#ppt_x"/>
                                          </p:val>
                                        </p:tav>
                                      </p:tavLst>
                                    </p:anim>
                                    <p:anim calcmode="lin" valueType="num">
                                      <p:cBhvr additive="base">
                                        <p:cTn id="110"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additive="base">
                                        <p:cTn id="115" dur="500" fill="hold"/>
                                        <p:tgtEl>
                                          <p:spTgt spid="39"/>
                                        </p:tgtEl>
                                        <p:attrNameLst>
                                          <p:attrName>ppt_x</p:attrName>
                                        </p:attrNameLst>
                                      </p:cBhvr>
                                      <p:tavLst>
                                        <p:tav tm="0">
                                          <p:val>
                                            <p:strVal val="#ppt_x"/>
                                          </p:val>
                                        </p:tav>
                                        <p:tav tm="100000">
                                          <p:val>
                                            <p:strVal val="#ppt_x"/>
                                          </p:val>
                                        </p:tav>
                                      </p:tavLst>
                                    </p:anim>
                                    <p:anim calcmode="lin" valueType="num">
                                      <p:cBhvr additive="base">
                                        <p:cTn id="116"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43"/>
                                        </p:tgtEl>
                                        <p:attrNameLst>
                                          <p:attrName>style.visibility</p:attrName>
                                        </p:attrNameLst>
                                      </p:cBhvr>
                                      <p:to>
                                        <p:strVal val="visible"/>
                                      </p:to>
                                    </p:set>
                                    <p:anim calcmode="lin" valueType="num">
                                      <p:cBhvr additive="base">
                                        <p:cTn id="121" dur="500" fill="hold"/>
                                        <p:tgtEl>
                                          <p:spTgt spid="43"/>
                                        </p:tgtEl>
                                        <p:attrNameLst>
                                          <p:attrName>ppt_x</p:attrName>
                                        </p:attrNameLst>
                                      </p:cBhvr>
                                      <p:tavLst>
                                        <p:tav tm="0">
                                          <p:val>
                                            <p:strVal val="#ppt_x"/>
                                          </p:val>
                                        </p:tav>
                                        <p:tav tm="100000">
                                          <p:val>
                                            <p:strVal val="#ppt_x"/>
                                          </p:val>
                                        </p:tav>
                                      </p:tavLst>
                                    </p:anim>
                                    <p:anim calcmode="lin" valueType="num">
                                      <p:cBhvr additive="base">
                                        <p:cTn id="122"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46"/>
                                        </p:tgtEl>
                                        <p:attrNameLst>
                                          <p:attrName>style.visibility</p:attrName>
                                        </p:attrNameLst>
                                      </p:cBhvr>
                                      <p:to>
                                        <p:strVal val="visible"/>
                                      </p:to>
                                    </p:set>
                                    <p:anim calcmode="lin" valueType="num">
                                      <p:cBhvr additive="base">
                                        <p:cTn id="127" dur="500" fill="hold"/>
                                        <p:tgtEl>
                                          <p:spTgt spid="46"/>
                                        </p:tgtEl>
                                        <p:attrNameLst>
                                          <p:attrName>ppt_x</p:attrName>
                                        </p:attrNameLst>
                                      </p:cBhvr>
                                      <p:tavLst>
                                        <p:tav tm="0">
                                          <p:val>
                                            <p:strVal val="#ppt_x"/>
                                          </p:val>
                                        </p:tav>
                                        <p:tav tm="100000">
                                          <p:val>
                                            <p:strVal val="#ppt_x"/>
                                          </p:val>
                                        </p:tav>
                                      </p:tavLst>
                                    </p:anim>
                                    <p:anim calcmode="lin" valueType="num">
                                      <p:cBhvr additive="base">
                                        <p:cTn id="128"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44"/>
                                        </p:tgtEl>
                                        <p:attrNameLst>
                                          <p:attrName>style.visibility</p:attrName>
                                        </p:attrNameLst>
                                      </p:cBhvr>
                                      <p:to>
                                        <p:strVal val="visible"/>
                                      </p:to>
                                    </p:set>
                                    <p:anim calcmode="lin" valueType="num">
                                      <p:cBhvr additive="base">
                                        <p:cTn id="133" dur="500" fill="hold"/>
                                        <p:tgtEl>
                                          <p:spTgt spid="44"/>
                                        </p:tgtEl>
                                        <p:attrNameLst>
                                          <p:attrName>ppt_x</p:attrName>
                                        </p:attrNameLst>
                                      </p:cBhvr>
                                      <p:tavLst>
                                        <p:tav tm="0">
                                          <p:val>
                                            <p:strVal val="#ppt_x"/>
                                          </p:val>
                                        </p:tav>
                                        <p:tav tm="100000">
                                          <p:val>
                                            <p:strVal val="#ppt_x"/>
                                          </p:val>
                                        </p:tav>
                                      </p:tavLst>
                                    </p:anim>
                                    <p:anim calcmode="lin" valueType="num">
                                      <p:cBhvr additive="base">
                                        <p:cTn id="134"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grpId="0" nodeType="click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additive="base">
                                        <p:cTn id="139" dur="500" fill="hold"/>
                                        <p:tgtEl>
                                          <p:spTgt spid="48"/>
                                        </p:tgtEl>
                                        <p:attrNameLst>
                                          <p:attrName>ppt_x</p:attrName>
                                        </p:attrNameLst>
                                      </p:cBhvr>
                                      <p:tavLst>
                                        <p:tav tm="0">
                                          <p:val>
                                            <p:strVal val="#ppt_x"/>
                                          </p:val>
                                        </p:tav>
                                        <p:tav tm="100000">
                                          <p:val>
                                            <p:strVal val="#ppt_x"/>
                                          </p:val>
                                        </p:tav>
                                      </p:tavLst>
                                    </p:anim>
                                    <p:anim calcmode="lin" valueType="num">
                                      <p:cBhvr additive="base">
                                        <p:cTn id="140"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45"/>
                                        </p:tgtEl>
                                        <p:attrNameLst>
                                          <p:attrName>style.visibility</p:attrName>
                                        </p:attrNameLst>
                                      </p:cBhvr>
                                      <p:to>
                                        <p:strVal val="visible"/>
                                      </p:to>
                                    </p:set>
                                    <p:anim calcmode="lin" valueType="num">
                                      <p:cBhvr additive="base">
                                        <p:cTn id="145" dur="500" fill="hold"/>
                                        <p:tgtEl>
                                          <p:spTgt spid="45"/>
                                        </p:tgtEl>
                                        <p:attrNameLst>
                                          <p:attrName>ppt_x</p:attrName>
                                        </p:attrNameLst>
                                      </p:cBhvr>
                                      <p:tavLst>
                                        <p:tav tm="0">
                                          <p:val>
                                            <p:strVal val="#ppt_x"/>
                                          </p:val>
                                        </p:tav>
                                        <p:tav tm="100000">
                                          <p:val>
                                            <p:strVal val="#ppt_x"/>
                                          </p:val>
                                        </p:tav>
                                      </p:tavLst>
                                    </p:anim>
                                    <p:anim calcmode="lin" valueType="num">
                                      <p:cBhvr additive="base">
                                        <p:cTn id="146"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2" grpId="0"/>
      <p:bldP spid="13" grpId="0"/>
      <p:bldP spid="22" grpId="0"/>
      <p:bldP spid="23" grpId="0"/>
      <p:bldP spid="28" grpId="0"/>
      <p:bldP spid="29" grpId="0"/>
      <p:bldP spid="36" grpId="0"/>
      <p:bldP spid="37" grpId="0"/>
      <p:bldP spid="27" grpId="0"/>
      <p:bldP spid="35" grpId="0"/>
      <p:bldP spid="38" grpId="0"/>
      <p:bldP spid="39" grpId="0"/>
      <p:bldP spid="41" grpId="0"/>
      <p:bldP spid="42" grpId="0"/>
      <p:bldP spid="43" grpId="0"/>
      <p:bldP spid="44" grpId="0"/>
      <p:bldP spid="45" grpId="0"/>
      <p:bldP spid="46" grpId="0"/>
      <p:bldP spid="48"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7">
            <a:extLst>
              <a:ext uri="{FF2B5EF4-FFF2-40B4-BE49-F238E27FC236}">
                <a16:creationId xmlns:a16="http://schemas.microsoft.com/office/drawing/2014/main" id="{11996F9D-7EC5-41E5-8FBF-80276744F411}"/>
              </a:ext>
            </a:extLst>
          </p:cNvPr>
          <p:cNvSpPr>
            <a:spLocks noGrp="1" noChangeArrowheads="1"/>
          </p:cNvSpPr>
          <p:nvPr>
            <p:ph type="ctrTitle"/>
          </p:nvPr>
        </p:nvSpPr>
        <p:spPr>
          <a:xfrm>
            <a:off x="2209800" y="533400"/>
            <a:ext cx="8001000" cy="604838"/>
          </a:xfrm>
        </p:spPr>
        <p:txBody>
          <a:bodyPr rtlCol="0">
            <a:normAutofit fontScale="90000"/>
          </a:bodyPr>
          <a:lstStyle/>
          <a:p>
            <a:pPr fontAlgn="auto">
              <a:spcAft>
                <a:spcPts val="0"/>
              </a:spcAft>
              <a:defRPr/>
            </a:pPr>
            <a:r>
              <a:rPr lang="en-US" dirty="0"/>
              <a:t>							</a:t>
            </a:r>
            <a:endParaRPr lang="en-US" sz="3100" dirty="0">
              <a:latin typeface="+mn-lt"/>
            </a:endParaRPr>
          </a:p>
        </p:txBody>
      </p:sp>
      <p:sp>
        <p:nvSpPr>
          <p:cNvPr id="5123" name="Rectangle 8">
            <a:extLst>
              <a:ext uri="{FF2B5EF4-FFF2-40B4-BE49-F238E27FC236}">
                <a16:creationId xmlns:a16="http://schemas.microsoft.com/office/drawing/2014/main" id="{2C0EC29F-6804-4D53-98CD-D4DECC347524}"/>
              </a:ext>
            </a:extLst>
          </p:cNvPr>
          <p:cNvSpPr>
            <a:spLocks noGrp="1" noChangeArrowheads="1"/>
          </p:cNvSpPr>
          <p:nvPr>
            <p:ph type="subTitle" idx="1"/>
          </p:nvPr>
        </p:nvSpPr>
        <p:spPr>
          <a:xfrm>
            <a:off x="1402304" y="2909687"/>
            <a:ext cx="9387392" cy="2819400"/>
          </a:xfrm>
        </p:spPr>
        <p:txBody>
          <a:bodyPr/>
          <a:lstStyle/>
          <a:p>
            <a:pPr eaLnBrk="1" hangingPunct="1">
              <a:lnSpc>
                <a:spcPct val="100000"/>
              </a:lnSpc>
            </a:pPr>
            <a:r>
              <a:rPr lang="en-US" altLang="en-US" sz="2800" dirty="0"/>
              <a:t>Discounted Cash Flow </a:t>
            </a:r>
          </a:p>
          <a:p>
            <a:pPr eaLnBrk="1" hangingPunct="1">
              <a:lnSpc>
                <a:spcPct val="100000"/>
              </a:lnSpc>
            </a:pPr>
            <a:r>
              <a:rPr lang="en-US" altLang="en-US" sz="2800" dirty="0"/>
              <a:t>Step 3: Terminal Value</a:t>
            </a:r>
          </a:p>
        </p:txBody>
      </p:sp>
      <p:sp>
        <p:nvSpPr>
          <p:cNvPr id="3" name="Slide Number Placeholder 2">
            <a:extLst>
              <a:ext uri="{FF2B5EF4-FFF2-40B4-BE49-F238E27FC236}">
                <a16:creationId xmlns:a16="http://schemas.microsoft.com/office/drawing/2014/main" id="{8BCAEBE8-6079-0F4D-BF9C-6D2F060BB69E}"/>
              </a:ext>
            </a:extLst>
          </p:cNvPr>
          <p:cNvSpPr>
            <a:spLocks noGrp="1"/>
          </p:cNvSpPr>
          <p:nvPr>
            <p:ph type="sldNum" sz="quarter" idx="12"/>
          </p:nvPr>
        </p:nvSpPr>
        <p:spPr/>
        <p:txBody>
          <a:bodyPr/>
          <a:lstStyle/>
          <a:p>
            <a:pPr algn="r"/>
            <a:fld id="{02B1CF8B-CCE1-4685-A52E-6EBB7B7455EC}" type="slidenum">
              <a:rPr lang="en-US" smtClean="0"/>
              <a:pPr algn="r"/>
              <a:t>57</a:t>
            </a:fld>
            <a:endParaRPr lang="en-US"/>
          </a:p>
        </p:txBody>
      </p:sp>
    </p:spTree>
    <p:extLst>
      <p:ext uri="{BB962C8B-B14F-4D97-AF65-F5344CB8AC3E}">
        <p14:creationId xmlns:p14="http://schemas.microsoft.com/office/powerpoint/2010/main" val="12235462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4A19DB8B-0768-4396-BF0A-76B4A4D47780}"/>
              </a:ext>
            </a:extLst>
          </p:cNvPr>
          <p:cNvSpPr>
            <a:spLocks noChangeArrowheads="1"/>
          </p:cNvSpPr>
          <p:nvPr/>
        </p:nvSpPr>
        <p:spPr bwMode="auto">
          <a:xfrm>
            <a:off x="392784" y="4347082"/>
            <a:ext cx="11406432" cy="1846659"/>
          </a:xfrm>
          <a:prstGeom prst="rect">
            <a:avLst/>
          </a:prstGeom>
          <a:solidFill>
            <a:srgbClr val="CCFFFF"/>
          </a:solidFill>
          <a:ln w="9525">
            <a:solidFill>
              <a:schemeClr val="tx1"/>
            </a:solidFill>
            <a:miter lim="800000"/>
            <a:headEnd/>
            <a:tailEnd/>
          </a:ln>
          <a:effectLst>
            <a:outerShdw dist="53882" dir="2700000" algn="ctr" rotWithShape="0">
              <a:srgbClr val="0057F0"/>
            </a:outerShdw>
          </a:effectLst>
        </p:spPr>
        <p:txBody>
          <a:bodyPr wrap="squar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rtl="1" eaLnBrk="1" hangingPunct="1">
              <a:spcBef>
                <a:spcPct val="25000"/>
              </a:spcBef>
            </a:pPr>
            <a:r>
              <a:rPr lang="en-US" altLang="de-DE" sz="2400" b="1" dirty="0">
                <a:solidFill>
                  <a:srgbClr val="FF3300"/>
                </a:solidFill>
                <a:latin typeface="+mn-lt"/>
              </a:rPr>
              <a:t>TERMINAL VALUE: THE CALCULATION</a:t>
            </a:r>
          </a:p>
          <a:p>
            <a:pPr rtl="1" eaLnBrk="1" hangingPunct="1">
              <a:spcBef>
                <a:spcPct val="25000"/>
              </a:spcBef>
            </a:pPr>
            <a:endParaRPr lang="en-US" altLang="de-DE" sz="2400" b="1" dirty="0">
              <a:latin typeface="+mn-lt"/>
            </a:endParaRPr>
          </a:p>
          <a:p>
            <a:pPr rtl="1" eaLnBrk="1" hangingPunct="1">
              <a:spcBef>
                <a:spcPct val="25000"/>
              </a:spcBef>
            </a:pPr>
            <a:endParaRPr lang="en-US" altLang="de-DE" sz="2400" b="1" dirty="0">
              <a:latin typeface="+mn-lt"/>
            </a:endParaRPr>
          </a:p>
          <a:p>
            <a:pPr rtl="1" eaLnBrk="1" hangingPunct="1">
              <a:spcBef>
                <a:spcPct val="25000"/>
              </a:spcBef>
            </a:pPr>
            <a:endParaRPr lang="en-US" altLang="de-DE" sz="2400" b="1" dirty="0">
              <a:latin typeface="+mn-lt"/>
            </a:endParaRPr>
          </a:p>
        </p:txBody>
      </p:sp>
      <p:sp>
        <p:nvSpPr>
          <p:cNvPr id="7171" name="Rectangle 3">
            <a:extLst>
              <a:ext uri="{FF2B5EF4-FFF2-40B4-BE49-F238E27FC236}">
                <a16:creationId xmlns:a16="http://schemas.microsoft.com/office/drawing/2014/main" id="{7D53C12D-7BC9-491B-A5DA-CFE4BB36DAD4}"/>
              </a:ext>
            </a:extLst>
          </p:cNvPr>
          <p:cNvSpPr>
            <a:spLocks noChangeArrowheads="1"/>
          </p:cNvSpPr>
          <p:nvPr/>
        </p:nvSpPr>
        <p:spPr bwMode="auto">
          <a:xfrm>
            <a:off x="392784" y="2393475"/>
            <a:ext cx="11406432" cy="1661993"/>
          </a:xfrm>
          <a:prstGeom prst="rect">
            <a:avLst/>
          </a:prstGeom>
          <a:solidFill>
            <a:srgbClr val="CCFFFF"/>
          </a:solidFill>
          <a:ln w="9525">
            <a:solidFill>
              <a:schemeClr val="tx1"/>
            </a:solidFill>
            <a:miter lim="800000"/>
            <a:headEnd/>
            <a:tailEnd/>
          </a:ln>
          <a:effectLst>
            <a:outerShdw dist="53882" dir="2700000" algn="ctr" rotWithShape="0">
              <a:srgbClr val="0057F0"/>
            </a:outerShdw>
          </a:effectLst>
        </p:spPr>
        <p:txBody>
          <a:bodyPr wrap="squar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rtl="1" eaLnBrk="1" hangingPunct="1">
              <a:spcBef>
                <a:spcPct val="25000"/>
              </a:spcBef>
            </a:pPr>
            <a:r>
              <a:rPr lang="en-US" altLang="de-DE" sz="2400" b="1" dirty="0">
                <a:solidFill>
                  <a:srgbClr val="FF3300"/>
                </a:solidFill>
                <a:latin typeface="+mn-lt"/>
              </a:rPr>
              <a:t>TERMINAL VALUE: AAA ASSUMPTIONS</a:t>
            </a:r>
          </a:p>
          <a:p>
            <a:pPr rtl="1" eaLnBrk="1" hangingPunct="1">
              <a:spcBef>
                <a:spcPct val="25000"/>
              </a:spcBef>
            </a:pPr>
            <a:r>
              <a:rPr lang="en-US" altLang="de-DE" sz="2400" b="1" dirty="0">
                <a:solidFill>
                  <a:srgbClr val="000000"/>
                </a:solidFill>
                <a:latin typeface="+mn-lt"/>
              </a:rPr>
              <a:t>The adjusted normalized EBIT (1-t) for 2030 as the basis for perpetual cash flows would be £25,661. This should then be discounted at the WACC for Lloyds Private Equity Partners in this investment of 9.60%.</a:t>
            </a:r>
            <a:endParaRPr lang="it-IT" altLang="en-US" sz="2400" b="1" dirty="0">
              <a:solidFill>
                <a:srgbClr val="000000"/>
              </a:solidFill>
              <a:latin typeface="+mn-lt"/>
            </a:endParaRPr>
          </a:p>
        </p:txBody>
      </p:sp>
      <p:sp>
        <p:nvSpPr>
          <p:cNvPr id="7173" name="Rectangle 5">
            <a:extLst>
              <a:ext uri="{FF2B5EF4-FFF2-40B4-BE49-F238E27FC236}">
                <a16:creationId xmlns:a16="http://schemas.microsoft.com/office/drawing/2014/main" id="{62176A28-9028-4197-90C7-A3217A867C8B}"/>
              </a:ext>
            </a:extLst>
          </p:cNvPr>
          <p:cNvSpPr>
            <a:spLocks noChangeArrowheads="1"/>
          </p:cNvSpPr>
          <p:nvPr/>
        </p:nvSpPr>
        <p:spPr bwMode="auto">
          <a:xfrm>
            <a:off x="392784" y="387261"/>
            <a:ext cx="11406432" cy="1661993"/>
          </a:xfrm>
          <a:prstGeom prst="rect">
            <a:avLst/>
          </a:prstGeom>
          <a:solidFill>
            <a:srgbClr val="CCFFFF"/>
          </a:solidFill>
          <a:ln w="9525">
            <a:solidFill>
              <a:schemeClr val="tx1"/>
            </a:solidFill>
            <a:miter lim="800000"/>
            <a:headEnd/>
            <a:tailEnd/>
          </a:ln>
          <a:effectLst>
            <a:outerShdw dist="53882" dir="2700000" algn="ctr" rotWithShape="0">
              <a:srgbClr val="0057F0"/>
            </a:outerShdw>
          </a:effectLst>
        </p:spPr>
        <p:txBody>
          <a:bodyPr wrap="squar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rtl="1" eaLnBrk="1" hangingPunct="1">
              <a:spcBef>
                <a:spcPct val="25000"/>
              </a:spcBef>
            </a:pPr>
            <a:r>
              <a:rPr lang="en-US" altLang="de-DE" sz="2400" b="1" dirty="0">
                <a:solidFill>
                  <a:srgbClr val="FF3300"/>
                </a:solidFill>
                <a:latin typeface="+mn-lt"/>
              </a:rPr>
              <a:t>TERMINAL VALUE: REGULAR PERPETUITY METHOD</a:t>
            </a:r>
          </a:p>
          <a:p>
            <a:pPr rtl="1" eaLnBrk="1" hangingPunct="1">
              <a:spcBef>
                <a:spcPct val="25000"/>
              </a:spcBef>
            </a:pPr>
            <a:r>
              <a:rPr lang="en-US" altLang="de-DE" sz="2400" b="1" dirty="0">
                <a:solidFill>
                  <a:srgbClr val="000000"/>
                </a:solidFill>
                <a:latin typeface="+mn-lt"/>
              </a:rPr>
              <a:t>Based upon the fact that the time horizon for the investment period for most financial buyers is five years, it is more common to use the regular perpetuity method for determining the terminal value.</a:t>
            </a:r>
            <a:endParaRPr lang="it-IT" altLang="en-US" sz="2400" b="1" dirty="0">
              <a:solidFill>
                <a:srgbClr val="000000"/>
              </a:solidFill>
              <a:latin typeface="+mn-lt"/>
            </a:endParaRPr>
          </a:p>
        </p:txBody>
      </p:sp>
      <p:sp>
        <p:nvSpPr>
          <p:cNvPr id="2" name="Slide Number Placeholder 1">
            <a:extLst>
              <a:ext uri="{FF2B5EF4-FFF2-40B4-BE49-F238E27FC236}">
                <a16:creationId xmlns:a16="http://schemas.microsoft.com/office/drawing/2014/main" id="{06EAAA69-19D5-8544-8484-9B1943C1A3DC}"/>
              </a:ext>
            </a:extLst>
          </p:cNvPr>
          <p:cNvSpPr>
            <a:spLocks noGrp="1"/>
          </p:cNvSpPr>
          <p:nvPr>
            <p:ph type="sldNum" sz="quarter" idx="12"/>
          </p:nvPr>
        </p:nvSpPr>
        <p:spPr>
          <a:xfrm>
            <a:off x="8610600" y="6562539"/>
            <a:ext cx="2743200" cy="365125"/>
          </a:xfrm>
        </p:spPr>
        <p:txBody>
          <a:bodyPr/>
          <a:lstStyle/>
          <a:p>
            <a:pPr lvl="1" algn="r" eaLnBrk="0" fontAlgn="base" hangingPunct="0">
              <a:spcBef>
                <a:spcPct val="0"/>
              </a:spcBef>
              <a:spcAft>
                <a:spcPct val="0"/>
              </a:spcAft>
              <a:defRPr/>
            </a:pPr>
            <a:fld id="{A7A88E1D-B805-4D77-803A-4B9574687AA2}" type="slidenum">
              <a:rPr lang="en-US" altLang="en-US" smtClean="0">
                <a:solidFill>
                  <a:prstClr val="black"/>
                </a:solidFill>
              </a:rPr>
              <a:pPr lvl="1" algn="r" eaLnBrk="0" fontAlgn="base" hangingPunct="0">
                <a:spcBef>
                  <a:spcPct val="0"/>
                </a:spcBef>
                <a:spcAft>
                  <a:spcPct val="0"/>
                </a:spcAft>
                <a:defRPr/>
              </a:pPr>
              <a:t>58</a:t>
            </a:fld>
            <a:endParaRPr lang="en-US" altLang="en-US" dirty="0">
              <a:solidFill>
                <a:prstClr val="black"/>
              </a:solidFill>
            </a:endParaRPr>
          </a:p>
        </p:txBody>
      </p:sp>
      <p:sp>
        <p:nvSpPr>
          <p:cNvPr id="3" name="TextBox 2">
            <a:extLst>
              <a:ext uri="{FF2B5EF4-FFF2-40B4-BE49-F238E27FC236}">
                <a16:creationId xmlns:a16="http://schemas.microsoft.com/office/drawing/2014/main" id="{0DA39F20-6EC4-F742-A238-D715E749C58E}"/>
              </a:ext>
            </a:extLst>
          </p:cNvPr>
          <p:cNvSpPr txBox="1"/>
          <p:nvPr/>
        </p:nvSpPr>
        <p:spPr>
          <a:xfrm>
            <a:off x="4298959" y="5082513"/>
            <a:ext cx="1364995" cy="461665"/>
          </a:xfrm>
          <a:prstGeom prst="rect">
            <a:avLst/>
          </a:prstGeom>
          <a:noFill/>
        </p:spPr>
        <p:txBody>
          <a:bodyPr wrap="square" rtlCol="0">
            <a:spAutoFit/>
          </a:bodyPr>
          <a:lstStyle/>
          <a:p>
            <a:r>
              <a:rPr lang="en-US" altLang="de-DE" sz="2400" b="1" u="sng" dirty="0">
                <a:solidFill>
                  <a:srgbClr val="000000"/>
                </a:solidFill>
              </a:rPr>
              <a:t>£ </a:t>
            </a:r>
            <a:r>
              <a:rPr lang="en-US" sz="2400" b="1" u="sng" dirty="0"/>
              <a:t>25,661</a:t>
            </a:r>
          </a:p>
        </p:txBody>
      </p:sp>
      <p:sp>
        <p:nvSpPr>
          <p:cNvPr id="7" name="TextBox 6">
            <a:extLst>
              <a:ext uri="{FF2B5EF4-FFF2-40B4-BE49-F238E27FC236}">
                <a16:creationId xmlns:a16="http://schemas.microsoft.com/office/drawing/2014/main" id="{838852DD-B423-0444-B809-8D6673A67B68}"/>
              </a:ext>
            </a:extLst>
          </p:cNvPr>
          <p:cNvSpPr txBox="1"/>
          <p:nvPr/>
        </p:nvSpPr>
        <p:spPr>
          <a:xfrm>
            <a:off x="4377774" y="5474610"/>
            <a:ext cx="1207363" cy="461665"/>
          </a:xfrm>
          <a:prstGeom prst="rect">
            <a:avLst/>
          </a:prstGeom>
          <a:noFill/>
        </p:spPr>
        <p:txBody>
          <a:bodyPr wrap="square" rtlCol="0">
            <a:spAutoFit/>
          </a:bodyPr>
          <a:lstStyle/>
          <a:p>
            <a:r>
              <a:rPr lang="en-US" sz="2400" b="1" dirty="0"/>
              <a:t>.0960</a:t>
            </a:r>
          </a:p>
        </p:txBody>
      </p:sp>
      <p:sp>
        <p:nvSpPr>
          <p:cNvPr id="8" name="TextBox 7">
            <a:extLst>
              <a:ext uri="{FF2B5EF4-FFF2-40B4-BE49-F238E27FC236}">
                <a16:creationId xmlns:a16="http://schemas.microsoft.com/office/drawing/2014/main" id="{FF328EBD-780E-5947-AB78-050D15EC8FE8}"/>
              </a:ext>
            </a:extLst>
          </p:cNvPr>
          <p:cNvSpPr txBox="1"/>
          <p:nvPr/>
        </p:nvSpPr>
        <p:spPr>
          <a:xfrm>
            <a:off x="5956915" y="5172756"/>
            <a:ext cx="1207363" cy="461665"/>
          </a:xfrm>
          <a:prstGeom prst="rect">
            <a:avLst/>
          </a:prstGeom>
          <a:noFill/>
        </p:spPr>
        <p:txBody>
          <a:bodyPr wrap="square" rtlCol="0">
            <a:spAutoFit/>
          </a:bodyPr>
          <a:lstStyle/>
          <a:p>
            <a:r>
              <a:rPr lang="en-US" sz="2400" b="1" dirty="0"/>
              <a:t>=</a:t>
            </a:r>
          </a:p>
        </p:txBody>
      </p:sp>
      <p:sp>
        <p:nvSpPr>
          <p:cNvPr id="9" name="TextBox 8">
            <a:extLst>
              <a:ext uri="{FF2B5EF4-FFF2-40B4-BE49-F238E27FC236}">
                <a16:creationId xmlns:a16="http://schemas.microsoft.com/office/drawing/2014/main" id="{7B8E6FAD-4B5A-F94F-BFE3-5DC3EE502F2E}"/>
              </a:ext>
            </a:extLst>
          </p:cNvPr>
          <p:cNvSpPr txBox="1"/>
          <p:nvPr/>
        </p:nvSpPr>
        <p:spPr>
          <a:xfrm>
            <a:off x="6481780" y="5172755"/>
            <a:ext cx="1703432" cy="461665"/>
          </a:xfrm>
          <a:prstGeom prst="rect">
            <a:avLst/>
          </a:prstGeom>
          <a:noFill/>
        </p:spPr>
        <p:txBody>
          <a:bodyPr wrap="square" rtlCol="0">
            <a:spAutoFit/>
          </a:bodyPr>
          <a:lstStyle/>
          <a:p>
            <a:r>
              <a:rPr lang="en-US" altLang="de-DE" sz="2400" b="1" dirty="0">
                <a:solidFill>
                  <a:srgbClr val="000000"/>
                </a:solidFill>
              </a:rPr>
              <a:t>£ </a:t>
            </a:r>
            <a:r>
              <a:rPr lang="en-US" sz="2400" b="1" dirty="0"/>
              <a:t>267,302</a:t>
            </a:r>
          </a:p>
        </p:txBody>
      </p:sp>
    </p:spTree>
    <p:extLst>
      <p:ext uri="{BB962C8B-B14F-4D97-AF65-F5344CB8AC3E}">
        <p14:creationId xmlns:p14="http://schemas.microsoft.com/office/powerpoint/2010/main" val="2547643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3">
                                            <p:bg/>
                                          </p:spTgt>
                                        </p:tgtEl>
                                        <p:attrNameLst>
                                          <p:attrName>style.visibility</p:attrName>
                                        </p:attrNameLst>
                                      </p:cBhvr>
                                      <p:to>
                                        <p:strVal val="visible"/>
                                      </p:to>
                                    </p:set>
                                    <p:anim calcmode="lin" valueType="num">
                                      <p:cBhvr additive="base">
                                        <p:cTn id="7" dur="500" fill="hold"/>
                                        <p:tgtEl>
                                          <p:spTgt spid="717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717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73">
                                            <p:txEl>
                                              <p:pRg st="0" end="0"/>
                                            </p:txEl>
                                          </p:spTgt>
                                        </p:tgtEl>
                                        <p:attrNameLst>
                                          <p:attrName>style.visibility</p:attrName>
                                        </p:attrNameLst>
                                      </p:cBhvr>
                                      <p:to>
                                        <p:strVal val="visible"/>
                                      </p:to>
                                    </p:set>
                                    <p:anim calcmode="lin" valueType="num">
                                      <p:cBhvr additive="base">
                                        <p:cTn id="13" dur="500" fill="hold"/>
                                        <p:tgtEl>
                                          <p:spTgt spid="717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73">
                                            <p:txEl>
                                              <p:pRg st="1" end="1"/>
                                            </p:txEl>
                                          </p:spTgt>
                                        </p:tgtEl>
                                        <p:attrNameLst>
                                          <p:attrName>style.visibility</p:attrName>
                                        </p:attrNameLst>
                                      </p:cBhvr>
                                      <p:to>
                                        <p:strVal val="visible"/>
                                      </p:to>
                                    </p:set>
                                    <p:anim calcmode="lin" valueType="num">
                                      <p:cBhvr additive="base">
                                        <p:cTn id="19" dur="500" fill="hold"/>
                                        <p:tgtEl>
                                          <p:spTgt spid="717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171">
                                            <p:bg/>
                                          </p:spTgt>
                                        </p:tgtEl>
                                        <p:attrNameLst>
                                          <p:attrName>style.visibility</p:attrName>
                                        </p:attrNameLst>
                                      </p:cBhvr>
                                      <p:to>
                                        <p:strVal val="visible"/>
                                      </p:to>
                                    </p:set>
                                    <p:anim calcmode="lin" valueType="num">
                                      <p:cBhvr additive="base">
                                        <p:cTn id="25" dur="500" fill="hold"/>
                                        <p:tgtEl>
                                          <p:spTgt spid="7171">
                                            <p:bg/>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bg/>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171">
                                            <p:txEl>
                                              <p:pRg st="0" end="0"/>
                                            </p:txEl>
                                          </p:spTgt>
                                        </p:tgtEl>
                                        <p:attrNameLst>
                                          <p:attrName>style.visibility</p:attrName>
                                        </p:attrNameLst>
                                      </p:cBhvr>
                                      <p:to>
                                        <p:strVal val="visible"/>
                                      </p:to>
                                    </p:set>
                                    <p:anim calcmode="lin" valueType="num">
                                      <p:cBhvr additive="base">
                                        <p:cTn id="31"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171">
                                            <p:txEl>
                                              <p:pRg st="1" end="1"/>
                                            </p:txEl>
                                          </p:spTgt>
                                        </p:tgtEl>
                                        <p:attrNameLst>
                                          <p:attrName>style.visibility</p:attrName>
                                        </p:attrNameLst>
                                      </p:cBhvr>
                                      <p:to>
                                        <p:strVal val="visible"/>
                                      </p:to>
                                    </p:set>
                                    <p:anim calcmode="lin" valueType="num">
                                      <p:cBhvr additive="base">
                                        <p:cTn id="37"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170">
                                            <p:bg/>
                                          </p:spTgt>
                                        </p:tgtEl>
                                        <p:attrNameLst>
                                          <p:attrName>style.visibility</p:attrName>
                                        </p:attrNameLst>
                                      </p:cBhvr>
                                      <p:to>
                                        <p:strVal val="visible"/>
                                      </p:to>
                                    </p:set>
                                    <p:anim calcmode="lin" valueType="num">
                                      <p:cBhvr additive="base">
                                        <p:cTn id="43" dur="500" fill="hold"/>
                                        <p:tgtEl>
                                          <p:spTgt spid="7170">
                                            <p:bg/>
                                          </p:spTgt>
                                        </p:tgtEl>
                                        <p:attrNameLst>
                                          <p:attrName>ppt_x</p:attrName>
                                        </p:attrNameLst>
                                      </p:cBhvr>
                                      <p:tavLst>
                                        <p:tav tm="0">
                                          <p:val>
                                            <p:strVal val="#ppt_x"/>
                                          </p:val>
                                        </p:tav>
                                        <p:tav tm="100000">
                                          <p:val>
                                            <p:strVal val="#ppt_x"/>
                                          </p:val>
                                        </p:tav>
                                      </p:tavLst>
                                    </p:anim>
                                    <p:anim calcmode="lin" valueType="num">
                                      <p:cBhvr additive="base">
                                        <p:cTn id="44" dur="500" fill="hold"/>
                                        <p:tgtEl>
                                          <p:spTgt spid="7170">
                                            <p:bg/>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170">
                                            <p:txEl>
                                              <p:pRg st="0" end="0"/>
                                            </p:txEl>
                                          </p:spTgt>
                                        </p:tgtEl>
                                        <p:attrNameLst>
                                          <p:attrName>style.visibility</p:attrName>
                                        </p:attrNameLst>
                                      </p:cBhvr>
                                      <p:to>
                                        <p:strVal val="visible"/>
                                      </p:to>
                                    </p:set>
                                    <p:anim calcmode="lin" valueType="num">
                                      <p:cBhvr additive="base">
                                        <p:cTn id="49" dur="500" fill="hold"/>
                                        <p:tgtEl>
                                          <p:spTgt spid="7170">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17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anim calcmode="lin" valueType="num">
                                      <p:cBhvr additive="base">
                                        <p:cTn id="55" dur="500" fill="hold"/>
                                        <p:tgtEl>
                                          <p:spTgt spid="3"/>
                                        </p:tgtEl>
                                        <p:attrNameLst>
                                          <p:attrName>ppt_x</p:attrName>
                                        </p:attrNameLst>
                                      </p:cBhvr>
                                      <p:tavLst>
                                        <p:tav tm="0">
                                          <p:val>
                                            <p:strVal val="#ppt_x"/>
                                          </p:val>
                                        </p:tav>
                                        <p:tav tm="100000">
                                          <p:val>
                                            <p:strVal val="#ppt_x"/>
                                          </p:val>
                                        </p:tav>
                                      </p:tavLst>
                                    </p:anim>
                                    <p:anim calcmode="lin" valueType="num">
                                      <p:cBhvr additive="base">
                                        <p:cTn id="5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additive="base">
                                        <p:cTn id="61" dur="500" fill="hold"/>
                                        <p:tgtEl>
                                          <p:spTgt spid="7"/>
                                        </p:tgtEl>
                                        <p:attrNameLst>
                                          <p:attrName>ppt_x</p:attrName>
                                        </p:attrNameLst>
                                      </p:cBhvr>
                                      <p:tavLst>
                                        <p:tav tm="0">
                                          <p:val>
                                            <p:strVal val="#ppt_x"/>
                                          </p:val>
                                        </p:tav>
                                        <p:tav tm="100000">
                                          <p:val>
                                            <p:strVal val="#ppt_x"/>
                                          </p:val>
                                        </p:tav>
                                      </p:tavLst>
                                    </p:anim>
                                    <p:anim calcmode="lin" valueType="num">
                                      <p:cBhvr additive="base">
                                        <p:cTn id="6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additive="base">
                                        <p:cTn id="67" dur="500" fill="hold"/>
                                        <p:tgtEl>
                                          <p:spTgt spid="8"/>
                                        </p:tgtEl>
                                        <p:attrNameLst>
                                          <p:attrName>ppt_x</p:attrName>
                                        </p:attrNameLst>
                                      </p:cBhvr>
                                      <p:tavLst>
                                        <p:tav tm="0">
                                          <p:val>
                                            <p:strVal val="#ppt_x"/>
                                          </p:val>
                                        </p:tav>
                                        <p:tav tm="100000">
                                          <p:val>
                                            <p:strVal val="#ppt_x"/>
                                          </p:val>
                                        </p:tav>
                                      </p:tavLst>
                                    </p:anim>
                                    <p:anim calcmode="lin" valueType="num">
                                      <p:cBhvr additive="base">
                                        <p:cTn id="68" dur="500" fill="hold"/>
                                        <p:tgtEl>
                                          <p:spTgt spid="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ppt_x"/>
                                          </p:val>
                                        </p:tav>
                                        <p:tav tm="100000">
                                          <p:val>
                                            <p:strVal val="#ppt_x"/>
                                          </p:val>
                                        </p:tav>
                                      </p:tavLst>
                                    </p:anim>
                                    <p:anim calcmode="lin" valueType="num">
                                      <p:cBhvr additive="base">
                                        <p:cTn id="7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build="p" animBg="1"/>
      <p:bldP spid="7171" grpId="0" build="p" animBg="1"/>
      <p:bldP spid="7173" grpId="0" build="p" animBg="1"/>
      <p:bldP spid="3" grpId="0"/>
      <p:bldP spid="7" grpId="0"/>
      <p:bldP spid="8" grpId="0"/>
      <p:bldP spid="9"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7">
            <a:extLst>
              <a:ext uri="{FF2B5EF4-FFF2-40B4-BE49-F238E27FC236}">
                <a16:creationId xmlns:a16="http://schemas.microsoft.com/office/drawing/2014/main" id="{11996F9D-7EC5-41E5-8FBF-80276744F411}"/>
              </a:ext>
            </a:extLst>
          </p:cNvPr>
          <p:cNvSpPr>
            <a:spLocks noGrp="1" noChangeArrowheads="1"/>
          </p:cNvSpPr>
          <p:nvPr>
            <p:ph type="ctrTitle"/>
          </p:nvPr>
        </p:nvSpPr>
        <p:spPr>
          <a:xfrm>
            <a:off x="2209800" y="533400"/>
            <a:ext cx="8001000" cy="604838"/>
          </a:xfrm>
        </p:spPr>
        <p:txBody>
          <a:bodyPr rtlCol="0">
            <a:normAutofit fontScale="90000"/>
          </a:bodyPr>
          <a:lstStyle/>
          <a:p>
            <a:pPr fontAlgn="auto">
              <a:spcAft>
                <a:spcPts val="0"/>
              </a:spcAft>
              <a:defRPr/>
            </a:pPr>
            <a:r>
              <a:rPr lang="en-US" dirty="0"/>
              <a:t>							</a:t>
            </a:r>
            <a:endParaRPr lang="en-US" sz="3100" dirty="0">
              <a:latin typeface="+mn-lt"/>
            </a:endParaRPr>
          </a:p>
        </p:txBody>
      </p:sp>
      <p:sp>
        <p:nvSpPr>
          <p:cNvPr id="5123" name="Rectangle 8">
            <a:extLst>
              <a:ext uri="{FF2B5EF4-FFF2-40B4-BE49-F238E27FC236}">
                <a16:creationId xmlns:a16="http://schemas.microsoft.com/office/drawing/2014/main" id="{2C0EC29F-6804-4D53-98CD-D4DECC347524}"/>
              </a:ext>
            </a:extLst>
          </p:cNvPr>
          <p:cNvSpPr>
            <a:spLocks noGrp="1" noChangeArrowheads="1"/>
          </p:cNvSpPr>
          <p:nvPr>
            <p:ph type="subTitle" idx="1"/>
          </p:nvPr>
        </p:nvSpPr>
        <p:spPr>
          <a:xfrm>
            <a:off x="1402304" y="2909687"/>
            <a:ext cx="9387392" cy="2819400"/>
          </a:xfrm>
        </p:spPr>
        <p:txBody>
          <a:bodyPr/>
          <a:lstStyle/>
          <a:p>
            <a:pPr eaLnBrk="1" hangingPunct="1">
              <a:lnSpc>
                <a:spcPct val="100000"/>
              </a:lnSpc>
            </a:pPr>
            <a:r>
              <a:rPr lang="en-US" altLang="en-US" sz="2800" dirty="0"/>
              <a:t>Discounted Cash Flow </a:t>
            </a:r>
          </a:p>
          <a:p>
            <a:pPr eaLnBrk="1" hangingPunct="1">
              <a:lnSpc>
                <a:spcPct val="100000"/>
              </a:lnSpc>
            </a:pPr>
            <a:r>
              <a:rPr lang="en-US" altLang="en-US" sz="2800" dirty="0"/>
              <a:t>Step 4: Pulling the Steps Together</a:t>
            </a:r>
          </a:p>
        </p:txBody>
      </p:sp>
      <p:sp>
        <p:nvSpPr>
          <p:cNvPr id="3" name="Slide Number Placeholder 2">
            <a:extLst>
              <a:ext uri="{FF2B5EF4-FFF2-40B4-BE49-F238E27FC236}">
                <a16:creationId xmlns:a16="http://schemas.microsoft.com/office/drawing/2014/main" id="{8BCAEBE8-6079-0F4D-BF9C-6D2F060BB69E}"/>
              </a:ext>
            </a:extLst>
          </p:cNvPr>
          <p:cNvSpPr>
            <a:spLocks noGrp="1"/>
          </p:cNvSpPr>
          <p:nvPr>
            <p:ph type="sldNum" sz="quarter" idx="12"/>
          </p:nvPr>
        </p:nvSpPr>
        <p:spPr/>
        <p:txBody>
          <a:bodyPr/>
          <a:lstStyle/>
          <a:p>
            <a:pPr algn="r"/>
            <a:fld id="{02B1CF8B-CCE1-4685-A52E-6EBB7B7455EC}" type="slidenum">
              <a:rPr lang="en-US" smtClean="0"/>
              <a:pPr algn="r"/>
              <a:t>59</a:t>
            </a:fld>
            <a:endParaRPr lang="en-US"/>
          </a:p>
        </p:txBody>
      </p:sp>
    </p:spTree>
    <p:extLst>
      <p:ext uri="{BB962C8B-B14F-4D97-AF65-F5344CB8AC3E}">
        <p14:creationId xmlns:p14="http://schemas.microsoft.com/office/powerpoint/2010/main" val="1822664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D7E5E-2788-4C2C-BF18-E738342C595B}"/>
              </a:ext>
            </a:extLst>
          </p:cNvPr>
          <p:cNvSpPr>
            <a:spLocks noGrp="1"/>
          </p:cNvSpPr>
          <p:nvPr>
            <p:ph type="title"/>
          </p:nvPr>
        </p:nvSpPr>
        <p:spPr>
          <a:xfrm>
            <a:off x="838199" y="0"/>
            <a:ext cx="10515601" cy="2297151"/>
          </a:xfrm>
        </p:spPr>
        <p:txBody>
          <a:bodyPr>
            <a:normAutofit/>
          </a:bodyPr>
          <a:lstStyle/>
          <a:p>
            <a:r>
              <a:rPr lang="en-US" sz="2400" dirty="0">
                <a:latin typeface="+mn-lt"/>
              </a:rPr>
              <a:t>Using the Exhibits to the AAA Case, review AAA’s projected financial performance over the period 2026 – 2033, identify the implications of these projections on the financial profile and capital needs of AAA over the next seven years.</a:t>
            </a:r>
          </a:p>
        </p:txBody>
      </p:sp>
    </p:spTree>
    <p:extLst>
      <p:ext uri="{BB962C8B-B14F-4D97-AF65-F5344CB8AC3E}">
        <p14:creationId xmlns:p14="http://schemas.microsoft.com/office/powerpoint/2010/main" val="2295038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D937099-84D3-43C6-803F-B3AA6151938F}"/>
              </a:ext>
            </a:extLst>
          </p:cNvPr>
          <p:cNvSpPr txBox="1"/>
          <p:nvPr/>
        </p:nvSpPr>
        <p:spPr>
          <a:xfrm>
            <a:off x="3421773" y="977099"/>
            <a:ext cx="5348453" cy="5016758"/>
          </a:xfrm>
          <a:prstGeom prst="rect">
            <a:avLst/>
          </a:prstGeom>
          <a:noFill/>
          <a:ln>
            <a:solidFill>
              <a:schemeClr val="tx1"/>
            </a:solidFill>
          </a:ln>
        </p:spPr>
        <p:txBody>
          <a:bodyPr wrap="square">
            <a:spAutoFit/>
          </a:bodyPr>
          <a:lstStyle/>
          <a:p>
            <a:pPr defTabSz="685800">
              <a:defRPr/>
            </a:pPr>
            <a:r>
              <a:rPr lang="en-US" sz="2000" dirty="0">
                <a:solidFill>
                  <a:prstClr val="black"/>
                </a:solidFill>
                <a:latin typeface="Calibri" panose="020F0502020204030204"/>
              </a:rPr>
              <a:t>0						CFJ</a:t>
            </a:r>
          </a:p>
          <a:p>
            <a:pPr defTabSz="685800">
              <a:defRPr/>
            </a:pPr>
            <a:endParaRPr lang="en-US" sz="2000" dirty="0">
              <a:solidFill>
                <a:prstClr val="black"/>
              </a:solidFill>
              <a:latin typeface="Calibri" panose="020F0502020204030204"/>
            </a:endParaRPr>
          </a:p>
          <a:p>
            <a:pPr defTabSz="685800">
              <a:defRPr/>
            </a:pPr>
            <a:r>
              <a:rPr lang="en-US" sz="2000" dirty="0">
                <a:solidFill>
                  <a:prstClr val="black"/>
                </a:solidFill>
                <a:latin typeface="Calibri" panose="020F0502020204030204"/>
              </a:rPr>
              <a:t>19,414					CFJ</a:t>
            </a:r>
          </a:p>
          <a:p>
            <a:pPr defTabSz="685800">
              <a:defRPr/>
            </a:pPr>
            <a:endParaRPr lang="en-US" sz="2000" dirty="0">
              <a:solidFill>
                <a:prstClr val="black"/>
              </a:solidFill>
              <a:latin typeface="Calibri" panose="020F0502020204030204"/>
            </a:endParaRPr>
          </a:p>
          <a:p>
            <a:pPr defTabSz="685800">
              <a:defRPr/>
            </a:pPr>
            <a:r>
              <a:rPr lang="en-US" sz="2000" dirty="0">
                <a:solidFill>
                  <a:prstClr val="black"/>
                </a:solidFill>
                <a:latin typeface="Calibri" panose="020F0502020204030204"/>
              </a:rPr>
              <a:t>22,681					</a:t>
            </a:r>
            <a:r>
              <a:rPr lang="en-US" sz="2000" dirty="0">
                <a:solidFill>
                  <a:prstClr val="black"/>
                </a:solidFill>
              </a:rPr>
              <a:t>CFJ</a:t>
            </a:r>
          </a:p>
          <a:p>
            <a:pPr defTabSz="685800">
              <a:defRPr/>
            </a:pPr>
            <a:endParaRPr lang="en-US" sz="2000" dirty="0">
              <a:solidFill>
                <a:prstClr val="black"/>
              </a:solidFill>
              <a:latin typeface="Calibri" panose="020F0502020204030204"/>
            </a:endParaRPr>
          </a:p>
          <a:p>
            <a:pPr defTabSz="685800">
              <a:defRPr/>
            </a:pPr>
            <a:r>
              <a:rPr lang="en-US" sz="2000" dirty="0">
                <a:solidFill>
                  <a:prstClr val="black"/>
                </a:solidFill>
                <a:latin typeface="Calibri" panose="020F0502020204030204"/>
              </a:rPr>
              <a:t>24,423					</a:t>
            </a:r>
            <a:r>
              <a:rPr lang="en-US" sz="2000" dirty="0">
                <a:solidFill>
                  <a:prstClr val="black"/>
                </a:solidFill>
              </a:rPr>
              <a:t>CFJ</a:t>
            </a:r>
          </a:p>
          <a:p>
            <a:pPr defTabSz="685800">
              <a:defRPr/>
            </a:pPr>
            <a:endParaRPr lang="en-US" sz="2000" dirty="0">
              <a:solidFill>
                <a:prstClr val="black"/>
              </a:solidFill>
              <a:latin typeface="Calibri" panose="020F0502020204030204"/>
            </a:endParaRPr>
          </a:p>
          <a:p>
            <a:pPr defTabSz="685800">
              <a:defRPr/>
            </a:pPr>
            <a:r>
              <a:rPr lang="en-US" sz="2000" dirty="0">
                <a:solidFill>
                  <a:prstClr val="black"/>
                </a:solidFill>
                <a:latin typeface="Calibri" panose="020F0502020204030204"/>
              </a:rPr>
              <a:t>26,137					</a:t>
            </a:r>
            <a:r>
              <a:rPr lang="en-US" sz="2000" dirty="0">
                <a:solidFill>
                  <a:prstClr val="black"/>
                </a:solidFill>
              </a:rPr>
              <a:t>CFJ</a:t>
            </a:r>
          </a:p>
          <a:p>
            <a:pPr defTabSz="685800">
              <a:defRPr/>
            </a:pPr>
            <a:endParaRPr lang="en-US" sz="2000" dirty="0">
              <a:solidFill>
                <a:prstClr val="black"/>
              </a:solidFill>
              <a:latin typeface="Calibri" panose="020F0502020204030204"/>
            </a:endParaRPr>
          </a:p>
          <a:p>
            <a:pPr defTabSz="685800">
              <a:defRPr/>
            </a:pPr>
            <a:r>
              <a:rPr lang="en-US" sz="2000" dirty="0">
                <a:solidFill>
                  <a:prstClr val="black"/>
                </a:solidFill>
                <a:latin typeface="Calibri" panose="020F0502020204030204"/>
              </a:rPr>
              <a:t>29,113 + 267,302	        = 			</a:t>
            </a:r>
            <a:r>
              <a:rPr lang="en-US" sz="2000" dirty="0">
                <a:solidFill>
                  <a:prstClr val="black"/>
                </a:solidFill>
              </a:rPr>
              <a:t>CFJ</a:t>
            </a:r>
          </a:p>
          <a:p>
            <a:pPr defTabSz="685800">
              <a:defRPr/>
            </a:pPr>
            <a:endParaRPr lang="en-US" sz="2000" dirty="0">
              <a:solidFill>
                <a:prstClr val="black"/>
              </a:solidFill>
              <a:latin typeface="Calibri" panose="020F0502020204030204"/>
            </a:endParaRPr>
          </a:p>
          <a:p>
            <a:pPr defTabSz="685800">
              <a:defRPr/>
            </a:pPr>
            <a:r>
              <a:rPr lang="en-US" sz="2000" dirty="0">
                <a:solidFill>
                  <a:prstClr val="black"/>
                </a:solidFill>
                <a:latin typeface="Calibri" panose="020F0502020204030204"/>
              </a:rPr>
              <a:t>9.60				</a:t>
            </a:r>
            <a:r>
              <a:rPr lang="en-US" sz="2000" dirty="0">
                <a:solidFill>
                  <a:prstClr val="black"/>
                </a:solidFill>
              </a:rPr>
              <a:t>		I/</a:t>
            </a:r>
            <a:r>
              <a:rPr lang="en-US" sz="2000" dirty="0" err="1">
                <a:solidFill>
                  <a:prstClr val="black"/>
                </a:solidFill>
              </a:rPr>
              <a:t>Yr</a:t>
            </a:r>
            <a:endParaRPr lang="en-US" sz="2000" dirty="0">
              <a:solidFill>
                <a:prstClr val="black"/>
              </a:solidFill>
            </a:endParaRPr>
          </a:p>
          <a:p>
            <a:pPr defTabSz="685800">
              <a:defRPr/>
            </a:pPr>
            <a:r>
              <a:rPr lang="en-US" sz="2000" dirty="0">
                <a:solidFill>
                  <a:prstClr val="black"/>
                </a:solidFill>
                <a:latin typeface="Calibri" panose="020F0502020204030204"/>
              </a:rPr>
              <a:t>	</a:t>
            </a:r>
          </a:p>
          <a:p>
            <a:pPr defTabSz="685800">
              <a:defRPr/>
            </a:pPr>
            <a:endParaRPr lang="en-US" sz="2000" dirty="0">
              <a:solidFill>
                <a:prstClr val="black"/>
              </a:solidFill>
              <a:latin typeface="Calibri" panose="020F0502020204030204"/>
            </a:endParaRPr>
          </a:p>
          <a:p>
            <a:pPr defTabSz="685800">
              <a:defRPr/>
            </a:pPr>
            <a:r>
              <a:rPr lang="en-US" sz="2000" b="1" dirty="0">
                <a:solidFill>
                  <a:prstClr val="black"/>
                </a:solidFill>
                <a:latin typeface="Calibri" panose="020F0502020204030204"/>
              </a:rPr>
              <a:t>Shift* NPV 					260,693</a:t>
            </a:r>
          </a:p>
        </p:txBody>
      </p:sp>
      <p:sp>
        <p:nvSpPr>
          <p:cNvPr id="3" name="TextBox 2">
            <a:extLst>
              <a:ext uri="{FF2B5EF4-FFF2-40B4-BE49-F238E27FC236}">
                <a16:creationId xmlns:a16="http://schemas.microsoft.com/office/drawing/2014/main" id="{FCDFDC6B-F02D-1B4C-959F-CF25DAD8DAA3}"/>
              </a:ext>
            </a:extLst>
          </p:cNvPr>
          <p:cNvSpPr txBox="1"/>
          <p:nvPr/>
        </p:nvSpPr>
        <p:spPr>
          <a:xfrm>
            <a:off x="823866" y="33146"/>
            <a:ext cx="10544266" cy="830997"/>
          </a:xfrm>
          <a:prstGeom prst="rect">
            <a:avLst/>
          </a:prstGeom>
          <a:noFill/>
        </p:spPr>
        <p:txBody>
          <a:bodyPr wrap="square" rtlCol="0">
            <a:spAutoFit/>
          </a:bodyPr>
          <a:lstStyle/>
          <a:p>
            <a:r>
              <a:rPr lang="en-US" sz="2400" dirty="0"/>
              <a:t>Using the HP-10B calculator the Enterprise Value for Anglo American Aggregates using the Regular Perpetuity approach would be calculated as follows:</a:t>
            </a:r>
          </a:p>
        </p:txBody>
      </p:sp>
      <p:sp>
        <p:nvSpPr>
          <p:cNvPr id="4" name="TextBox 3">
            <a:extLst>
              <a:ext uri="{FF2B5EF4-FFF2-40B4-BE49-F238E27FC236}">
                <a16:creationId xmlns:a16="http://schemas.microsoft.com/office/drawing/2014/main" id="{E6617E9E-F58B-F842-B041-329C67725231}"/>
              </a:ext>
            </a:extLst>
          </p:cNvPr>
          <p:cNvSpPr txBox="1"/>
          <p:nvPr/>
        </p:nvSpPr>
        <p:spPr>
          <a:xfrm>
            <a:off x="1101634" y="6259811"/>
            <a:ext cx="9988732" cy="461665"/>
          </a:xfrm>
          <a:prstGeom prst="rect">
            <a:avLst/>
          </a:prstGeom>
          <a:noFill/>
        </p:spPr>
        <p:txBody>
          <a:bodyPr wrap="square" rtlCol="0">
            <a:spAutoFit/>
          </a:bodyPr>
          <a:lstStyle/>
          <a:p>
            <a:r>
              <a:rPr lang="en-US" sz="2400" dirty="0"/>
              <a:t>*The shift key is the orange key in the first column, sixth row, of the calculator</a:t>
            </a:r>
          </a:p>
        </p:txBody>
      </p:sp>
    </p:spTree>
    <p:extLst>
      <p:ext uri="{BB962C8B-B14F-4D97-AF65-F5344CB8AC3E}">
        <p14:creationId xmlns:p14="http://schemas.microsoft.com/office/powerpoint/2010/main" val="309775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bg/>
                                          </p:spTgt>
                                        </p:tgtEl>
                                        <p:attrNameLst>
                                          <p:attrName>style.visibility</p:attrName>
                                        </p:attrNameLst>
                                      </p:cBhvr>
                                      <p:to>
                                        <p:strVal val="visible"/>
                                      </p:to>
                                    </p:set>
                                    <p:anim calcmode="lin" valueType="num">
                                      <p:cBhvr additive="base">
                                        <p:cTn id="13" dur="500" fill="hold"/>
                                        <p:tgtEl>
                                          <p:spTgt spid="5">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anim calcmode="lin" valueType="num">
                                      <p:cBhvr additive="base">
                                        <p:cTn id="43"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xEl>
                                              <p:pRg st="10" end="10"/>
                                            </p:txEl>
                                          </p:spTgt>
                                        </p:tgtEl>
                                        <p:attrNameLst>
                                          <p:attrName>style.visibility</p:attrName>
                                        </p:attrNameLst>
                                      </p:cBhvr>
                                      <p:to>
                                        <p:strVal val="visible"/>
                                      </p:to>
                                    </p:set>
                                    <p:anim calcmode="lin" valueType="num">
                                      <p:cBhvr additive="base">
                                        <p:cTn id="49"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xEl>
                                              <p:pRg st="12" end="12"/>
                                            </p:txEl>
                                          </p:spTgt>
                                        </p:tgtEl>
                                        <p:attrNameLst>
                                          <p:attrName>style.visibility</p:attrName>
                                        </p:attrNameLst>
                                      </p:cBhvr>
                                      <p:to>
                                        <p:strVal val="visible"/>
                                      </p:to>
                                    </p:set>
                                    <p:anim calcmode="lin" valueType="num">
                                      <p:cBhvr additive="base">
                                        <p:cTn id="55"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additive="base">
                                        <p:cTn id="61" dur="500" fill="hold"/>
                                        <p:tgtEl>
                                          <p:spTgt spid="4"/>
                                        </p:tgtEl>
                                        <p:attrNameLst>
                                          <p:attrName>ppt_x</p:attrName>
                                        </p:attrNameLst>
                                      </p:cBhvr>
                                      <p:tavLst>
                                        <p:tav tm="0">
                                          <p:val>
                                            <p:strVal val="#ppt_x"/>
                                          </p:val>
                                        </p:tav>
                                        <p:tav tm="100000">
                                          <p:val>
                                            <p:strVal val="#ppt_x"/>
                                          </p:val>
                                        </p:tav>
                                      </p:tavLst>
                                    </p:anim>
                                    <p:anim calcmode="lin" valueType="num">
                                      <p:cBhvr additive="base">
                                        <p:cTn id="6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5">
                                            <p:txEl>
                                              <p:pRg st="15" end="15"/>
                                            </p:txEl>
                                          </p:spTgt>
                                        </p:tgtEl>
                                        <p:attrNameLst>
                                          <p:attrName>style.visibility</p:attrName>
                                        </p:attrNameLst>
                                      </p:cBhvr>
                                      <p:to>
                                        <p:strVal val="visible"/>
                                      </p:to>
                                    </p:set>
                                    <p:anim calcmode="lin" valueType="num">
                                      <p:cBhvr additive="base">
                                        <p:cTn id="67" dur="500" fill="hold"/>
                                        <p:tgtEl>
                                          <p:spTgt spid="5">
                                            <p:txEl>
                                              <p:pRg st="15" end="15"/>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3" grpId="0"/>
      <p:bldP spid="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D937099-84D3-43C6-803F-B3AA6151938F}"/>
              </a:ext>
            </a:extLst>
          </p:cNvPr>
          <p:cNvSpPr txBox="1"/>
          <p:nvPr/>
        </p:nvSpPr>
        <p:spPr>
          <a:xfrm>
            <a:off x="3495796" y="1336302"/>
            <a:ext cx="5200408" cy="5324535"/>
          </a:xfrm>
          <a:prstGeom prst="rect">
            <a:avLst/>
          </a:prstGeom>
          <a:noFill/>
          <a:ln>
            <a:solidFill>
              <a:schemeClr val="tx1"/>
            </a:solidFill>
          </a:ln>
        </p:spPr>
        <p:txBody>
          <a:bodyPr wrap="square">
            <a:spAutoFit/>
          </a:bodyPr>
          <a:lstStyle/>
          <a:p>
            <a:pPr defTabSz="685800">
              <a:defRPr/>
            </a:pPr>
            <a:r>
              <a:rPr lang="en-US" sz="2000" dirty="0">
                <a:solidFill>
                  <a:prstClr val="black"/>
                </a:solidFill>
                <a:latin typeface="Calibri" panose="020F0502020204030204"/>
              </a:rPr>
              <a:t>-						f CLX</a:t>
            </a:r>
          </a:p>
          <a:p>
            <a:pPr defTabSz="685800">
              <a:defRPr/>
            </a:pPr>
            <a:endParaRPr lang="en-US" sz="2000" dirty="0">
              <a:solidFill>
                <a:prstClr val="black"/>
              </a:solidFill>
              <a:latin typeface="Calibri" panose="020F0502020204030204"/>
            </a:endParaRPr>
          </a:p>
          <a:p>
            <a:pPr defTabSz="685800">
              <a:defRPr/>
            </a:pPr>
            <a:r>
              <a:rPr lang="en-US" sz="2000" dirty="0">
                <a:solidFill>
                  <a:prstClr val="black"/>
                </a:solidFill>
                <a:latin typeface="Calibri" panose="020F0502020204030204"/>
              </a:rPr>
              <a:t>0						g CFO</a:t>
            </a:r>
          </a:p>
          <a:p>
            <a:pPr defTabSz="685800">
              <a:defRPr/>
            </a:pPr>
            <a:endParaRPr lang="en-US" sz="2000" dirty="0">
              <a:solidFill>
                <a:prstClr val="black"/>
              </a:solidFill>
              <a:latin typeface="Calibri" panose="020F0502020204030204"/>
            </a:endParaRPr>
          </a:p>
          <a:p>
            <a:pPr defTabSz="685800">
              <a:defRPr/>
            </a:pPr>
            <a:r>
              <a:rPr lang="en-US" sz="2000" dirty="0">
                <a:solidFill>
                  <a:prstClr val="black"/>
                </a:solidFill>
                <a:latin typeface="Calibri" panose="020F0502020204030204"/>
              </a:rPr>
              <a:t>19,414					g CFJ</a:t>
            </a:r>
          </a:p>
          <a:p>
            <a:pPr defTabSz="685800">
              <a:defRPr/>
            </a:pPr>
            <a:endParaRPr lang="en-US" sz="2000" dirty="0">
              <a:solidFill>
                <a:prstClr val="black"/>
              </a:solidFill>
              <a:latin typeface="Calibri" panose="020F0502020204030204"/>
            </a:endParaRPr>
          </a:p>
          <a:p>
            <a:pPr defTabSz="685800">
              <a:defRPr/>
            </a:pPr>
            <a:r>
              <a:rPr lang="en-US" sz="2000" dirty="0">
                <a:solidFill>
                  <a:prstClr val="black"/>
                </a:solidFill>
                <a:latin typeface="Calibri" panose="020F0502020204030204"/>
              </a:rPr>
              <a:t>22,681					g CFJ</a:t>
            </a:r>
          </a:p>
          <a:p>
            <a:pPr defTabSz="685800">
              <a:defRPr/>
            </a:pPr>
            <a:endParaRPr lang="en-US" sz="2000" dirty="0">
              <a:solidFill>
                <a:prstClr val="black"/>
              </a:solidFill>
              <a:latin typeface="Calibri" panose="020F0502020204030204"/>
            </a:endParaRPr>
          </a:p>
          <a:p>
            <a:pPr defTabSz="685800">
              <a:defRPr/>
            </a:pPr>
            <a:r>
              <a:rPr lang="en-US" sz="2000" dirty="0">
                <a:solidFill>
                  <a:prstClr val="black"/>
                </a:solidFill>
                <a:latin typeface="Calibri" panose="020F0502020204030204"/>
              </a:rPr>
              <a:t>24,423					g CFJ</a:t>
            </a:r>
          </a:p>
          <a:p>
            <a:pPr defTabSz="685800">
              <a:defRPr/>
            </a:pPr>
            <a:endParaRPr lang="en-US" sz="2000" dirty="0">
              <a:solidFill>
                <a:prstClr val="black"/>
              </a:solidFill>
              <a:latin typeface="Calibri" panose="020F0502020204030204"/>
            </a:endParaRPr>
          </a:p>
          <a:p>
            <a:pPr defTabSz="685800">
              <a:defRPr/>
            </a:pPr>
            <a:r>
              <a:rPr lang="en-US" sz="2000" dirty="0">
                <a:solidFill>
                  <a:prstClr val="black"/>
                </a:solidFill>
                <a:latin typeface="Calibri" panose="020F0502020204030204"/>
              </a:rPr>
              <a:t>26,137					g CFJ</a:t>
            </a:r>
          </a:p>
          <a:p>
            <a:pPr defTabSz="685800">
              <a:defRPr/>
            </a:pPr>
            <a:endParaRPr lang="en-US" sz="2000" dirty="0">
              <a:solidFill>
                <a:prstClr val="black"/>
              </a:solidFill>
              <a:latin typeface="Calibri" panose="020F0502020204030204"/>
            </a:endParaRPr>
          </a:p>
          <a:p>
            <a:pPr defTabSz="685800">
              <a:defRPr/>
            </a:pPr>
            <a:r>
              <a:rPr lang="en-US" sz="2000" dirty="0">
                <a:solidFill>
                  <a:prstClr val="black"/>
                </a:solidFill>
                <a:latin typeface="Calibri" panose="020F0502020204030204"/>
              </a:rPr>
              <a:t>29,113 Enter 267,302 + 			g CFJ</a:t>
            </a:r>
          </a:p>
          <a:p>
            <a:pPr defTabSz="685800">
              <a:defRPr/>
            </a:pPr>
            <a:endParaRPr lang="en-US" sz="2000" dirty="0">
              <a:solidFill>
                <a:prstClr val="black"/>
              </a:solidFill>
              <a:latin typeface="Calibri" panose="020F0502020204030204"/>
            </a:endParaRPr>
          </a:p>
          <a:p>
            <a:pPr defTabSz="685800">
              <a:defRPr/>
            </a:pPr>
            <a:r>
              <a:rPr lang="en-US" sz="2000" dirty="0">
                <a:solidFill>
                  <a:prstClr val="black"/>
                </a:solidFill>
                <a:latin typeface="Calibri" panose="020F0502020204030204"/>
              </a:rPr>
              <a:t>9.60						i</a:t>
            </a:r>
          </a:p>
          <a:p>
            <a:pPr defTabSz="685800">
              <a:defRPr/>
            </a:pPr>
            <a:endParaRPr lang="en-US" sz="2000" dirty="0">
              <a:solidFill>
                <a:prstClr val="black"/>
              </a:solidFill>
              <a:latin typeface="Calibri" panose="020F0502020204030204"/>
            </a:endParaRPr>
          </a:p>
          <a:p>
            <a:pPr defTabSz="685800">
              <a:defRPr/>
            </a:pPr>
            <a:r>
              <a:rPr lang="en-US" sz="2000" b="1" dirty="0">
                <a:solidFill>
                  <a:prstClr val="black"/>
                </a:solidFill>
                <a:latin typeface="Calibri" panose="020F0502020204030204"/>
              </a:rPr>
              <a:t>f NPV 						260,693</a:t>
            </a:r>
          </a:p>
        </p:txBody>
      </p:sp>
      <p:sp>
        <p:nvSpPr>
          <p:cNvPr id="2" name="Slide Number Placeholder 1">
            <a:extLst>
              <a:ext uri="{FF2B5EF4-FFF2-40B4-BE49-F238E27FC236}">
                <a16:creationId xmlns:a16="http://schemas.microsoft.com/office/drawing/2014/main" id="{4D8A9056-7670-0842-B412-6E06BE1628D3}"/>
              </a:ext>
            </a:extLst>
          </p:cNvPr>
          <p:cNvSpPr>
            <a:spLocks noGrp="1"/>
          </p:cNvSpPr>
          <p:nvPr>
            <p:ph type="sldNum" sz="quarter" idx="11"/>
          </p:nvPr>
        </p:nvSpPr>
        <p:spPr/>
        <p:txBody>
          <a:bodyPr/>
          <a:lstStyle/>
          <a:p>
            <a:pPr>
              <a:defRPr/>
            </a:pPr>
            <a:r>
              <a:rPr lang="en-US" altLang="en-US"/>
              <a:t> </a:t>
            </a:r>
            <a:fld id="{0DB08D5A-911D-4C5E-90B5-2956566E02E4}" type="slidenum">
              <a:rPr lang="en-US" altLang="en-US" smtClean="0"/>
              <a:pPr>
                <a:defRPr/>
              </a:pPr>
              <a:t>61</a:t>
            </a:fld>
            <a:endParaRPr lang="en-US" altLang="en-US"/>
          </a:p>
        </p:txBody>
      </p:sp>
      <p:sp>
        <p:nvSpPr>
          <p:cNvPr id="4" name="TextBox 3">
            <a:extLst>
              <a:ext uri="{FF2B5EF4-FFF2-40B4-BE49-F238E27FC236}">
                <a16:creationId xmlns:a16="http://schemas.microsoft.com/office/drawing/2014/main" id="{89BB3510-72C2-314B-A511-9AD15B8C8B89}"/>
              </a:ext>
            </a:extLst>
          </p:cNvPr>
          <p:cNvSpPr txBox="1"/>
          <p:nvPr/>
        </p:nvSpPr>
        <p:spPr>
          <a:xfrm>
            <a:off x="243840" y="-11529"/>
            <a:ext cx="11704320" cy="830997"/>
          </a:xfrm>
          <a:prstGeom prst="rect">
            <a:avLst/>
          </a:prstGeom>
          <a:noFill/>
        </p:spPr>
        <p:txBody>
          <a:bodyPr wrap="square" rtlCol="0">
            <a:spAutoFit/>
          </a:bodyPr>
          <a:lstStyle/>
          <a:p>
            <a:r>
              <a:rPr lang="en-US" sz="2400" dirty="0"/>
              <a:t>Using the HP-12C calculator the Enterprise Value based upon the Terminal Value calculated using the Regular Perpetuity Approach for AAA would be calculated as follows:</a:t>
            </a:r>
          </a:p>
        </p:txBody>
      </p:sp>
    </p:spTree>
    <p:extLst>
      <p:ext uri="{BB962C8B-B14F-4D97-AF65-F5344CB8AC3E}">
        <p14:creationId xmlns:p14="http://schemas.microsoft.com/office/powerpoint/2010/main" val="1262841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bg/>
                                          </p:spTgt>
                                        </p:tgtEl>
                                        <p:attrNameLst>
                                          <p:attrName>style.visibility</p:attrName>
                                        </p:attrNameLst>
                                      </p:cBhvr>
                                      <p:to>
                                        <p:strVal val="visible"/>
                                      </p:to>
                                    </p:set>
                                    <p:anim calcmode="lin" valueType="num">
                                      <p:cBhvr additive="base">
                                        <p:cTn id="13" dur="500" fill="hold"/>
                                        <p:tgtEl>
                                          <p:spTgt spid="5">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anim calcmode="lin" valueType="num">
                                      <p:cBhvr additive="base">
                                        <p:cTn id="43"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xEl>
                                              <p:pRg st="10" end="10"/>
                                            </p:txEl>
                                          </p:spTgt>
                                        </p:tgtEl>
                                        <p:attrNameLst>
                                          <p:attrName>style.visibility</p:attrName>
                                        </p:attrNameLst>
                                      </p:cBhvr>
                                      <p:to>
                                        <p:strVal val="visible"/>
                                      </p:to>
                                    </p:set>
                                    <p:anim calcmode="lin" valueType="num">
                                      <p:cBhvr additive="base">
                                        <p:cTn id="49"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xEl>
                                              <p:pRg st="12" end="12"/>
                                            </p:txEl>
                                          </p:spTgt>
                                        </p:tgtEl>
                                        <p:attrNameLst>
                                          <p:attrName>style.visibility</p:attrName>
                                        </p:attrNameLst>
                                      </p:cBhvr>
                                      <p:to>
                                        <p:strVal val="visible"/>
                                      </p:to>
                                    </p:set>
                                    <p:anim calcmode="lin" valueType="num">
                                      <p:cBhvr additive="base">
                                        <p:cTn id="55"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
                                            <p:txEl>
                                              <p:pRg st="14" end="14"/>
                                            </p:txEl>
                                          </p:spTgt>
                                        </p:tgtEl>
                                        <p:attrNameLst>
                                          <p:attrName>style.visibility</p:attrName>
                                        </p:attrNameLst>
                                      </p:cBhvr>
                                      <p:to>
                                        <p:strVal val="visible"/>
                                      </p:to>
                                    </p:set>
                                    <p:anim calcmode="lin" valueType="num">
                                      <p:cBhvr additive="base">
                                        <p:cTn id="61" dur="500" fill="hold"/>
                                        <p:tgtEl>
                                          <p:spTgt spid="5">
                                            <p:txEl>
                                              <p:pRg st="14" end="1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5">
                                            <p:txEl>
                                              <p:pRg st="16" end="16"/>
                                            </p:txEl>
                                          </p:spTgt>
                                        </p:tgtEl>
                                        <p:attrNameLst>
                                          <p:attrName>style.visibility</p:attrName>
                                        </p:attrNameLst>
                                      </p:cBhvr>
                                      <p:to>
                                        <p:strVal val="visible"/>
                                      </p:to>
                                    </p:set>
                                    <p:anim calcmode="lin" valueType="num">
                                      <p:cBhvr additive="base">
                                        <p:cTn id="67" dur="500" fill="hold"/>
                                        <p:tgtEl>
                                          <p:spTgt spid="5">
                                            <p:txEl>
                                              <p:pRg st="16" end="16"/>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D937099-84D3-43C6-803F-B3AA6151938F}"/>
              </a:ext>
            </a:extLst>
          </p:cNvPr>
          <p:cNvSpPr txBox="1"/>
          <p:nvPr/>
        </p:nvSpPr>
        <p:spPr>
          <a:xfrm>
            <a:off x="3614254" y="1237247"/>
            <a:ext cx="4963492" cy="5324535"/>
          </a:xfrm>
          <a:prstGeom prst="rect">
            <a:avLst/>
          </a:prstGeom>
          <a:noFill/>
          <a:ln>
            <a:solidFill>
              <a:schemeClr val="tx1"/>
            </a:solidFill>
          </a:ln>
        </p:spPr>
        <p:txBody>
          <a:bodyPr wrap="square">
            <a:spAutoFit/>
          </a:bodyPr>
          <a:lstStyle/>
          <a:p>
            <a:pPr defTabSz="685800">
              <a:defRPr/>
            </a:pPr>
            <a:endParaRPr lang="en-US" sz="2000" b="1" dirty="0">
              <a:solidFill>
                <a:prstClr val="black"/>
              </a:solidFill>
              <a:latin typeface="Calibri" panose="020F0502020204030204"/>
            </a:endParaRPr>
          </a:p>
          <a:p>
            <a:pPr defTabSz="685800">
              <a:defRPr/>
            </a:pPr>
            <a:endParaRPr lang="en-US" sz="2000" b="1" dirty="0">
              <a:solidFill>
                <a:prstClr val="black"/>
              </a:solidFill>
              <a:latin typeface="Calibri" panose="020F0502020204030204"/>
            </a:endParaRPr>
          </a:p>
          <a:p>
            <a:pPr defTabSz="685800">
              <a:defRPr/>
            </a:pPr>
            <a:endParaRPr lang="en-US" sz="2000" b="1" dirty="0">
              <a:solidFill>
                <a:prstClr val="black"/>
              </a:solidFill>
              <a:latin typeface="Calibri" panose="020F0502020204030204"/>
            </a:endParaRPr>
          </a:p>
          <a:p>
            <a:pPr defTabSz="685800">
              <a:defRPr/>
            </a:pPr>
            <a:endParaRPr lang="en-US" sz="2000" b="1" dirty="0">
              <a:solidFill>
                <a:prstClr val="black"/>
              </a:solidFill>
              <a:latin typeface="Calibri" panose="020F0502020204030204"/>
            </a:endParaRPr>
          </a:p>
          <a:p>
            <a:pPr defTabSz="685800">
              <a:defRPr/>
            </a:pPr>
            <a:endParaRPr lang="en-US" sz="2000" b="1" dirty="0">
              <a:solidFill>
                <a:prstClr val="black"/>
              </a:solidFill>
              <a:latin typeface="Calibri" panose="020F0502020204030204"/>
            </a:endParaRPr>
          </a:p>
          <a:p>
            <a:pPr defTabSz="685800">
              <a:defRPr/>
            </a:pPr>
            <a:endParaRPr lang="en-US" sz="2000" b="1" dirty="0">
              <a:solidFill>
                <a:prstClr val="black"/>
              </a:solidFill>
              <a:latin typeface="Calibri" panose="020F0502020204030204"/>
            </a:endParaRPr>
          </a:p>
          <a:p>
            <a:pPr defTabSz="685800">
              <a:defRPr/>
            </a:pPr>
            <a:endParaRPr lang="en-US" sz="2000" b="1" dirty="0">
              <a:solidFill>
                <a:prstClr val="black"/>
              </a:solidFill>
              <a:latin typeface="Calibri" panose="020F0502020204030204"/>
            </a:endParaRPr>
          </a:p>
          <a:p>
            <a:pPr defTabSz="685800">
              <a:defRPr/>
            </a:pPr>
            <a:endParaRPr lang="en-US" sz="2000" b="1" dirty="0">
              <a:solidFill>
                <a:prstClr val="black"/>
              </a:solidFill>
              <a:latin typeface="Calibri" panose="020F0502020204030204"/>
            </a:endParaRPr>
          </a:p>
          <a:p>
            <a:pPr defTabSz="685800">
              <a:defRPr/>
            </a:pPr>
            <a:endParaRPr lang="en-US" sz="2000" b="1" dirty="0">
              <a:solidFill>
                <a:prstClr val="black"/>
              </a:solidFill>
              <a:latin typeface="Calibri" panose="020F0502020204030204"/>
            </a:endParaRPr>
          </a:p>
          <a:p>
            <a:pPr defTabSz="685800">
              <a:defRPr/>
            </a:pPr>
            <a:endParaRPr lang="en-US" sz="2000" b="1" dirty="0">
              <a:solidFill>
                <a:prstClr val="black"/>
              </a:solidFill>
              <a:latin typeface="Calibri" panose="020F0502020204030204"/>
            </a:endParaRPr>
          </a:p>
          <a:p>
            <a:pPr defTabSz="685800">
              <a:defRPr/>
            </a:pPr>
            <a:endParaRPr lang="en-US" sz="2000" b="1" dirty="0">
              <a:solidFill>
                <a:prstClr val="black"/>
              </a:solidFill>
              <a:latin typeface="Calibri" panose="020F0502020204030204"/>
            </a:endParaRPr>
          </a:p>
          <a:p>
            <a:pPr defTabSz="685800">
              <a:defRPr/>
            </a:pPr>
            <a:endParaRPr lang="en-US" sz="2000" b="1" dirty="0">
              <a:solidFill>
                <a:prstClr val="black"/>
              </a:solidFill>
              <a:latin typeface="Calibri" panose="020F0502020204030204"/>
            </a:endParaRPr>
          </a:p>
          <a:p>
            <a:pPr defTabSz="685800">
              <a:defRPr/>
            </a:pPr>
            <a:endParaRPr lang="en-US" sz="2000" b="1" dirty="0">
              <a:solidFill>
                <a:prstClr val="black"/>
              </a:solidFill>
              <a:latin typeface="Calibri" panose="020F0502020204030204"/>
            </a:endParaRPr>
          </a:p>
          <a:p>
            <a:pPr defTabSz="685800">
              <a:defRPr/>
            </a:pPr>
            <a:endParaRPr lang="en-US" sz="2000" b="1" dirty="0">
              <a:solidFill>
                <a:prstClr val="black"/>
              </a:solidFill>
              <a:latin typeface="Calibri" panose="020F0502020204030204"/>
            </a:endParaRPr>
          </a:p>
          <a:p>
            <a:pPr defTabSz="685800">
              <a:defRPr/>
            </a:pPr>
            <a:endParaRPr lang="en-US" sz="2000" b="1" dirty="0">
              <a:solidFill>
                <a:prstClr val="black"/>
              </a:solidFill>
              <a:latin typeface="Calibri" panose="020F0502020204030204"/>
            </a:endParaRPr>
          </a:p>
          <a:p>
            <a:pPr defTabSz="685800">
              <a:defRPr/>
            </a:pPr>
            <a:endParaRPr lang="en-US" sz="2000" b="1" dirty="0">
              <a:solidFill>
                <a:prstClr val="black"/>
              </a:solidFill>
              <a:latin typeface="Calibri" panose="020F0502020204030204"/>
            </a:endParaRPr>
          </a:p>
          <a:p>
            <a:pPr defTabSz="685800">
              <a:defRPr/>
            </a:pPr>
            <a:endParaRPr lang="en-US" sz="2000" b="1" dirty="0">
              <a:solidFill>
                <a:prstClr val="black"/>
              </a:solidFill>
              <a:latin typeface="Calibri" panose="020F0502020204030204"/>
            </a:endParaRPr>
          </a:p>
        </p:txBody>
      </p:sp>
      <p:sp>
        <p:nvSpPr>
          <p:cNvPr id="14" name="TextBox 13">
            <a:extLst>
              <a:ext uri="{FF2B5EF4-FFF2-40B4-BE49-F238E27FC236}">
                <a16:creationId xmlns:a16="http://schemas.microsoft.com/office/drawing/2014/main" id="{5A6F0B60-FEE0-4A41-9F6A-82DFD8CFED6F}"/>
              </a:ext>
            </a:extLst>
          </p:cNvPr>
          <p:cNvSpPr txBox="1"/>
          <p:nvPr/>
        </p:nvSpPr>
        <p:spPr>
          <a:xfrm>
            <a:off x="3619494" y="2987421"/>
            <a:ext cx="1573306" cy="400110"/>
          </a:xfrm>
          <a:prstGeom prst="rect">
            <a:avLst/>
          </a:prstGeom>
          <a:noFill/>
        </p:spPr>
        <p:txBody>
          <a:bodyPr wrap="square" rtlCol="0">
            <a:spAutoFit/>
          </a:bodyPr>
          <a:lstStyle/>
          <a:p>
            <a:r>
              <a:rPr lang="en-US" sz="2000" dirty="0"/>
              <a:t>22,681 Enter</a:t>
            </a:r>
          </a:p>
        </p:txBody>
      </p:sp>
      <p:sp>
        <p:nvSpPr>
          <p:cNvPr id="8" name="Down Arrow 7">
            <a:extLst>
              <a:ext uri="{FF2B5EF4-FFF2-40B4-BE49-F238E27FC236}">
                <a16:creationId xmlns:a16="http://schemas.microsoft.com/office/drawing/2014/main" id="{D27ECBF0-F9FC-1E4E-82D3-8C952827BD93}"/>
              </a:ext>
            </a:extLst>
          </p:cNvPr>
          <p:cNvSpPr/>
          <p:nvPr/>
        </p:nvSpPr>
        <p:spPr>
          <a:xfrm>
            <a:off x="7709651" y="2437619"/>
            <a:ext cx="161364" cy="2061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80F5C99-C6C1-004B-A782-BB305E3AA3C3}"/>
              </a:ext>
            </a:extLst>
          </p:cNvPr>
          <p:cNvSpPr txBox="1"/>
          <p:nvPr/>
        </p:nvSpPr>
        <p:spPr>
          <a:xfrm>
            <a:off x="3612778" y="2380620"/>
            <a:ext cx="1573307" cy="400110"/>
          </a:xfrm>
          <a:prstGeom prst="rect">
            <a:avLst/>
          </a:prstGeom>
          <a:noFill/>
        </p:spPr>
        <p:txBody>
          <a:bodyPr wrap="square" rtlCol="0">
            <a:spAutoFit/>
          </a:bodyPr>
          <a:lstStyle/>
          <a:p>
            <a:r>
              <a:rPr lang="en-US" sz="2000" dirty="0"/>
              <a:t>19,414 Enter</a:t>
            </a:r>
          </a:p>
        </p:txBody>
      </p:sp>
      <p:sp>
        <p:nvSpPr>
          <p:cNvPr id="2" name="Down Arrow 1">
            <a:extLst>
              <a:ext uri="{FF2B5EF4-FFF2-40B4-BE49-F238E27FC236}">
                <a16:creationId xmlns:a16="http://schemas.microsoft.com/office/drawing/2014/main" id="{FEDC3F2D-8568-294D-877D-788D9420B284}"/>
              </a:ext>
            </a:extLst>
          </p:cNvPr>
          <p:cNvSpPr/>
          <p:nvPr/>
        </p:nvSpPr>
        <p:spPr>
          <a:xfrm>
            <a:off x="7709651" y="1866130"/>
            <a:ext cx="161364" cy="2061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a:extLst>
              <a:ext uri="{FF2B5EF4-FFF2-40B4-BE49-F238E27FC236}">
                <a16:creationId xmlns:a16="http://schemas.microsoft.com/office/drawing/2014/main" id="{00125A91-B4E0-154F-8D99-7050AF585955}"/>
              </a:ext>
            </a:extLst>
          </p:cNvPr>
          <p:cNvSpPr/>
          <p:nvPr/>
        </p:nvSpPr>
        <p:spPr>
          <a:xfrm>
            <a:off x="5047129" y="2520554"/>
            <a:ext cx="161364" cy="2061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a:extLst>
              <a:ext uri="{FF2B5EF4-FFF2-40B4-BE49-F238E27FC236}">
                <a16:creationId xmlns:a16="http://schemas.microsoft.com/office/drawing/2014/main" id="{348C6E06-0A94-F545-823A-7C6863332E67}"/>
              </a:ext>
            </a:extLst>
          </p:cNvPr>
          <p:cNvSpPr/>
          <p:nvPr/>
        </p:nvSpPr>
        <p:spPr>
          <a:xfrm>
            <a:off x="5039674" y="3067379"/>
            <a:ext cx="161364" cy="2061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a:extLst>
              <a:ext uri="{FF2B5EF4-FFF2-40B4-BE49-F238E27FC236}">
                <a16:creationId xmlns:a16="http://schemas.microsoft.com/office/drawing/2014/main" id="{FBFFF6A5-45DF-9348-8AF1-B9C6D0AD7413}"/>
              </a:ext>
            </a:extLst>
          </p:cNvPr>
          <p:cNvSpPr/>
          <p:nvPr/>
        </p:nvSpPr>
        <p:spPr>
          <a:xfrm>
            <a:off x="7709651" y="3056184"/>
            <a:ext cx="161364" cy="2061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E6A57B0-652F-704D-B51A-E784F16F862E}"/>
              </a:ext>
            </a:extLst>
          </p:cNvPr>
          <p:cNvSpPr txBox="1"/>
          <p:nvPr/>
        </p:nvSpPr>
        <p:spPr>
          <a:xfrm>
            <a:off x="3614254" y="1229638"/>
            <a:ext cx="1326776" cy="400110"/>
          </a:xfrm>
          <a:prstGeom prst="rect">
            <a:avLst/>
          </a:prstGeom>
          <a:noFill/>
        </p:spPr>
        <p:txBody>
          <a:bodyPr wrap="square" rtlCol="0">
            <a:spAutoFit/>
          </a:bodyPr>
          <a:lstStyle/>
          <a:p>
            <a:r>
              <a:rPr lang="en-US" sz="2000" dirty="0"/>
              <a:t>CF</a:t>
            </a:r>
          </a:p>
        </p:txBody>
      </p:sp>
      <p:sp>
        <p:nvSpPr>
          <p:cNvPr id="11" name="TextBox 10">
            <a:extLst>
              <a:ext uri="{FF2B5EF4-FFF2-40B4-BE49-F238E27FC236}">
                <a16:creationId xmlns:a16="http://schemas.microsoft.com/office/drawing/2014/main" id="{0200D958-6C21-C845-8CA8-A89913586AEA}"/>
              </a:ext>
            </a:extLst>
          </p:cNvPr>
          <p:cNvSpPr txBox="1"/>
          <p:nvPr/>
        </p:nvSpPr>
        <p:spPr>
          <a:xfrm>
            <a:off x="3603813" y="1769169"/>
            <a:ext cx="1326776" cy="400110"/>
          </a:xfrm>
          <a:prstGeom prst="rect">
            <a:avLst/>
          </a:prstGeom>
          <a:noFill/>
        </p:spPr>
        <p:txBody>
          <a:bodyPr wrap="square" rtlCol="0">
            <a:spAutoFit/>
          </a:bodyPr>
          <a:lstStyle/>
          <a:p>
            <a:r>
              <a:rPr lang="en-US" sz="2000" dirty="0"/>
              <a:t>0 Enter</a:t>
            </a:r>
          </a:p>
        </p:txBody>
      </p:sp>
      <p:sp>
        <p:nvSpPr>
          <p:cNvPr id="13" name="TextBox 12">
            <a:extLst>
              <a:ext uri="{FF2B5EF4-FFF2-40B4-BE49-F238E27FC236}">
                <a16:creationId xmlns:a16="http://schemas.microsoft.com/office/drawing/2014/main" id="{F768B9CC-7F67-304D-9F9F-163DE5B22600}"/>
              </a:ext>
            </a:extLst>
          </p:cNvPr>
          <p:cNvSpPr txBox="1"/>
          <p:nvPr/>
        </p:nvSpPr>
        <p:spPr>
          <a:xfrm>
            <a:off x="5161435" y="2380620"/>
            <a:ext cx="1326776" cy="400110"/>
          </a:xfrm>
          <a:prstGeom prst="rect">
            <a:avLst/>
          </a:prstGeom>
          <a:noFill/>
        </p:spPr>
        <p:txBody>
          <a:bodyPr wrap="square" rtlCol="0">
            <a:spAutoFit/>
          </a:bodyPr>
          <a:lstStyle/>
          <a:p>
            <a:r>
              <a:rPr lang="en-US" sz="2000" dirty="0"/>
              <a:t>1 Enter</a:t>
            </a:r>
          </a:p>
        </p:txBody>
      </p:sp>
      <p:sp>
        <p:nvSpPr>
          <p:cNvPr id="15" name="TextBox 14">
            <a:extLst>
              <a:ext uri="{FF2B5EF4-FFF2-40B4-BE49-F238E27FC236}">
                <a16:creationId xmlns:a16="http://schemas.microsoft.com/office/drawing/2014/main" id="{EDE70ABF-9DD3-B74F-9C3E-4078291499C7}"/>
              </a:ext>
            </a:extLst>
          </p:cNvPr>
          <p:cNvSpPr txBox="1"/>
          <p:nvPr/>
        </p:nvSpPr>
        <p:spPr>
          <a:xfrm>
            <a:off x="5152470" y="2982372"/>
            <a:ext cx="1326776" cy="400110"/>
          </a:xfrm>
          <a:prstGeom prst="rect">
            <a:avLst/>
          </a:prstGeom>
          <a:noFill/>
        </p:spPr>
        <p:txBody>
          <a:bodyPr wrap="square" rtlCol="0">
            <a:spAutoFit/>
          </a:bodyPr>
          <a:lstStyle/>
          <a:p>
            <a:r>
              <a:rPr lang="en-US" sz="2000" dirty="0"/>
              <a:t>1 Enter</a:t>
            </a:r>
          </a:p>
        </p:txBody>
      </p:sp>
      <p:sp>
        <p:nvSpPr>
          <p:cNvPr id="16" name="TextBox 15">
            <a:extLst>
              <a:ext uri="{FF2B5EF4-FFF2-40B4-BE49-F238E27FC236}">
                <a16:creationId xmlns:a16="http://schemas.microsoft.com/office/drawing/2014/main" id="{119A77C5-9068-5548-841D-A10068F09D30}"/>
              </a:ext>
            </a:extLst>
          </p:cNvPr>
          <p:cNvSpPr txBox="1"/>
          <p:nvPr/>
        </p:nvSpPr>
        <p:spPr>
          <a:xfrm>
            <a:off x="3579164" y="3643161"/>
            <a:ext cx="1573306" cy="400110"/>
          </a:xfrm>
          <a:prstGeom prst="rect">
            <a:avLst/>
          </a:prstGeom>
          <a:noFill/>
        </p:spPr>
        <p:txBody>
          <a:bodyPr wrap="square" rtlCol="0">
            <a:spAutoFit/>
          </a:bodyPr>
          <a:lstStyle/>
          <a:p>
            <a:r>
              <a:rPr lang="en-US" sz="2000" dirty="0"/>
              <a:t>24,423 Enter</a:t>
            </a:r>
          </a:p>
        </p:txBody>
      </p:sp>
      <p:sp>
        <p:nvSpPr>
          <p:cNvPr id="17" name="Down Arrow 16">
            <a:extLst>
              <a:ext uri="{FF2B5EF4-FFF2-40B4-BE49-F238E27FC236}">
                <a16:creationId xmlns:a16="http://schemas.microsoft.com/office/drawing/2014/main" id="{CA7CD0F8-3D14-7F49-B732-E986DBDCA7B0}"/>
              </a:ext>
            </a:extLst>
          </p:cNvPr>
          <p:cNvSpPr/>
          <p:nvPr/>
        </p:nvSpPr>
        <p:spPr>
          <a:xfrm>
            <a:off x="5047129" y="3740122"/>
            <a:ext cx="161364" cy="2061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79803B8-3C86-FD4C-9587-A0B8273EB581}"/>
              </a:ext>
            </a:extLst>
          </p:cNvPr>
          <p:cNvSpPr txBox="1"/>
          <p:nvPr/>
        </p:nvSpPr>
        <p:spPr>
          <a:xfrm>
            <a:off x="5243962" y="3649109"/>
            <a:ext cx="1326776" cy="400110"/>
          </a:xfrm>
          <a:prstGeom prst="rect">
            <a:avLst/>
          </a:prstGeom>
          <a:noFill/>
        </p:spPr>
        <p:txBody>
          <a:bodyPr wrap="square" rtlCol="0">
            <a:spAutoFit/>
          </a:bodyPr>
          <a:lstStyle/>
          <a:p>
            <a:r>
              <a:rPr lang="en-US" sz="2000" dirty="0"/>
              <a:t>1 Enter</a:t>
            </a:r>
          </a:p>
        </p:txBody>
      </p:sp>
      <p:sp>
        <p:nvSpPr>
          <p:cNvPr id="20" name="TextBox 19">
            <a:extLst>
              <a:ext uri="{FF2B5EF4-FFF2-40B4-BE49-F238E27FC236}">
                <a16:creationId xmlns:a16="http://schemas.microsoft.com/office/drawing/2014/main" id="{1DB9FB3D-A8D0-9B48-8E5E-C58921083BA0}"/>
              </a:ext>
            </a:extLst>
          </p:cNvPr>
          <p:cNvSpPr txBox="1"/>
          <p:nvPr/>
        </p:nvSpPr>
        <p:spPr>
          <a:xfrm>
            <a:off x="3594467" y="4252551"/>
            <a:ext cx="1573306" cy="400110"/>
          </a:xfrm>
          <a:prstGeom prst="rect">
            <a:avLst/>
          </a:prstGeom>
          <a:noFill/>
        </p:spPr>
        <p:txBody>
          <a:bodyPr wrap="square" rtlCol="0">
            <a:spAutoFit/>
          </a:bodyPr>
          <a:lstStyle/>
          <a:p>
            <a:r>
              <a:rPr lang="en-US" sz="2000" dirty="0"/>
              <a:t>26,137 Enter</a:t>
            </a:r>
          </a:p>
        </p:txBody>
      </p:sp>
      <p:sp>
        <p:nvSpPr>
          <p:cNvPr id="19" name="Down Arrow 18">
            <a:extLst>
              <a:ext uri="{FF2B5EF4-FFF2-40B4-BE49-F238E27FC236}">
                <a16:creationId xmlns:a16="http://schemas.microsoft.com/office/drawing/2014/main" id="{2E82EB7D-F75D-D34E-AB0B-A4B0A29963B7}"/>
              </a:ext>
            </a:extLst>
          </p:cNvPr>
          <p:cNvSpPr/>
          <p:nvPr/>
        </p:nvSpPr>
        <p:spPr>
          <a:xfrm>
            <a:off x="7681988" y="3704241"/>
            <a:ext cx="161364" cy="2061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20">
            <a:extLst>
              <a:ext uri="{FF2B5EF4-FFF2-40B4-BE49-F238E27FC236}">
                <a16:creationId xmlns:a16="http://schemas.microsoft.com/office/drawing/2014/main" id="{B301EDBF-2F88-BC4C-A82A-EDE13F5C65AA}"/>
              </a:ext>
            </a:extLst>
          </p:cNvPr>
          <p:cNvSpPr/>
          <p:nvPr/>
        </p:nvSpPr>
        <p:spPr>
          <a:xfrm>
            <a:off x="5047129" y="4345373"/>
            <a:ext cx="161364" cy="2061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F39FFF8C-2C73-D045-BAFC-6569AD478957}"/>
              </a:ext>
            </a:extLst>
          </p:cNvPr>
          <p:cNvSpPr txBox="1"/>
          <p:nvPr/>
        </p:nvSpPr>
        <p:spPr>
          <a:xfrm>
            <a:off x="5243962" y="4254360"/>
            <a:ext cx="1326776" cy="400110"/>
          </a:xfrm>
          <a:prstGeom prst="rect">
            <a:avLst/>
          </a:prstGeom>
          <a:noFill/>
        </p:spPr>
        <p:txBody>
          <a:bodyPr wrap="square" rtlCol="0">
            <a:spAutoFit/>
          </a:bodyPr>
          <a:lstStyle/>
          <a:p>
            <a:r>
              <a:rPr lang="en-US" sz="2000" dirty="0"/>
              <a:t>1 Enter</a:t>
            </a:r>
          </a:p>
        </p:txBody>
      </p:sp>
      <p:sp>
        <p:nvSpPr>
          <p:cNvPr id="24" name="TextBox 23">
            <a:extLst>
              <a:ext uri="{FF2B5EF4-FFF2-40B4-BE49-F238E27FC236}">
                <a16:creationId xmlns:a16="http://schemas.microsoft.com/office/drawing/2014/main" id="{E172EA1A-845D-934B-BDE8-E80BAE295632}"/>
              </a:ext>
            </a:extLst>
          </p:cNvPr>
          <p:cNvSpPr txBox="1"/>
          <p:nvPr/>
        </p:nvSpPr>
        <p:spPr>
          <a:xfrm>
            <a:off x="3594467" y="4888878"/>
            <a:ext cx="2971811" cy="400110"/>
          </a:xfrm>
          <a:prstGeom prst="rect">
            <a:avLst/>
          </a:prstGeom>
          <a:noFill/>
        </p:spPr>
        <p:txBody>
          <a:bodyPr wrap="square" rtlCol="0">
            <a:spAutoFit/>
          </a:bodyPr>
          <a:lstStyle/>
          <a:p>
            <a:r>
              <a:rPr lang="en-US" sz="2000" dirty="0"/>
              <a:t>29,113 + 267,302 = Enter</a:t>
            </a:r>
          </a:p>
        </p:txBody>
      </p:sp>
      <p:sp>
        <p:nvSpPr>
          <p:cNvPr id="23" name="Down Arrow 22">
            <a:extLst>
              <a:ext uri="{FF2B5EF4-FFF2-40B4-BE49-F238E27FC236}">
                <a16:creationId xmlns:a16="http://schemas.microsoft.com/office/drawing/2014/main" id="{9B9C3E95-1BBC-7E44-A986-63F8D3198523}"/>
              </a:ext>
            </a:extLst>
          </p:cNvPr>
          <p:cNvSpPr/>
          <p:nvPr/>
        </p:nvSpPr>
        <p:spPr>
          <a:xfrm>
            <a:off x="7680450" y="4352298"/>
            <a:ext cx="161364" cy="2061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own Arrow 24">
            <a:extLst>
              <a:ext uri="{FF2B5EF4-FFF2-40B4-BE49-F238E27FC236}">
                <a16:creationId xmlns:a16="http://schemas.microsoft.com/office/drawing/2014/main" id="{4F31C57C-1B94-B54A-969F-052A2C29E181}"/>
              </a:ext>
            </a:extLst>
          </p:cNvPr>
          <p:cNvSpPr/>
          <p:nvPr/>
        </p:nvSpPr>
        <p:spPr>
          <a:xfrm>
            <a:off x="6343842" y="4985839"/>
            <a:ext cx="161364" cy="2061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4B169ED6-6D24-4544-8DFC-CD77B4A04336}"/>
              </a:ext>
            </a:extLst>
          </p:cNvPr>
          <p:cNvSpPr txBox="1"/>
          <p:nvPr/>
        </p:nvSpPr>
        <p:spPr>
          <a:xfrm>
            <a:off x="6759388" y="4893042"/>
            <a:ext cx="1326776" cy="400110"/>
          </a:xfrm>
          <a:prstGeom prst="rect">
            <a:avLst/>
          </a:prstGeom>
          <a:noFill/>
        </p:spPr>
        <p:txBody>
          <a:bodyPr wrap="square" rtlCol="0">
            <a:spAutoFit/>
          </a:bodyPr>
          <a:lstStyle/>
          <a:p>
            <a:r>
              <a:rPr lang="en-US" sz="2000" dirty="0"/>
              <a:t>1 Enter</a:t>
            </a:r>
          </a:p>
        </p:txBody>
      </p:sp>
      <p:sp>
        <p:nvSpPr>
          <p:cNvPr id="27" name="Down Arrow 26">
            <a:extLst>
              <a:ext uri="{FF2B5EF4-FFF2-40B4-BE49-F238E27FC236}">
                <a16:creationId xmlns:a16="http://schemas.microsoft.com/office/drawing/2014/main" id="{46B2B6FE-2701-494E-8DC5-6C15DE9834CA}"/>
              </a:ext>
            </a:extLst>
          </p:cNvPr>
          <p:cNvSpPr/>
          <p:nvPr/>
        </p:nvSpPr>
        <p:spPr>
          <a:xfrm>
            <a:off x="7671481" y="4990003"/>
            <a:ext cx="161364" cy="2061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A43A098-EE86-AF45-B064-B902BEC884EE}"/>
              </a:ext>
            </a:extLst>
          </p:cNvPr>
          <p:cNvSpPr txBox="1"/>
          <p:nvPr/>
        </p:nvSpPr>
        <p:spPr>
          <a:xfrm>
            <a:off x="3594467" y="5534766"/>
            <a:ext cx="2971811" cy="400110"/>
          </a:xfrm>
          <a:prstGeom prst="rect">
            <a:avLst/>
          </a:prstGeom>
          <a:noFill/>
        </p:spPr>
        <p:txBody>
          <a:bodyPr wrap="square" rtlCol="0">
            <a:spAutoFit/>
          </a:bodyPr>
          <a:lstStyle/>
          <a:p>
            <a:r>
              <a:rPr lang="en-US" sz="2000" dirty="0"/>
              <a:t>NPV 9.60 Enter</a:t>
            </a:r>
          </a:p>
        </p:txBody>
      </p:sp>
      <p:sp>
        <p:nvSpPr>
          <p:cNvPr id="29" name="Down Arrow 28">
            <a:extLst>
              <a:ext uri="{FF2B5EF4-FFF2-40B4-BE49-F238E27FC236}">
                <a16:creationId xmlns:a16="http://schemas.microsoft.com/office/drawing/2014/main" id="{FCA198F2-1816-8B4A-9651-D5A3B9F0C13E}"/>
              </a:ext>
            </a:extLst>
          </p:cNvPr>
          <p:cNvSpPr/>
          <p:nvPr/>
        </p:nvSpPr>
        <p:spPr>
          <a:xfrm>
            <a:off x="7680450" y="5631665"/>
            <a:ext cx="161364" cy="2062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B75D6C24-C341-6346-BCB3-F04C7C4BF12B}"/>
              </a:ext>
            </a:extLst>
          </p:cNvPr>
          <p:cNvSpPr txBox="1"/>
          <p:nvPr/>
        </p:nvSpPr>
        <p:spPr>
          <a:xfrm>
            <a:off x="3603813" y="6162105"/>
            <a:ext cx="2971811" cy="400110"/>
          </a:xfrm>
          <a:prstGeom prst="rect">
            <a:avLst/>
          </a:prstGeom>
          <a:noFill/>
        </p:spPr>
        <p:txBody>
          <a:bodyPr wrap="square" rtlCol="0">
            <a:spAutoFit/>
          </a:bodyPr>
          <a:lstStyle/>
          <a:p>
            <a:r>
              <a:rPr lang="en-US" sz="2000" b="1" dirty="0"/>
              <a:t>CPT</a:t>
            </a:r>
          </a:p>
        </p:txBody>
      </p:sp>
      <p:sp>
        <p:nvSpPr>
          <p:cNvPr id="31" name="TextBox 30">
            <a:extLst>
              <a:ext uri="{FF2B5EF4-FFF2-40B4-BE49-F238E27FC236}">
                <a16:creationId xmlns:a16="http://schemas.microsoft.com/office/drawing/2014/main" id="{741FA200-39B9-0744-8726-0AA86E5BC092}"/>
              </a:ext>
            </a:extLst>
          </p:cNvPr>
          <p:cNvSpPr txBox="1"/>
          <p:nvPr/>
        </p:nvSpPr>
        <p:spPr>
          <a:xfrm>
            <a:off x="7126930" y="6144268"/>
            <a:ext cx="2971811" cy="400110"/>
          </a:xfrm>
          <a:prstGeom prst="rect">
            <a:avLst/>
          </a:prstGeom>
          <a:noFill/>
        </p:spPr>
        <p:txBody>
          <a:bodyPr wrap="square" rtlCol="0">
            <a:spAutoFit/>
          </a:bodyPr>
          <a:lstStyle/>
          <a:p>
            <a:r>
              <a:rPr lang="en-US" sz="2000" b="1" dirty="0"/>
              <a:t>260,693</a:t>
            </a:r>
          </a:p>
        </p:txBody>
      </p:sp>
      <p:sp>
        <p:nvSpPr>
          <p:cNvPr id="32" name="TextBox 31">
            <a:extLst>
              <a:ext uri="{FF2B5EF4-FFF2-40B4-BE49-F238E27FC236}">
                <a16:creationId xmlns:a16="http://schemas.microsoft.com/office/drawing/2014/main" id="{C15E0E7F-6A32-CC47-A61B-DF8C9A4EE01A}"/>
              </a:ext>
            </a:extLst>
          </p:cNvPr>
          <p:cNvSpPr txBox="1"/>
          <p:nvPr/>
        </p:nvSpPr>
        <p:spPr>
          <a:xfrm>
            <a:off x="243840" y="4612"/>
            <a:ext cx="11704320" cy="1200329"/>
          </a:xfrm>
          <a:prstGeom prst="rect">
            <a:avLst/>
          </a:prstGeom>
          <a:noFill/>
        </p:spPr>
        <p:txBody>
          <a:bodyPr wrap="square" rtlCol="0">
            <a:spAutoFit/>
          </a:bodyPr>
          <a:lstStyle/>
          <a:p>
            <a:r>
              <a:rPr lang="en-US" sz="2400" dirty="0"/>
              <a:t>Using the BAII Texas Instruments calculator the Enterprise Value based upon the Terminal Value calculated using the Regular Perpetuity Approach for AAA would be calculated as follows:</a:t>
            </a:r>
          </a:p>
        </p:txBody>
      </p:sp>
    </p:spTree>
    <p:extLst>
      <p:ext uri="{BB962C8B-B14F-4D97-AF65-F5344CB8AC3E}">
        <p14:creationId xmlns:p14="http://schemas.microsoft.com/office/powerpoint/2010/main" val="2505886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ppt_x"/>
                                          </p:val>
                                        </p:tav>
                                        <p:tav tm="100000">
                                          <p:val>
                                            <p:strVal val="#ppt_x"/>
                                          </p:val>
                                        </p:tav>
                                      </p:tavLst>
                                    </p:anim>
                                    <p:anim calcmode="lin" valueType="num">
                                      <p:cBhvr additive="base">
                                        <p:cTn id="4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additive="base">
                                        <p:cTn id="53" dur="500" fill="hold"/>
                                        <p:tgtEl>
                                          <p:spTgt spid="14"/>
                                        </p:tgtEl>
                                        <p:attrNameLst>
                                          <p:attrName>ppt_x</p:attrName>
                                        </p:attrNameLst>
                                      </p:cBhvr>
                                      <p:tavLst>
                                        <p:tav tm="0">
                                          <p:val>
                                            <p:strVal val="#ppt_x"/>
                                          </p:val>
                                        </p:tav>
                                        <p:tav tm="100000">
                                          <p:val>
                                            <p:strVal val="#ppt_x"/>
                                          </p:val>
                                        </p:tav>
                                      </p:tavLst>
                                    </p:anim>
                                    <p:anim calcmode="lin" valueType="num">
                                      <p:cBhvr additive="base">
                                        <p:cTn id="54" dur="500" fill="hold"/>
                                        <p:tgtEl>
                                          <p:spTgt spid="14"/>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additive="base">
                                        <p:cTn id="57" dur="500" fill="hold"/>
                                        <p:tgtEl>
                                          <p:spTgt spid="9"/>
                                        </p:tgtEl>
                                        <p:attrNameLst>
                                          <p:attrName>ppt_x</p:attrName>
                                        </p:attrNameLst>
                                      </p:cBhvr>
                                      <p:tavLst>
                                        <p:tav tm="0">
                                          <p:val>
                                            <p:strVal val="#ppt_x"/>
                                          </p:val>
                                        </p:tav>
                                        <p:tav tm="100000">
                                          <p:val>
                                            <p:strVal val="#ppt_x"/>
                                          </p:val>
                                        </p:tav>
                                      </p:tavLst>
                                    </p:anim>
                                    <p:anim calcmode="lin" valueType="num">
                                      <p:cBhvr additive="base">
                                        <p:cTn id="58" dur="500" fill="hold"/>
                                        <p:tgtEl>
                                          <p:spTgt spid="9"/>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500" fill="hold"/>
                                        <p:tgtEl>
                                          <p:spTgt spid="10"/>
                                        </p:tgtEl>
                                        <p:attrNameLst>
                                          <p:attrName>ppt_x</p:attrName>
                                        </p:attrNameLst>
                                      </p:cBhvr>
                                      <p:tavLst>
                                        <p:tav tm="0">
                                          <p:val>
                                            <p:strVal val="#ppt_x"/>
                                          </p:val>
                                        </p:tav>
                                        <p:tav tm="100000">
                                          <p:val>
                                            <p:strVal val="#ppt_x"/>
                                          </p:val>
                                        </p:tav>
                                      </p:tavLst>
                                    </p:anim>
                                    <p:anim calcmode="lin" valueType="num">
                                      <p:cBhvr additive="base">
                                        <p:cTn id="6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7"/>
                                        </p:tgtEl>
                                        <p:attrNameLst>
                                          <p:attrName>style.visibility</p:attrName>
                                        </p:attrNameLst>
                                      </p:cBhvr>
                                      <p:to>
                                        <p:strVal val="visible"/>
                                      </p:to>
                                    </p:set>
                                    <p:anim calcmode="lin" valueType="num">
                                      <p:cBhvr additive="base">
                                        <p:cTn id="71" dur="500" fill="hold"/>
                                        <p:tgtEl>
                                          <p:spTgt spid="17"/>
                                        </p:tgtEl>
                                        <p:attrNameLst>
                                          <p:attrName>ppt_x</p:attrName>
                                        </p:attrNameLst>
                                      </p:cBhvr>
                                      <p:tavLst>
                                        <p:tav tm="0">
                                          <p:val>
                                            <p:strVal val="#ppt_x"/>
                                          </p:val>
                                        </p:tav>
                                        <p:tav tm="100000">
                                          <p:val>
                                            <p:strVal val="#ppt_x"/>
                                          </p:val>
                                        </p:tav>
                                      </p:tavLst>
                                    </p:anim>
                                    <p:anim calcmode="lin" valueType="num">
                                      <p:cBhvr additive="base">
                                        <p:cTn id="72" dur="500" fill="hold"/>
                                        <p:tgtEl>
                                          <p:spTgt spid="1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additive="base">
                                        <p:cTn id="75" dur="500" fill="hold"/>
                                        <p:tgtEl>
                                          <p:spTgt spid="16"/>
                                        </p:tgtEl>
                                        <p:attrNameLst>
                                          <p:attrName>ppt_x</p:attrName>
                                        </p:attrNameLst>
                                      </p:cBhvr>
                                      <p:tavLst>
                                        <p:tav tm="0">
                                          <p:val>
                                            <p:strVal val="#ppt_x"/>
                                          </p:val>
                                        </p:tav>
                                        <p:tav tm="100000">
                                          <p:val>
                                            <p:strVal val="#ppt_x"/>
                                          </p:val>
                                        </p:tav>
                                      </p:tavLst>
                                    </p:anim>
                                    <p:anim calcmode="lin" valueType="num">
                                      <p:cBhvr additive="base">
                                        <p:cTn id="76" dur="500" fill="hold"/>
                                        <p:tgtEl>
                                          <p:spTgt spid="16"/>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additive="base">
                                        <p:cTn id="79" dur="500" fill="hold"/>
                                        <p:tgtEl>
                                          <p:spTgt spid="18"/>
                                        </p:tgtEl>
                                        <p:attrNameLst>
                                          <p:attrName>ppt_x</p:attrName>
                                        </p:attrNameLst>
                                      </p:cBhvr>
                                      <p:tavLst>
                                        <p:tav tm="0">
                                          <p:val>
                                            <p:strVal val="#ppt_x"/>
                                          </p:val>
                                        </p:tav>
                                        <p:tav tm="100000">
                                          <p:val>
                                            <p:strVal val="#ppt_x"/>
                                          </p:val>
                                        </p:tav>
                                      </p:tavLst>
                                    </p:anim>
                                    <p:anim calcmode="lin" valueType="num">
                                      <p:cBhvr additive="base">
                                        <p:cTn id="80" dur="500" fill="hold"/>
                                        <p:tgtEl>
                                          <p:spTgt spid="1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additive="base">
                                        <p:cTn id="83" dur="500" fill="hold"/>
                                        <p:tgtEl>
                                          <p:spTgt spid="19"/>
                                        </p:tgtEl>
                                        <p:attrNameLst>
                                          <p:attrName>ppt_x</p:attrName>
                                        </p:attrNameLst>
                                      </p:cBhvr>
                                      <p:tavLst>
                                        <p:tav tm="0">
                                          <p:val>
                                            <p:strVal val="#ppt_x"/>
                                          </p:val>
                                        </p:tav>
                                        <p:tav tm="100000">
                                          <p:val>
                                            <p:strVal val="#ppt_x"/>
                                          </p:val>
                                        </p:tav>
                                      </p:tavLst>
                                    </p:anim>
                                    <p:anim calcmode="lin" valueType="num">
                                      <p:cBhvr additive="base">
                                        <p:cTn id="8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ppt_x"/>
                                          </p:val>
                                        </p:tav>
                                        <p:tav tm="100000">
                                          <p:val>
                                            <p:strVal val="#ppt_x"/>
                                          </p:val>
                                        </p:tav>
                                      </p:tavLst>
                                    </p:anim>
                                    <p:anim calcmode="lin" valueType="num">
                                      <p:cBhvr additive="base">
                                        <p:cTn id="90" dur="500" fill="hold"/>
                                        <p:tgtEl>
                                          <p:spTgt spid="20"/>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21"/>
                                        </p:tgtEl>
                                        <p:attrNameLst>
                                          <p:attrName>style.visibility</p:attrName>
                                        </p:attrNameLst>
                                      </p:cBhvr>
                                      <p:to>
                                        <p:strVal val="visible"/>
                                      </p:to>
                                    </p:set>
                                    <p:anim calcmode="lin" valueType="num">
                                      <p:cBhvr additive="base">
                                        <p:cTn id="93" dur="500" fill="hold"/>
                                        <p:tgtEl>
                                          <p:spTgt spid="21"/>
                                        </p:tgtEl>
                                        <p:attrNameLst>
                                          <p:attrName>ppt_x</p:attrName>
                                        </p:attrNameLst>
                                      </p:cBhvr>
                                      <p:tavLst>
                                        <p:tav tm="0">
                                          <p:val>
                                            <p:strVal val="#ppt_x"/>
                                          </p:val>
                                        </p:tav>
                                        <p:tav tm="100000">
                                          <p:val>
                                            <p:strVal val="#ppt_x"/>
                                          </p:val>
                                        </p:tav>
                                      </p:tavLst>
                                    </p:anim>
                                    <p:anim calcmode="lin" valueType="num">
                                      <p:cBhvr additive="base">
                                        <p:cTn id="94" dur="500" fill="hold"/>
                                        <p:tgtEl>
                                          <p:spTgt spid="21"/>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additive="base">
                                        <p:cTn id="97" dur="500" fill="hold"/>
                                        <p:tgtEl>
                                          <p:spTgt spid="22"/>
                                        </p:tgtEl>
                                        <p:attrNameLst>
                                          <p:attrName>ppt_x</p:attrName>
                                        </p:attrNameLst>
                                      </p:cBhvr>
                                      <p:tavLst>
                                        <p:tav tm="0">
                                          <p:val>
                                            <p:strVal val="#ppt_x"/>
                                          </p:val>
                                        </p:tav>
                                        <p:tav tm="100000">
                                          <p:val>
                                            <p:strVal val="#ppt_x"/>
                                          </p:val>
                                        </p:tav>
                                      </p:tavLst>
                                    </p:anim>
                                    <p:anim calcmode="lin" valueType="num">
                                      <p:cBhvr additive="base">
                                        <p:cTn id="98" dur="500" fill="hold"/>
                                        <p:tgtEl>
                                          <p:spTgt spid="22"/>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additive="base">
                                        <p:cTn id="101" dur="500" fill="hold"/>
                                        <p:tgtEl>
                                          <p:spTgt spid="23"/>
                                        </p:tgtEl>
                                        <p:attrNameLst>
                                          <p:attrName>ppt_x</p:attrName>
                                        </p:attrNameLst>
                                      </p:cBhvr>
                                      <p:tavLst>
                                        <p:tav tm="0">
                                          <p:val>
                                            <p:strVal val="#ppt_x"/>
                                          </p:val>
                                        </p:tav>
                                        <p:tav tm="100000">
                                          <p:val>
                                            <p:strVal val="#ppt_x"/>
                                          </p:val>
                                        </p:tav>
                                      </p:tavLst>
                                    </p:anim>
                                    <p:anim calcmode="lin" valueType="num">
                                      <p:cBhvr additive="base">
                                        <p:cTn id="10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ppt_x"/>
                                          </p:val>
                                        </p:tav>
                                        <p:tav tm="100000">
                                          <p:val>
                                            <p:strVal val="#ppt_x"/>
                                          </p:val>
                                        </p:tav>
                                      </p:tavLst>
                                    </p:anim>
                                    <p:anim calcmode="lin" valueType="num">
                                      <p:cBhvr additive="base">
                                        <p:cTn id="108" dur="500" fill="hold"/>
                                        <p:tgtEl>
                                          <p:spTgt spid="24"/>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5"/>
                                        </p:tgtEl>
                                        <p:attrNameLst>
                                          <p:attrName>style.visibility</p:attrName>
                                        </p:attrNameLst>
                                      </p:cBhvr>
                                      <p:to>
                                        <p:strVal val="visible"/>
                                      </p:to>
                                    </p:set>
                                    <p:anim calcmode="lin" valueType="num">
                                      <p:cBhvr additive="base">
                                        <p:cTn id="111" dur="500" fill="hold"/>
                                        <p:tgtEl>
                                          <p:spTgt spid="25"/>
                                        </p:tgtEl>
                                        <p:attrNameLst>
                                          <p:attrName>ppt_x</p:attrName>
                                        </p:attrNameLst>
                                      </p:cBhvr>
                                      <p:tavLst>
                                        <p:tav tm="0">
                                          <p:val>
                                            <p:strVal val="#ppt_x"/>
                                          </p:val>
                                        </p:tav>
                                        <p:tav tm="100000">
                                          <p:val>
                                            <p:strVal val="#ppt_x"/>
                                          </p:val>
                                        </p:tav>
                                      </p:tavLst>
                                    </p:anim>
                                    <p:anim calcmode="lin" valueType="num">
                                      <p:cBhvr additive="base">
                                        <p:cTn id="112" dur="500" fill="hold"/>
                                        <p:tgtEl>
                                          <p:spTgt spid="25"/>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6"/>
                                        </p:tgtEl>
                                        <p:attrNameLst>
                                          <p:attrName>style.visibility</p:attrName>
                                        </p:attrNameLst>
                                      </p:cBhvr>
                                      <p:to>
                                        <p:strVal val="visible"/>
                                      </p:to>
                                    </p:set>
                                    <p:anim calcmode="lin" valueType="num">
                                      <p:cBhvr additive="base">
                                        <p:cTn id="115" dur="500" fill="hold"/>
                                        <p:tgtEl>
                                          <p:spTgt spid="26"/>
                                        </p:tgtEl>
                                        <p:attrNameLst>
                                          <p:attrName>ppt_x</p:attrName>
                                        </p:attrNameLst>
                                      </p:cBhvr>
                                      <p:tavLst>
                                        <p:tav tm="0">
                                          <p:val>
                                            <p:strVal val="#ppt_x"/>
                                          </p:val>
                                        </p:tav>
                                        <p:tav tm="100000">
                                          <p:val>
                                            <p:strVal val="#ppt_x"/>
                                          </p:val>
                                        </p:tav>
                                      </p:tavLst>
                                    </p:anim>
                                    <p:anim calcmode="lin" valueType="num">
                                      <p:cBhvr additive="base">
                                        <p:cTn id="116" dur="500" fill="hold"/>
                                        <p:tgtEl>
                                          <p:spTgt spid="26"/>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7"/>
                                        </p:tgtEl>
                                        <p:attrNameLst>
                                          <p:attrName>style.visibility</p:attrName>
                                        </p:attrNameLst>
                                      </p:cBhvr>
                                      <p:to>
                                        <p:strVal val="visible"/>
                                      </p:to>
                                    </p:set>
                                    <p:anim calcmode="lin" valueType="num">
                                      <p:cBhvr additive="base">
                                        <p:cTn id="119" dur="500" fill="hold"/>
                                        <p:tgtEl>
                                          <p:spTgt spid="27"/>
                                        </p:tgtEl>
                                        <p:attrNameLst>
                                          <p:attrName>ppt_x</p:attrName>
                                        </p:attrNameLst>
                                      </p:cBhvr>
                                      <p:tavLst>
                                        <p:tav tm="0">
                                          <p:val>
                                            <p:strVal val="#ppt_x"/>
                                          </p:val>
                                        </p:tav>
                                        <p:tav tm="100000">
                                          <p:val>
                                            <p:strVal val="#ppt_x"/>
                                          </p:val>
                                        </p:tav>
                                      </p:tavLst>
                                    </p:anim>
                                    <p:anim calcmode="lin" valueType="num">
                                      <p:cBhvr additive="base">
                                        <p:cTn id="12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grpId="0" nodeType="clickEffect">
                                  <p:stCondLst>
                                    <p:cond delay="0"/>
                                  </p:stCondLst>
                                  <p:childTnLst>
                                    <p:set>
                                      <p:cBhvr>
                                        <p:cTn id="124" dur="1" fill="hold">
                                          <p:stCondLst>
                                            <p:cond delay="0"/>
                                          </p:stCondLst>
                                        </p:cTn>
                                        <p:tgtEl>
                                          <p:spTgt spid="28"/>
                                        </p:tgtEl>
                                        <p:attrNameLst>
                                          <p:attrName>style.visibility</p:attrName>
                                        </p:attrNameLst>
                                      </p:cBhvr>
                                      <p:to>
                                        <p:strVal val="visible"/>
                                      </p:to>
                                    </p:set>
                                    <p:anim calcmode="lin" valueType="num">
                                      <p:cBhvr additive="base">
                                        <p:cTn id="125" dur="500" fill="hold"/>
                                        <p:tgtEl>
                                          <p:spTgt spid="28"/>
                                        </p:tgtEl>
                                        <p:attrNameLst>
                                          <p:attrName>ppt_x</p:attrName>
                                        </p:attrNameLst>
                                      </p:cBhvr>
                                      <p:tavLst>
                                        <p:tav tm="0">
                                          <p:val>
                                            <p:strVal val="#ppt_x"/>
                                          </p:val>
                                        </p:tav>
                                        <p:tav tm="100000">
                                          <p:val>
                                            <p:strVal val="#ppt_x"/>
                                          </p:val>
                                        </p:tav>
                                      </p:tavLst>
                                    </p:anim>
                                    <p:anim calcmode="lin" valueType="num">
                                      <p:cBhvr additive="base">
                                        <p:cTn id="126" dur="500" fill="hold"/>
                                        <p:tgtEl>
                                          <p:spTgt spid="28"/>
                                        </p:tgtEl>
                                        <p:attrNameLst>
                                          <p:attrName>ppt_y</p:attrName>
                                        </p:attrNameLst>
                                      </p:cBhvr>
                                      <p:tavLst>
                                        <p:tav tm="0">
                                          <p:val>
                                            <p:strVal val="1+#ppt_h/2"/>
                                          </p:val>
                                        </p:tav>
                                        <p:tav tm="100000">
                                          <p:val>
                                            <p:strVal val="#ppt_y"/>
                                          </p:val>
                                        </p:tav>
                                      </p:tavLst>
                                    </p:anim>
                                  </p:childTnLst>
                                </p:cTn>
                              </p:par>
                              <p:par>
                                <p:cTn id="127" presetID="2" presetClass="entr" presetSubtype="4" fill="hold" grpId="0"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additive="base">
                                        <p:cTn id="129" dur="500" fill="hold"/>
                                        <p:tgtEl>
                                          <p:spTgt spid="29"/>
                                        </p:tgtEl>
                                        <p:attrNameLst>
                                          <p:attrName>ppt_x</p:attrName>
                                        </p:attrNameLst>
                                      </p:cBhvr>
                                      <p:tavLst>
                                        <p:tav tm="0">
                                          <p:val>
                                            <p:strVal val="#ppt_x"/>
                                          </p:val>
                                        </p:tav>
                                        <p:tav tm="100000">
                                          <p:val>
                                            <p:strVal val="#ppt_x"/>
                                          </p:val>
                                        </p:tav>
                                      </p:tavLst>
                                    </p:anim>
                                    <p:anim calcmode="lin" valueType="num">
                                      <p:cBhvr additive="base">
                                        <p:cTn id="13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2" presetClass="entr" presetSubtype="4" fill="hold" grpId="0" nodeType="clickEffect">
                                  <p:stCondLst>
                                    <p:cond delay="0"/>
                                  </p:stCondLst>
                                  <p:childTnLst>
                                    <p:set>
                                      <p:cBhvr>
                                        <p:cTn id="134" dur="1" fill="hold">
                                          <p:stCondLst>
                                            <p:cond delay="0"/>
                                          </p:stCondLst>
                                        </p:cTn>
                                        <p:tgtEl>
                                          <p:spTgt spid="30"/>
                                        </p:tgtEl>
                                        <p:attrNameLst>
                                          <p:attrName>style.visibility</p:attrName>
                                        </p:attrNameLst>
                                      </p:cBhvr>
                                      <p:to>
                                        <p:strVal val="visible"/>
                                      </p:to>
                                    </p:set>
                                    <p:anim calcmode="lin" valueType="num">
                                      <p:cBhvr additive="base">
                                        <p:cTn id="135" dur="500" fill="hold"/>
                                        <p:tgtEl>
                                          <p:spTgt spid="30"/>
                                        </p:tgtEl>
                                        <p:attrNameLst>
                                          <p:attrName>ppt_x</p:attrName>
                                        </p:attrNameLst>
                                      </p:cBhvr>
                                      <p:tavLst>
                                        <p:tav tm="0">
                                          <p:val>
                                            <p:strVal val="#ppt_x"/>
                                          </p:val>
                                        </p:tav>
                                        <p:tav tm="100000">
                                          <p:val>
                                            <p:strVal val="#ppt_x"/>
                                          </p:val>
                                        </p:tav>
                                      </p:tavLst>
                                    </p:anim>
                                    <p:anim calcmode="lin" valueType="num">
                                      <p:cBhvr additive="base">
                                        <p:cTn id="136" dur="500" fill="hold"/>
                                        <p:tgtEl>
                                          <p:spTgt spid="3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31"/>
                                        </p:tgtEl>
                                        <p:attrNameLst>
                                          <p:attrName>style.visibility</p:attrName>
                                        </p:attrNameLst>
                                      </p:cBhvr>
                                      <p:to>
                                        <p:strVal val="visible"/>
                                      </p:to>
                                    </p:set>
                                    <p:anim calcmode="lin" valueType="num">
                                      <p:cBhvr additive="base">
                                        <p:cTn id="139" dur="500" fill="hold"/>
                                        <p:tgtEl>
                                          <p:spTgt spid="31"/>
                                        </p:tgtEl>
                                        <p:attrNameLst>
                                          <p:attrName>ppt_x</p:attrName>
                                        </p:attrNameLst>
                                      </p:cBhvr>
                                      <p:tavLst>
                                        <p:tav tm="0">
                                          <p:val>
                                            <p:strVal val="#ppt_x"/>
                                          </p:val>
                                        </p:tav>
                                        <p:tav tm="100000">
                                          <p:val>
                                            <p:strVal val="#ppt_x"/>
                                          </p:val>
                                        </p:tav>
                                      </p:tavLst>
                                    </p:anim>
                                    <p:anim calcmode="lin" valueType="num">
                                      <p:cBhvr additive="base">
                                        <p:cTn id="14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p:bldP spid="8" grpId="0" animBg="1"/>
      <p:bldP spid="12" grpId="0"/>
      <p:bldP spid="2" grpId="0" animBg="1"/>
      <p:bldP spid="7" grpId="0" animBg="1"/>
      <p:bldP spid="9" grpId="0" animBg="1"/>
      <p:bldP spid="10" grpId="0" animBg="1"/>
      <p:bldP spid="3" grpId="0"/>
      <p:bldP spid="11" grpId="0"/>
      <p:bldP spid="13" grpId="0"/>
      <p:bldP spid="15" grpId="0"/>
      <p:bldP spid="16" grpId="0"/>
      <p:bldP spid="17" grpId="0" animBg="1"/>
      <p:bldP spid="18" grpId="0"/>
      <p:bldP spid="20" grpId="0"/>
      <p:bldP spid="19" grpId="0" animBg="1"/>
      <p:bldP spid="21" grpId="0" animBg="1"/>
      <p:bldP spid="22" grpId="0"/>
      <p:bldP spid="24" grpId="0"/>
      <p:bldP spid="23" grpId="0" animBg="1"/>
      <p:bldP spid="25" grpId="0" animBg="1"/>
      <p:bldP spid="26" grpId="0"/>
      <p:bldP spid="27" grpId="0" animBg="1"/>
      <p:bldP spid="28" grpId="0"/>
      <p:bldP spid="29" grpId="0" animBg="1"/>
      <p:bldP spid="30" grpId="0"/>
      <p:bldP spid="31" grpId="0"/>
      <p:bldP spid="3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26">
            <a:extLst>
              <a:ext uri="{FF2B5EF4-FFF2-40B4-BE49-F238E27FC236}">
                <a16:creationId xmlns:a16="http://schemas.microsoft.com/office/drawing/2014/main" id="{D8975115-F222-49FC-8F2B-010ECBCB8642}"/>
              </a:ext>
            </a:extLst>
          </p:cNvPr>
          <p:cNvSpPr>
            <a:spLocks noChangeArrowheads="1"/>
          </p:cNvSpPr>
          <p:nvPr/>
        </p:nvSpPr>
        <p:spPr bwMode="auto">
          <a:xfrm>
            <a:off x="317500" y="2000069"/>
            <a:ext cx="11557000" cy="2857862"/>
          </a:xfrm>
          <a:prstGeom prst="rect">
            <a:avLst/>
          </a:prstGeom>
          <a:solidFill>
            <a:srgbClr val="CCFFFF"/>
          </a:solidFill>
          <a:ln w="9525">
            <a:solidFill>
              <a:schemeClr val="tx1"/>
            </a:solidFill>
            <a:miter lim="800000"/>
            <a:headEnd/>
            <a:tailEnd/>
          </a:ln>
          <a:effectLst>
            <a:outerShdw dist="53882" dir="2700000" algn="ctr" rotWithShape="0">
              <a:srgbClr val="0057F0"/>
            </a:outerShdw>
          </a:effectLst>
        </p:spPr>
        <p:txBody>
          <a:bodyPr wrap="square" anchor="t" anchorCtr="0">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rtl="1" eaLnBrk="1" hangingPunct="1">
              <a:spcBef>
                <a:spcPct val="25000"/>
              </a:spcBef>
            </a:pPr>
            <a:r>
              <a:rPr lang="en-US" altLang="de-DE" sz="2200" b="1" dirty="0">
                <a:solidFill>
                  <a:srgbClr val="FF3300"/>
                </a:solidFill>
                <a:latin typeface="+mn-lt"/>
              </a:rPr>
              <a:t>ENTERPRISE VALUE : EBITDA MULTIPLES</a:t>
            </a:r>
          </a:p>
          <a:p>
            <a:pPr rtl="1" eaLnBrk="1" hangingPunct="1">
              <a:spcBef>
                <a:spcPct val="25000"/>
              </a:spcBef>
            </a:pPr>
            <a:r>
              <a:rPr lang="en-US" sz="2200" b="1" dirty="0"/>
              <a:t>Validation of the Enterprise Value is arrived at by looking at the Enterprise Value as a multiple of EBITDA and comparing this multiple to that of other companies in the same industry. </a:t>
            </a:r>
          </a:p>
          <a:p>
            <a:r>
              <a:rPr lang="en-US" sz="2200" b="1" dirty="0"/>
              <a:t> </a:t>
            </a:r>
          </a:p>
          <a:p>
            <a:r>
              <a:rPr lang="en-US" sz="2200" b="1" dirty="0"/>
              <a:t>AAA therefore has a 5.87x EV/EBITDA multiple derived as follows: £260,693 / £44,389 (2025's EBITDA).</a:t>
            </a:r>
          </a:p>
          <a:p>
            <a:endParaRPr lang="en-US" sz="2200" b="1" dirty="0"/>
          </a:p>
          <a:p>
            <a:r>
              <a:rPr lang="en-US" sz="2200" b="1" dirty="0"/>
              <a:t>This multiple is in the mid-range of 5-8x EV/EBITDA for companies in this industry.</a:t>
            </a:r>
          </a:p>
        </p:txBody>
      </p:sp>
    </p:spTree>
    <p:extLst>
      <p:ext uri="{BB962C8B-B14F-4D97-AF65-F5344CB8AC3E}">
        <p14:creationId xmlns:p14="http://schemas.microsoft.com/office/powerpoint/2010/main" val="16839502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0">
                                            <p:bg/>
                                          </p:spTgt>
                                        </p:tgtEl>
                                        <p:attrNameLst>
                                          <p:attrName>style.visibility</p:attrName>
                                        </p:attrNameLst>
                                      </p:cBhvr>
                                      <p:to>
                                        <p:strVal val="visible"/>
                                      </p:to>
                                    </p:set>
                                    <p:anim calcmode="lin" valueType="num">
                                      <p:cBhvr additive="base">
                                        <p:cTn id="7" dur="500" fill="hold"/>
                                        <p:tgtEl>
                                          <p:spTgt spid="7170">
                                            <p:bg/>
                                          </p:spTgt>
                                        </p:tgtEl>
                                        <p:attrNameLst>
                                          <p:attrName>ppt_x</p:attrName>
                                        </p:attrNameLst>
                                      </p:cBhvr>
                                      <p:tavLst>
                                        <p:tav tm="0">
                                          <p:val>
                                            <p:strVal val="#ppt_x"/>
                                          </p:val>
                                        </p:tav>
                                        <p:tav tm="100000">
                                          <p:val>
                                            <p:strVal val="#ppt_x"/>
                                          </p:val>
                                        </p:tav>
                                      </p:tavLst>
                                    </p:anim>
                                    <p:anim calcmode="lin" valueType="num">
                                      <p:cBhvr additive="base">
                                        <p:cTn id="8" dur="500" fill="hold"/>
                                        <p:tgtEl>
                                          <p:spTgt spid="7170">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70">
                                            <p:txEl>
                                              <p:pRg st="0" end="0"/>
                                            </p:txEl>
                                          </p:spTgt>
                                        </p:tgtEl>
                                        <p:attrNameLst>
                                          <p:attrName>style.visibility</p:attrName>
                                        </p:attrNameLst>
                                      </p:cBhvr>
                                      <p:to>
                                        <p:strVal val="visible"/>
                                      </p:to>
                                    </p:set>
                                    <p:anim calcmode="lin" valueType="num">
                                      <p:cBhvr additive="base">
                                        <p:cTn id="13" dur="500" fill="hold"/>
                                        <p:tgtEl>
                                          <p:spTgt spid="717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70">
                                            <p:txEl>
                                              <p:pRg st="1" end="1"/>
                                            </p:txEl>
                                          </p:spTgt>
                                        </p:tgtEl>
                                        <p:attrNameLst>
                                          <p:attrName>style.visibility</p:attrName>
                                        </p:attrNameLst>
                                      </p:cBhvr>
                                      <p:to>
                                        <p:strVal val="visible"/>
                                      </p:to>
                                    </p:set>
                                    <p:anim calcmode="lin" valueType="num">
                                      <p:cBhvr additive="base">
                                        <p:cTn id="19" dur="500" fill="hold"/>
                                        <p:tgtEl>
                                          <p:spTgt spid="717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170">
                                            <p:txEl>
                                              <p:pRg st="3" end="3"/>
                                            </p:txEl>
                                          </p:spTgt>
                                        </p:tgtEl>
                                        <p:attrNameLst>
                                          <p:attrName>style.visibility</p:attrName>
                                        </p:attrNameLst>
                                      </p:cBhvr>
                                      <p:to>
                                        <p:strVal val="visible"/>
                                      </p:to>
                                    </p:set>
                                    <p:anim calcmode="lin" valueType="num">
                                      <p:cBhvr additive="base">
                                        <p:cTn id="25" dur="500" fill="hold"/>
                                        <p:tgtEl>
                                          <p:spTgt spid="717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170">
                                            <p:txEl>
                                              <p:pRg st="5" end="5"/>
                                            </p:txEl>
                                          </p:spTgt>
                                        </p:tgtEl>
                                        <p:attrNameLst>
                                          <p:attrName>style.visibility</p:attrName>
                                        </p:attrNameLst>
                                      </p:cBhvr>
                                      <p:to>
                                        <p:strVal val="visible"/>
                                      </p:to>
                                    </p:set>
                                    <p:anim calcmode="lin" valueType="num">
                                      <p:cBhvr additive="base">
                                        <p:cTn id="31" dur="500" fill="hold"/>
                                        <p:tgtEl>
                                          <p:spTgt spid="7170">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uiExpand="1" build="p"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26">
            <a:extLst>
              <a:ext uri="{FF2B5EF4-FFF2-40B4-BE49-F238E27FC236}">
                <a16:creationId xmlns:a16="http://schemas.microsoft.com/office/drawing/2014/main" id="{3F173082-A73D-DE4D-B405-910553B1C39C}"/>
              </a:ext>
            </a:extLst>
          </p:cNvPr>
          <p:cNvSpPr>
            <a:spLocks noChangeArrowheads="1"/>
          </p:cNvSpPr>
          <p:nvPr/>
        </p:nvSpPr>
        <p:spPr bwMode="auto">
          <a:xfrm>
            <a:off x="503767" y="1331915"/>
            <a:ext cx="11184466" cy="4194170"/>
          </a:xfrm>
          <a:prstGeom prst="rect">
            <a:avLst/>
          </a:prstGeom>
          <a:solidFill>
            <a:srgbClr val="CCFFFF"/>
          </a:solidFill>
          <a:ln w="9525">
            <a:solidFill>
              <a:schemeClr val="tx1"/>
            </a:solidFill>
            <a:miter lim="800000"/>
            <a:headEnd/>
            <a:tailEnd/>
          </a:ln>
          <a:effectLst>
            <a:outerShdw dist="53882" dir="2700000" algn="ctr" rotWithShape="0">
              <a:srgbClr val="0057F0"/>
            </a:outerShdw>
          </a:effectLst>
        </p:spPr>
        <p:txBody>
          <a:bodyPr wrap="square" anchor="t" anchorCtr="0">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rtl="1" eaLnBrk="1" hangingPunct="1">
              <a:spcBef>
                <a:spcPct val="25000"/>
              </a:spcBef>
            </a:pPr>
            <a:r>
              <a:rPr lang="en-US" altLang="de-DE" sz="2200" b="1" dirty="0">
                <a:solidFill>
                  <a:srgbClr val="FF3300"/>
                </a:solidFill>
                <a:latin typeface="+mn-lt"/>
              </a:rPr>
              <a:t>EQUITY VALUE: PRICE EARNINGS MULTIPLES</a:t>
            </a:r>
            <a:endParaRPr lang="en-US" sz="2200" b="1" dirty="0"/>
          </a:p>
          <a:p>
            <a:r>
              <a:rPr lang="en-US" sz="2200" b="1" dirty="0"/>
              <a:t>To arrive at AAA’s Equity Value, AAA’s Net Debt (Short Term Bank Debt (STD) + Long Term Debt (LTD) - Cash) is subtracted from the Enterprise Value as follows:  </a:t>
            </a:r>
          </a:p>
          <a:p>
            <a:pPr algn="ctr"/>
            <a:endParaRPr lang="en-US" sz="2200" b="1" dirty="0"/>
          </a:p>
          <a:p>
            <a:pPr algn="ctr"/>
            <a:r>
              <a:rPr lang="en-US" sz="2200" b="1" dirty="0"/>
              <a:t>£260,693 – £13,050 (STD) – £37,800 (LTD) + £9,585 (Cash) = £219,428</a:t>
            </a:r>
          </a:p>
          <a:p>
            <a:r>
              <a:rPr lang="en-US" sz="2200" b="1" dirty="0"/>
              <a:t> </a:t>
            </a:r>
          </a:p>
          <a:p>
            <a:r>
              <a:rPr lang="en-US" sz="2200" b="1" dirty="0"/>
              <a:t>The value of the equity based on a Price/Earnings multiple is therefore:</a:t>
            </a:r>
          </a:p>
          <a:p>
            <a:pPr algn="ctr"/>
            <a:endParaRPr lang="en-US" sz="2200" b="1" dirty="0"/>
          </a:p>
          <a:p>
            <a:pPr algn="ctr"/>
            <a:r>
              <a:rPr lang="en-US" sz="2200" b="1" dirty="0"/>
              <a:t>219,428/15,533 or 14.12x.</a:t>
            </a:r>
          </a:p>
          <a:p>
            <a:pPr algn="ctr"/>
            <a:endParaRPr lang="en-US" sz="2200" b="1" dirty="0"/>
          </a:p>
          <a:p>
            <a:r>
              <a:rPr lang="en-US" sz="2200" b="1" dirty="0"/>
              <a:t>At 14.12x this Price/Earnings multiple is in the mid-range for publicly traded companies in this industry of 12-18x.</a:t>
            </a:r>
          </a:p>
        </p:txBody>
      </p:sp>
    </p:spTree>
    <p:extLst>
      <p:ext uri="{BB962C8B-B14F-4D97-AF65-F5344CB8AC3E}">
        <p14:creationId xmlns:p14="http://schemas.microsoft.com/office/powerpoint/2010/main" val="45298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 calcmode="lin" valueType="num">
                                      <p:cBhvr additive="base">
                                        <p:cTn id="3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anim calcmode="lin" valueType="num">
                                      <p:cBhvr additive="base">
                                        <p:cTn id="43"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a:extLst>
              <a:ext uri="{FF2B5EF4-FFF2-40B4-BE49-F238E27FC236}">
                <a16:creationId xmlns:a16="http://schemas.microsoft.com/office/drawing/2014/main" id="{D73ABFE7-F089-B642-8BE6-E3D889383A5B}"/>
              </a:ext>
            </a:extLst>
          </p:cNvPr>
          <p:cNvSpPr>
            <a:spLocks noGrp="1"/>
          </p:cNvSpPr>
          <p:nvPr>
            <p:ph type="sldNum" sz="quarter" idx="12"/>
          </p:nvPr>
        </p:nvSpPr>
        <p:spPr>
          <a:noFill/>
        </p:spPr>
        <p:txBody>
          <a:bodyPr/>
          <a:lstStyle>
            <a:lvl1pPr marL="342900" indent="-342900">
              <a:lnSpc>
                <a:spcPct val="90000"/>
              </a:lnSpc>
              <a:spcBef>
                <a:spcPct val="20000"/>
              </a:spcBef>
              <a:spcAft>
                <a:spcPct val="20000"/>
              </a:spcAft>
              <a:buClr>
                <a:srgbClr val="FFCC00"/>
              </a:buClr>
              <a:buSzPct val="55000"/>
              <a:buFont typeface="Monotype Sorts" pitchFamily="2" charset="2"/>
              <a:buChar char="l"/>
              <a:defRPr kumimoji="1" sz="2400">
                <a:solidFill>
                  <a:schemeClr val="tx1"/>
                </a:solidFill>
                <a:latin typeface="Tahoma" panose="020B0604030504040204" pitchFamily="34" charset="0"/>
              </a:defRPr>
            </a:lvl1pPr>
            <a:lvl2pPr>
              <a:spcBef>
                <a:spcPct val="20000"/>
              </a:spcBef>
              <a:spcAft>
                <a:spcPct val="20000"/>
              </a:spcAft>
              <a:buClr>
                <a:schemeClr val="tx1"/>
              </a:buClr>
              <a:buChar char="–"/>
              <a:defRPr kumimoji="1" sz="2400">
                <a:solidFill>
                  <a:schemeClr val="tx1"/>
                </a:solidFill>
                <a:latin typeface="Arial" panose="020B0604020202020204" pitchFamily="34" charset="0"/>
              </a:defRPr>
            </a:lvl2pPr>
            <a:lvl3pPr marL="1143000" indent="-228600">
              <a:spcBef>
                <a:spcPct val="20000"/>
              </a:spcBef>
              <a:spcAft>
                <a:spcPct val="20000"/>
              </a:spcAft>
              <a:buClr>
                <a:srgbClr val="00CCFF"/>
              </a:buClr>
              <a:buSzPct val="50000"/>
              <a:buFont typeface="Monotype Sorts" pitchFamily="2" charset="2"/>
              <a:buChar char="l"/>
              <a:defRPr kumimoji="1" sz="2000">
                <a:solidFill>
                  <a:schemeClr val="tx1"/>
                </a:solidFill>
                <a:latin typeface="Arial" panose="020B0604020202020204" pitchFamily="34" charset="0"/>
              </a:defRPr>
            </a:lvl3pPr>
            <a:lvl4pPr marL="1600200" indent="-228600">
              <a:spcBef>
                <a:spcPct val="20000"/>
              </a:spcBef>
              <a:buClr>
                <a:schemeClr val="tx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lvl="1">
              <a:spcBef>
                <a:spcPct val="0"/>
              </a:spcBef>
              <a:spcAft>
                <a:spcPct val="0"/>
              </a:spcAft>
              <a:buClrTx/>
              <a:buFontTx/>
              <a:buNone/>
            </a:pPr>
            <a:fld id="{B9BA57DA-1B2E-FE43-B1D5-397B672EF819}" type="slidenum">
              <a:rPr kumimoji="0" lang="en-US" altLang="en-US" sz="1400"/>
              <a:pPr lvl="1">
                <a:spcBef>
                  <a:spcPct val="0"/>
                </a:spcBef>
                <a:spcAft>
                  <a:spcPct val="0"/>
                </a:spcAft>
                <a:buClrTx/>
                <a:buFontTx/>
                <a:buNone/>
              </a:pPr>
              <a:t>65</a:t>
            </a:fld>
            <a:endParaRPr kumimoji="0" lang="en-US" altLang="en-US" sz="1400">
              <a:latin typeface="Times New Roman" panose="02020603050405020304" pitchFamily="18" charset="0"/>
            </a:endParaRPr>
          </a:p>
        </p:txBody>
      </p:sp>
      <p:sp>
        <p:nvSpPr>
          <p:cNvPr id="33796" name="Rectangle 3">
            <a:extLst>
              <a:ext uri="{FF2B5EF4-FFF2-40B4-BE49-F238E27FC236}">
                <a16:creationId xmlns:a16="http://schemas.microsoft.com/office/drawing/2014/main" id="{569239E7-5C6E-664A-B9F9-1BB1BA477D34}"/>
              </a:ext>
            </a:extLst>
          </p:cNvPr>
          <p:cNvSpPr>
            <a:spLocks noGrp="1" noChangeArrowheads="1"/>
          </p:cNvSpPr>
          <p:nvPr>
            <p:ph type="body" idx="1"/>
          </p:nvPr>
        </p:nvSpPr>
        <p:spPr>
          <a:xfrm>
            <a:off x="312198" y="1433531"/>
            <a:ext cx="11567604" cy="4514424"/>
          </a:xfrm>
        </p:spPr>
        <p:txBody>
          <a:bodyPr>
            <a:noAutofit/>
          </a:bodyPr>
          <a:lstStyle/>
          <a:p>
            <a:pPr>
              <a:spcAft>
                <a:spcPct val="50000"/>
              </a:spcAft>
              <a:tabLst>
                <a:tab pos="1828800" algn="l"/>
                <a:tab pos="3657600" algn="l"/>
                <a:tab pos="5086350" algn="l"/>
              </a:tabLst>
            </a:pPr>
            <a:r>
              <a:rPr lang="en-US" altLang="en-US" sz="2400" dirty="0"/>
              <a:t>For AAA the discounted cash flow valuation at £261 million has been validated from a number of perspectives:</a:t>
            </a:r>
          </a:p>
          <a:p>
            <a:pPr lvl="1">
              <a:spcAft>
                <a:spcPct val="25000"/>
              </a:spcAft>
              <a:tabLst>
                <a:tab pos="1828800" algn="l"/>
                <a:tab pos="3657600" algn="l"/>
                <a:tab pos="5086350" algn="l"/>
              </a:tabLst>
            </a:pPr>
            <a:r>
              <a:rPr lang="en-US" altLang="en-US" dirty="0"/>
              <a:t>At 5.87x EBITDA it is in the range of 5 to 8x for comparable deals</a:t>
            </a:r>
          </a:p>
          <a:p>
            <a:pPr lvl="1">
              <a:spcAft>
                <a:spcPct val="25000"/>
              </a:spcAft>
              <a:tabLst>
                <a:tab pos="1828800" algn="l"/>
                <a:tab pos="3657600" algn="l"/>
                <a:tab pos="5086350" algn="l"/>
              </a:tabLst>
            </a:pPr>
            <a:r>
              <a:rPr lang="en-US" altLang="en-US" dirty="0"/>
              <a:t>At 14.1x Price/Earnings it is in the range for comparable publicly traded stocks in this industry of 12 to 18x</a:t>
            </a:r>
          </a:p>
          <a:p>
            <a:pPr lvl="1">
              <a:spcAft>
                <a:spcPct val="25000"/>
              </a:spcAft>
              <a:tabLst>
                <a:tab pos="1828800" algn="l"/>
                <a:tab pos="3657600" algn="l"/>
                <a:tab pos="5086350" algn="l"/>
              </a:tabLst>
            </a:pPr>
            <a:r>
              <a:rPr lang="en-US" altLang="en-US" dirty="0"/>
              <a:t>Finally, the price compares quite closely with the EV/EBITDA multiple of 6.45x arrived at by using the Debt Capacity approach and derived multiples of Senior Debt/EBITDA.</a:t>
            </a:r>
          </a:p>
        </p:txBody>
      </p:sp>
    </p:spTree>
    <p:extLst>
      <p:ext uri="{BB962C8B-B14F-4D97-AF65-F5344CB8AC3E}">
        <p14:creationId xmlns:p14="http://schemas.microsoft.com/office/powerpoint/2010/main" val="3002316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796">
                                            <p:txEl>
                                              <p:pRg st="0" end="0"/>
                                            </p:txEl>
                                          </p:spTgt>
                                        </p:tgtEl>
                                        <p:attrNameLst>
                                          <p:attrName>style.visibility</p:attrName>
                                        </p:attrNameLst>
                                      </p:cBhvr>
                                      <p:to>
                                        <p:strVal val="visible"/>
                                      </p:to>
                                    </p:set>
                                    <p:anim calcmode="lin" valueType="num">
                                      <p:cBhvr additive="base">
                                        <p:cTn id="7" dur="500" fill="hold"/>
                                        <p:tgtEl>
                                          <p:spTgt spid="3379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79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3796">
                                            <p:txEl>
                                              <p:pRg st="1" end="1"/>
                                            </p:txEl>
                                          </p:spTgt>
                                        </p:tgtEl>
                                        <p:attrNameLst>
                                          <p:attrName>style.visibility</p:attrName>
                                        </p:attrNameLst>
                                      </p:cBhvr>
                                      <p:to>
                                        <p:strVal val="visible"/>
                                      </p:to>
                                    </p:set>
                                    <p:anim calcmode="lin" valueType="num">
                                      <p:cBhvr additive="base">
                                        <p:cTn id="13" dur="500" fill="hold"/>
                                        <p:tgtEl>
                                          <p:spTgt spid="3379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79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3796">
                                            <p:txEl>
                                              <p:pRg st="2" end="2"/>
                                            </p:txEl>
                                          </p:spTgt>
                                        </p:tgtEl>
                                        <p:attrNameLst>
                                          <p:attrName>style.visibility</p:attrName>
                                        </p:attrNameLst>
                                      </p:cBhvr>
                                      <p:to>
                                        <p:strVal val="visible"/>
                                      </p:to>
                                    </p:set>
                                    <p:anim calcmode="lin" valueType="num">
                                      <p:cBhvr additive="base">
                                        <p:cTn id="19" dur="500" fill="hold"/>
                                        <p:tgtEl>
                                          <p:spTgt spid="3379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379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3796">
                                            <p:txEl>
                                              <p:pRg st="3" end="3"/>
                                            </p:txEl>
                                          </p:spTgt>
                                        </p:tgtEl>
                                        <p:attrNameLst>
                                          <p:attrName>style.visibility</p:attrName>
                                        </p:attrNameLst>
                                      </p:cBhvr>
                                      <p:to>
                                        <p:strVal val="visible"/>
                                      </p:to>
                                    </p:set>
                                    <p:anim calcmode="lin" valueType="num">
                                      <p:cBhvr additive="base">
                                        <p:cTn id="25" dur="500" fill="hold"/>
                                        <p:tgtEl>
                                          <p:spTgt spid="3379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379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uiExpand="1" build="p" bldLvl="2"/>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0521FF1-8316-4DDA-9184-5BCC6643BE3B}"/>
              </a:ext>
            </a:extLst>
          </p:cNvPr>
          <p:cNvSpPr>
            <a:spLocks noGrp="1" noChangeArrowheads="1"/>
          </p:cNvSpPr>
          <p:nvPr>
            <p:ph type="ctrTitle"/>
          </p:nvPr>
        </p:nvSpPr>
        <p:spPr>
          <a:xfrm>
            <a:off x="2247900" y="2646956"/>
            <a:ext cx="7696200" cy="3291841"/>
          </a:xfrm>
        </p:spPr>
        <p:txBody>
          <a:bodyPr rtlCol="0">
            <a:noAutofit/>
          </a:bodyPr>
          <a:lstStyle/>
          <a:p>
            <a:pPr eaLnBrk="1" fontAlgn="auto" hangingPunct="1">
              <a:spcAft>
                <a:spcPts val="0"/>
              </a:spcAft>
              <a:defRPr/>
            </a:pPr>
            <a:br>
              <a:rPr lang="en-US" sz="2800" dirty="0">
                <a:latin typeface="+mn-lt"/>
              </a:rPr>
            </a:br>
            <a:br>
              <a:rPr lang="en-US" sz="2800" dirty="0">
                <a:latin typeface="+mn-lt"/>
              </a:rPr>
            </a:br>
            <a:r>
              <a:rPr lang="en-US" sz="2800" dirty="0">
                <a:latin typeface="+mn-lt"/>
              </a:rPr>
              <a:t>Strategic Buyer</a:t>
            </a:r>
            <a:br>
              <a:rPr lang="en-US" sz="2800" dirty="0">
                <a:latin typeface="+mn-lt"/>
              </a:rPr>
            </a:br>
            <a:br>
              <a:rPr lang="en-US" sz="2800" dirty="0">
                <a:latin typeface="+mn-lt"/>
              </a:rPr>
            </a:br>
            <a:r>
              <a:rPr lang="en-US" sz="2800" dirty="0">
                <a:latin typeface="+mn-lt"/>
              </a:rPr>
              <a:t>Hanson Trust</a:t>
            </a:r>
            <a:br>
              <a:rPr lang="en-US" sz="2800" dirty="0">
                <a:latin typeface="+mn-lt"/>
              </a:rPr>
            </a:br>
            <a:br>
              <a:rPr lang="en-US" sz="2800" dirty="0">
                <a:latin typeface="+mn-lt"/>
              </a:rPr>
            </a:br>
            <a:br>
              <a:rPr lang="en-US" sz="2800" dirty="0">
                <a:latin typeface="+mn-lt"/>
              </a:rPr>
            </a:br>
            <a:br>
              <a:rPr lang="en-US" sz="2800" dirty="0">
                <a:latin typeface="+mn-lt"/>
              </a:rPr>
            </a:br>
            <a:br>
              <a:rPr lang="en-US" sz="2800" dirty="0">
                <a:latin typeface="+mn-lt"/>
              </a:rPr>
            </a:br>
            <a:endParaRPr lang="en-US" sz="2800" dirty="0">
              <a:latin typeface="+mn-lt"/>
            </a:endParaRPr>
          </a:p>
        </p:txBody>
      </p:sp>
      <p:sp>
        <p:nvSpPr>
          <p:cNvPr id="4099" name="Text Box 6">
            <a:extLst>
              <a:ext uri="{FF2B5EF4-FFF2-40B4-BE49-F238E27FC236}">
                <a16:creationId xmlns:a16="http://schemas.microsoft.com/office/drawing/2014/main" id="{5460DF7D-032B-4572-A8FC-39528D0BAA44}"/>
              </a:ext>
            </a:extLst>
          </p:cNvPr>
          <p:cNvSpPr txBox="1">
            <a:spLocks noChangeArrowheads="1"/>
          </p:cNvSpPr>
          <p:nvPr/>
        </p:nvSpPr>
        <p:spPr bwMode="auto">
          <a:xfrm>
            <a:off x="3886200" y="168276"/>
            <a:ext cx="6629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400" b="1">
                <a:latin typeface="Tahoma" panose="020B0604030504040204" pitchFamily="34" charset="0"/>
              </a:rPr>
              <a:t>       						</a:t>
            </a:r>
          </a:p>
        </p:txBody>
      </p:sp>
      <p:sp>
        <p:nvSpPr>
          <p:cNvPr id="2" name="Slide Number Placeholder 1">
            <a:extLst>
              <a:ext uri="{FF2B5EF4-FFF2-40B4-BE49-F238E27FC236}">
                <a16:creationId xmlns:a16="http://schemas.microsoft.com/office/drawing/2014/main" id="{9FEA6740-3E54-0149-A6F8-39141AA4B474}"/>
              </a:ext>
            </a:extLst>
          </p:cNvPr>
          <p:cNvSpPr>
            <a:spLocks noGrp="1"/>
          </p:cNvSpPr>
          <p:nvPr>
            <p:ph type="sldNum" sz="quarter" idx="12"/>
          </p:nvPr>
        </p:nvSpPr>
        <p:spPr/>
        <p:txBody>
          <a:bodyPr/>
          <a:lstStyle/>
          <a:p>
            <a:pPr>
              <a:defRPr/>
            </a:pPr>
            <a:fld id="{6159BBD6-D2D8-4323-83F5-F639DBE83213}" type="slidenum">
              <a:rPr lang="en-US" smtClean="0"/>
              <a:pPr>
                <a:defRPr/>
              </a:pPr>
              <a:t>66</a:t>
            </a:fld>
            <a:endParaRPr lang="en-US"/>
          </a:p>
        </p:txBody>
      </p:sp>
    </p:spTree>
    <p:extLst>
      <p:ext uri="{BB962C8B-B14F-4D97-AF65-F5344CB8AC3E}">
        <p14:creationId xmlns:p14="http://schemas.microsoft.com/office/powerpoint/2010/main" val="13941025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26">
            <a:extLst>
              <a:ext uri="{FF2B5EF4-FFF2-40B4-BE49-F238E27FC236}">
                <a16:creationId xmlns:a16="http://schemas.microsoft.com/office/drawing/2014/main" id="{D8975115-F222-49FC-8F2B-010ECBCB8642}"/>
              </a:ext>
            </a:extLst>
          </p:cNvPr>
          <p:cNvSpPr>
            <a:spLocks noChangeArrowheads="1"/>
          </p:cNvSpPr>
          <p:nvPr/>
        </p:nvSpPr>
        <p:spPr bwMode="auto">
          <a:xfrm>
            <a:off x="507915" y="275215"/>
            <a:ext cx="11176170" cy="6162355"/>
          </a:xfrm>
          <a:prstGeom prst="rect">
            <a:avLst/>
          </a:prstGeom>
          <a:solidFill>
            <a:srgbClr val="CCFFFF"/>
          </a:solidFill>
          <a:ln w="9525">
            <a:solidFill>
              <a:schemeClr val="tx1"/>
            </a:solidFill>
            <a:miter lim="800000"/>
            <a:headEnd/>
            <a:tailEnd/>
          </a:ln>
          <a:effectLst>
            <a:outerShdw dist="53882" dir="2700000" algn="ctr" rotWithShape="0">
              <a:srgbClr val="0057F0"/>
            </a:outerShdw>
          </a:effectLst>
        </p:spPr>
        <p:txBody>
          <a:bodyPr wrap="square" anchor="t" anchorCtr="0">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rtl="1" eaLnBrk="1" hangingPunct="1">
              <a:spcBef>
                <a:spcPct val="25000"/>
              </a:spcBef>
            </a:pPr>
            <a:r>
              <a:rPr lang="en-US" altLang="de-DE" sz="2200" b="1" dirty="0">
                <a:solidFill>
                  <a:srgbClr val="FF3300"/>
                </a:solidFill>
                <a:latin typeface="+mn-lt"/>
              </a:rPr>
              <a:t>HANSON TRUST: OBJECTIVES AS A STRATEGIC BUYER</a:t>
            </a:r>
          </a:p>
          <a:p>
            <a:r>
              <a:rPr lang="en-US" sz="2200" b="1" dirty="0"/>
              <a:t>	</a:t>
            </a:r>
          </a:p>
          <a:p>
            <a:r>
              <a:rPr lang="en-US" sz="2200" b="1" dirty="0"/>
              <a:t>	£5 billion in revenues make it the largest building supplies manufacturer in the U.K.</a:t>
            </a:r>
          </a:p>
          <a:p>
            <a:r>
              <a:rPr lang="en-US" sz="2200" b="1" dirty="0"/>
              <a:t> </a:t>
            </a:r>
          </a:p>
          <a:p>
            <a:r>
              <a:rPr lang="en-US" sz="2200" b="1" dirty="0"/>
              <a:t>	Does not know Anglo American Aggregates</a:t>
            </a:r>
          </a:p>
          <a:p>
            <a:r>
              <a:rPr lang="en-US" sz="2200" b="1" dirty="0"/>
              <a:t> </a:t>
            </a:r>
          </a:p>
          <a:p>
            <a:r>
              <a:rPr lang="en-US" sz="2200" b="1" dirty="0"/>
              <a:t>	Cash purchaser, but is also prepared to use its own publicly traded stock</a:t>
            </a:r>
          </a:p>
          <a:p>
            <a:endParaRPr lang="en-US" sz="2200" b="1" dirty="0"/>
          </a:p>
          <a:p>
            <a:r>
              <a:rPr lang="en-US" sz="2200" b="1" dirty="0"/>
              <a:t>	In determining the Capital Structure on day 1, Hanson typically finances its acquisitions 	in line with its global target corporate structure of 50% 	debt/50% equity</a:t>
            </a:r>
          </a:p>
          <a:p>
            <a:endParaRPr lang="en-US" sz="2200" b="1" dirty="0"/>
          </a:p>
          <a:p>
            <a:r>
              <a:rPr lang="en-US" sz="2200" b="1" dirty="0"/>
              <a:t>	Based upon a risk free rate of 5%, a market risk premium of 5%, and Hanson’s existing 	beta of 1.5, Hanson’s typical cost of equity used in acquisition financing is 12.5% (5% + 	(5% x 1.5))</a:t>
            </a:r>
          </a:p>
          <a:p>
            <a:endParaRPr lang="en-US" sz="2200" b="1" dirty="0"/>
          </a:p>
          <a:p>
            <a:r>
              <a:rPr lang="en-US" sz="2200" b="1" dirty="0"/>
              <a:t>	Hanson’s existing Price/Earnings multiple is 16.5x (at the higher end of the range which 	typically runs up to 18x), and when making acquisitions, Hanson typically pays 	multiples of 6 to 8 x EV/EBITDA for companies in this sector</a:t>
            </a:r>
          </a:p>
          <a:p>
            <a:r>
              <a:rPr lang="en-US" sz="2200" b="1" dirty="0"/>
              <a:t> </a:t>
            </a:r>
          </a:p>
        </p:txBody>
      </p:sp>
    </p:spTree>
    <p:extLst>
      <p:ext uri="{BB962C8B-B14F-4D97-AF65-F5344CB8AC3E}">
        <p14:creationId xmlns:p14="http://schemas.microsoft.com/office/powerpoint/2010/main" val="25058315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0">
                                            <p:bg/>
                                          </p:spTgt>
                                        </p:tgtEl>
                                        <p:attrNameLst>
                                          <p:attrName>style.visibility</p:attrName>
                                        </p:attrNameLst>
                                      </p:cBhvr>
                                      <p:to>
                                        <p:strVal val="visible"/>
                                      </p:to>
                                    </p:set>
                                    <p:anim calcmode="lin" valueType="num">
                                      <p:cBhvr additive="base">
                                        <p:cTn id="7" dur="500" fill="hold"/>
                                        <p:tgtEl>
                                          <p:spTgt spid="7170">
                                            <p:bg/>
                                          </p:spTgt>
                                        </p:tgtEl>
                                        <p:attrNameLst>
                                          <p:attrName>ppt_x</p:attrName>
                                        </p:attrNameLst>
                                      </p:cBhvr>
                                      <p:tavLst>
                                        <p:tav tm="0">
                                          <p:val>
                                            <p:strVal val="#ppt_x"/>
                                          </p:val>
                                        </p:tav>
                                        <p:tav tm="100000">
                                          <p:val>
                                            <p:strVal val="#ppt_x"/>
                                          </p:val>
                                        </p:tav>
                                      </p:tavLst>
                                    </p:anim>
                                    <p:anim calcmode="lin" valueType="num">
                                      <p:cBhvr additive="base">
                                        <p:cTn id="8" dur="500" fill="hold"/>
                                        <p:tgtEl>
                                          <p:spTgt spid="7170">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70">
                                            <p:txEl>
                                              <p:pRg st="0" end="0"/>
                                            </p:txEl>
                                          </p:spTgt>
                                        </p:tgtEl>
                                        <p:attrNameLst>
                                          <p:attrName>style.visibility</p:attrName>
                                        </p:attrNameLst>
                                      </p:cBhvr>
                                      <p:to>
                                        <p:strVal val="visible"/>
                                      </p:to>
                                    </p:set>
                                    <p:anim calcmode="lin" valueType="num">
                                      <p:cBhvr additive="base">
                                        <p:cTn id="13" dur="500" fill="hold"/>
                                        <p:tgtEl>
                                          <p:spTgt spid="717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70">
                                            <p:txEl>
                                              <p:pRg st="1" end="1"/>
                                            </p:txEl>
                                          </p:spTgt>
                                        </p:tgtEl>
                                        <p:attrNameLst>
                                          <p:attrName>style.visibility</p:attrName>
                                        </p:attrNameLst>
                                      </p:cBhvr>
                                      <p:to>
                                        <p:strVal val="visible"/>
                                      </p:to>
                                    </p:set>
                                    <p:anim calcmode="lin" valueType="num">
                                      <p:cBhvr additive="base">
                                        <p:cTn id="19" dur="500" fill="hold"/>
                                        <p:tgtEl>
                                          <p:spTgt spid="717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170">
                                            <p:txEl>
                                              <p:pRg st="2" end="2"/>
                                            </p:txEl>
                                          </p:spTgt>
                                        </p:tgtEl>
                                        <p:attrNameLst>
                                          <p:attrName>style.visibility</p:attrName>
                                        </p:attrNameLst>
                                      </p:cBhvr>
                                      <p:to>
                                        <p:strVal val="visible"/>
                                      </p:to>
                                    </p:set>
                                    <p:anim calcmode="lin" valueType="num">
                                      <p:cBhvr additive="base">
                                        <p:cTn id="25" dur="500" fill="hold"/>
                                        <p:tgtEl>
                                          <p:spTgt spid="7170">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170">
                                            <p:txEl>
                                              <p:pRg st="4" end="4"/>
                                            </p:txEl>
                                          </p:spTgt>
                                        </p:tgtEl>
                                        <p:attrNameLst>
                                          <p:attrName>style.visibility</p:attrName>
                                        </p:attrNameLst>
                                      </p:cBhvr>
                                      <p:to>
                                        <p:strVal val="visible"/>
                                      </p:to>
                                    </p:set>
                                    <p:anim calcmode="lin" valueType="num">
                                      <p:cBhvr additive="base">
                                        <p:cTn id="31" dur="500" fill="hold"/>
                                        <p:tgtEl>
                                          <p:spTgt spid="717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170">
                                            <p:txEl>
                                              <p:pRg st="6" end="6"/>
                                            </p:txEl>
                                          </p:spTgt>
                                        </p:tgtEl>
                                        <p:attrNameLst>
                                          <p:attrName>style.visibility</p:attrName>
                                        </p:attrNameLst>
                                      </p:cBhvr>
                                      <p:to>
                                        <p:strVal val="visible"/>
                                      </p:to>
                                    </p:set>
                                    <p:anim calcmode="lin" valueType="num">
                                      <p:cBhvr additive="base">
                                        <p:cTn id="37" dur="500" fill="hold"/>
                                        <p:tgtEl>
                                          <p:spTgt spid="7170">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17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170">
                                            <p:txEl>
                                              <p:pRg st="8" end="8"/>
                                            </p:txEl>
                                          </p:spTgt>
                                        </p:tgtEl>
                                        <p:attrNameLst>
                                          <p:attrName>style.visibility</p:attrName>
                                        </p:attrNameLst>
                                      </p:cBhvr>
                                      <p:to>
                                        <p:strVal val="visible"/>
                                      </p:to>
                                    </p:set>
                                    <p:anim calcmode="lin" valueType="num">
                                      <p:cBhvr additive="base">
                                        <p:cTn id="43" dur="500" fill="hold"/>
                                        <p:tgtEl>
                                          <p:spTgt spid="7170">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170">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170">
                                            <p:txEl>
                                              <p:pRg st="10" end="10"/>
                                            </p:txEl>
                                          </p:spTgt>
                                        </p:tgtEl>
                                        <p:attrNameLst>
                                          <p:attrName>style.visibility</p:attrName>
                                        </p:attrNameLst>
                                      </p:cBhvr>
                                      <p:to>
                                        <p:strVal val="visible"/>
                                      </p:to>
                                    </p:set>
                                    <p:anim calcmode="lin" valueType="num">
                                      <p:cBhvr additive="base">
                                        <p:cTn id="49" dur="500" fill="hold"/>
                                        <p:tgtEl>
                                          <p:spTgt spid="7170">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170">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170">
                                            <p:txEl>
                                              <p:pRg st="12" end="12"/>
                                            </p:txEl>
                                          </p:spTgt>
                                        </p:tgtEl>
                                        <p:attrNameLst>
                                          <p:attrName>style.visibility</p:attrName>
                                        </p:attrNameLst>
                                      </p:cBhvr>
                                      <p:to>
                                        <p:strVal val="visible"/>
                                      </p:to>
                                    </p:set>
                                    <p:anim calcmode="lin" valueType="num">
                                      <p:cBhvr additive="base">
                                        <p:cTn id="55" dur="500" fill="hold"/>
                                        <p:tgtEl>
                                          <p:spTgt spid="7170">
                                            <p:txEl>
                                              <p:pRg st="12" end="1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170">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uiExpand="1" build="p"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26">
            <a:extLst>
              <a:ext uri="{FF2B5EF4-FFF2-40B4-BE49-F238E27FC236}">
                <a16:creationId xmlns:a16="http://schemas.microsoft.com/office/drawing/2014/main" id="{D8975115-F222-49FC-8F2B-010ECBCB8642}"/>
              </a:ext>
            </a:extLst>
          </p:cNvPr>
          <p:cNvSpPr>
            <a:spLocks noChangeArrowheads="1"/>
          </p:cNvSpPr>
          <p:nvPr/>
        </p:nvSpPr>
        <p:spPr bwMode="auto">
          <a:xfrm>
            <a:off x="507915" y="499767"/>
            <a:ext cx="11176170" cy="5977234"/>
          </a:xfrm>
          <a:prstGeom prst="rect">
            <a:avLst/>
          </a:prstGeom>
          <a:solidFill>
            <a:srgbClr val="CCFFFF"/>
          </a:solidFill>
          <a:ln w="9525">
            <a:solidFill>
              <a:schemeClr val="tx1"/>
            </a:solidFill>
            <a:miter lim="800000"/>
            <a:headEnd/>
            <a:tailEnd/>
          </a:ln>
          <a:effectLst>
            <a:outerShdw dist="53882" dir="2700000" algn="ctr" rotWithShape="0">
              <a:srgbClr val="0057F0"/>
            </a:outerShdw>
          </a:effectLst>
        </p:spPr>
        <p:txBody>
          <a:bodyPr wrap="square" anchor="t" anchorCtr="0">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rtl="1" eaLnBrk="1" hangingPunct="1">
              <a:spcBef>
                <a:spcPct val="25000"/>
              </a:spcBef>
            </a:pPr>
            <a:r>
              <a:rPr lang="en-US" altLang="de-DE" sz="2200" b="1" dirty="0">
                <a:solidFill>
                  <a:srgbClr val="FF3300"/>
                </a:solidFill>
                <a:latin typeface="+mn-lt"/>
              </a:rPr>
              <a:t>HANSON TRUST: OBJECTIVES AS A STRATEGIC BUYER</a:t>
            </a:r>
          </a:p>
          <a:p>
            <a:pPr rtl="1">
              <a:spcBef>
                <a:spcPct val="25000"/>
              </a:spcBef>
            </a:pPr>
            <a:r>
              <a:rPr lang="en-US" altLang="de-DE" sz="2200" b="1" dirty="0"/>
              <a:t>	</a:t>
            </a:r>
            <a:endParaRPr lang="en-US" altLang="de-DE" sz="2200" b="1" dirty="0">
              <a:solidFill>
                <a:srgbClr val="FF3300"/>
              </a:solidFill>
              <a:latin typeface="+mn-lt"/>
            </a:endParaRPr>
          </a:p>
          <a:p>
            <a:r>
              <a:rPr lang="en-US" sz="2200" b="1" dirty="0"/>
              <a:t>	AAA will become a division of a group subsidiary and will lose its corporate identity</a:t>
            </a:r>
          </a:p>
          <a:p>
            <a:r>
              <a:rPr lang="en-US" sz="2200" b="1" dirty="0"/>
              <a:t>	</a:t>
            </a:r>
          </a:p>
          <a:p>
            <a:r>
              <a:rPr lang="en-US" sz="2200" b="1" dirty="0"/>
              <a:t>	</a:t>
            </a:r>
            <a:r>
              <a:rPr lang="en-US" altLang="de-DE" sz="2200" b="1" dirty="0"/>
              <a:t>Hanson’s goal on its investments is just to recover its own 8% cost of capital</a:t>
            </a:r>
            <a:endParaRPr lang="en-US" sz="2200" b="1" dirty="0"/>
          </a:p>
          <a:p>
            <a:endParaRPr lang="en-US" sz="2200" b="1" dirty="0"/>
          </a:p>
          <a:p>
            <a:r>
              <a:rPr lang="en-US" sz="2200" b="1" dirty="0"/>
              <a:t>	No management contracts - only the fit survive</a:t>
            </a:r>
          </a:p>
          <a:p>
            <a:r>
              <a:rPr lang="en-US" sz="2200" b="1" dirty="0"/>
              <a:t> </a:t>
            </a:r>
          </a:p>
          <a:p>
            <a:r>
              <a:rPr lang="en-US" sz="2200" b="1" dirty="0"/>
              <a:t>	Younger managers have an opportunity for aggressive advancement</a:t>
            </a:r>
          </a:p>
          <a:p>
            <a:r>
              <a:rPr lang="en-US" sz="2200" b="1" dirty="0"/>
              <a:t> </a:t>
            </a:r>
          </a:p>
          <a:p>
            <a:r>
              <a:rPr lang="en-US" sz="2200" b="1" dirty="0"/>
              <a:t>	</a:t>
            </a:r>
            <a:r>
              <a:rPr lang="en-US" altLang="de-DE" sz="2200" b="1" dirty="0"/>
              <a:t>When calculating the terminal value, Hanson typically uses growing perpetuity 	formula and applies a terminal year’s growth rate of 2%</a:t>
            </a:r>
            <a:endParaRPr lang="en-US" sz="2200" dirty="0"/>
          </a:p>
          <a:p>
            <a:endParaRPr lang="en-US" sz="2200" b="1" dirty="0"/>
          </a:p>
          <a:p>
            <a:r>
              <a:rPr lang="en-US" sz="2200" b="1" dirty="0"/>
              <a:t>	Will respect the letter of the BNR contracts, but not necessarily the spirit - clearly 	wants the granite for its own long term construction objectives</a:t>
            </a:r>
          </a:p>
          <a:p>
            <a:r>
              <a:rPr lang="en-US" sz="2200" b="1" dirty="0"/>
              <a:t> </a:t>
            </a:r>
          </a:p>
          <a:p>
            <a:r>
              <a:rPr lang="en-US" sz="2200" b="1" dirty="0"/>
              <a:t>	It just wants the rocks!!</a:t>
            </a:r>
          </a:p>
          <a:p>
            <a:endParaRPr lang="en-US" sz="2200" b="1" dirty="0">
              <a:latin typeface="+mn-lt"/>
            </a:endParaRPr>
          </a:p>
        </p:txBody>
      </p:sp>
    </p:spTree>
    <p:extLst>
      <p:ext uri="{BB962C8B-B14F-4D97-AF65-F5344CB8AC3E}">
        <p14:creationId xmlns:p14="http://schemas.microsoft.com/office/powerpoint/2010/main" val="41524483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0">
                                            <p:bg/>
                                          </p:spTgt>
                                        </p:tgtEl>
                                        <p:attrNameLst>
                                          <p:attrName>style.visibility</p:attrName>
                                        </p:attrNameLst>
                                      </p:cBhvr>
                                      <p:to>
                                        <p:strVal val="visible"/>
                                      </p:to>
                                    </p:set>
                                    <p:anim calcmode="lin" valueType="num">
                                      <p:cBhvr additive="base">
                                        <p:cTn id="7" dur="500" fill="hold"/>
                                        <p:tgtEl>
                                          <p:spTgt spid="7170">
                                            <p:bg/>
                                          </p:spTgt>
                                        </p:tgtEl>
                                        <p:attrNameLst>
                                          <p:attrName>ppt_x</p:attrName>
                                        </p:attrNameLst>
                                      </p:cBhvr>
                                      <p:tavLst>
                                        <p:tav tm="0">
                                          <p:val>
                                            <p:strVal val="#ppt_x"/>
                                          </p:val>
                                        </p:tav>
                                        <p:tav tm="100000">
                                          <p:val>
                                            <p:strVal val="#ppt_x"/>
                                          </p:val>
                                        </p:tav>
                                      </p:tavLst>
                                    </p:anim>
                                    <p:anim calcmode="lin" valueType="num">
                                      <p:cBhvr additive="base">
                                        <p:cTn id="8" dur="500" fill="hold"/>
                                        <p:tgtEl>
                                          <p:spTgt spid="7170">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70">
                                            <p:txEl>
                                              <p:pRg st="0" end="0"/>
                                            </p:txEl>
                                          </p:spTgt>
                                        </p:tgtEl>
                                        <p:attrNameLst>
                                          <p:attrName>style.visibility</p:attrName>
                                        </p:attrNameLst>
                                      </p:cBhvr>
                                      <p:to>
                                        <p:strVal val="visible"/>
                                      </p:to>
                                    </p:set>
                                    <p:anim calcmode="lin" valueType="num">
                                      <p:cBhvr additive="base">
                                        <p:cTn id="13" dur="500" fill="hold"/>
                                        <p:tgtEl>
                                          <p:spTgt spid="717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70">
                                            <p:txEl>
                                              <p:pRg st="2" end="2"/>
                                            </p:txEl>
                                          </p:spTgt>
                                        </p:tgtEl>
                                        <p:attrNameLst>
                                          <p:attrName>style.visibility</p:attrName>
                                        </p:attrNameLst>
                                      </p:cBhvr>
                                      <p:to>
                                        <p:strVal val="visible"/>
                                      </p:to>
                                    </p:set>
                                    <p:anim calcmode="lin" valueType="num">
                                      <p:cBhvr additive="base">
                                        <p:cTn id="19" dur="500" fill="hold"/>
                                        <p:tgtEl>
                                          <p:spTgt spid="717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170">
                                            <p:txEl>
                                              <p:pRg st="3" end="3"/>
                                            </p:txEl>
                                          </p:spTgt>
                                        </p:tgtEl>
                                        <p:attrNameLst>
                                          <p:attrName>style.visibility</p:attrName>
                                        </p:attrNameLst>
                                      </p:cBhvr>
                                      <p:to>
                                        <p:strVal val="visible"/>
                                      </p:to>
                                    </p:set>
                                    <p:anim calcmode="lin" valueType="num">
                                      <p:cBhvr additive="base">
                                        <p:cTn id="25" dur="500" fill="hold"/>
                                        <p:tgtEl>
                                          <p:spTgt spid="717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170">
                                            <p:txEl>
                                              <p:pRg st="4" end="4"/>
                                            </p:txEl>
                                          </p:spTgt>
                                        </p:tgtEl>
                                        <p:attrNameLst>
                                          <p:attrName>style.visibility</p:attrName>
                                        </p:attrNameLst>
                                      </p:cBhvr>
                                      <p:to>
                                        <p:strVal val="visible"/>
                                      </p:to>
                                    </p:set>
                                    <p:anim calcmode="lin" valueType="num">
                                      <p:cBhvr additive="base">
                                        <p:cTn id="31" dur="500" fill="hold"/>
                                        <p:tgtEl>
                                          <p:spTgt spid="717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170">
                                            <p:txEl>
                                              <p:pRg st="6" end="6"/>
                                            </p:txEl>
                                          </p:spTgt>
                                        </p:tgtEl>
                                        <p:attrNameLst>
                                          <p:attrName>style.visibility</p:attrName>
                                        </p:attrNameLst>
                                      </p:cBhvr>
                                      <p:to>
                                        <p:strVal val="visible"/>
                                      </p:to>
                                    </p:set>
                                    <p:anim calcmode="lin" valueType="num">
                                      <p:cBhvr additive="base">
                                        <p:cTn id="37" dur="500" fill="hold"/>
                                        <p:tgtEl>
                                          <p:spTgt spid="7170">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17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170">
                                            <p:txEl>
                                              <p:pRg st="8" end="8"/>
                                            </p:txEl>
                                          </p:spTgt>
                                        </p:tgtEl>
                                        <p:attrNameLst>
                                          <p:attrName>style.visibility</p:attrName>
                                        </p:attrNameLst>
                                      </p:cBhvr>
                                      <p:to>
                                        <p:strVal val="visible"/>
                                      </p:to>
                                    </p:set>
                                    <p:anim calcmode="lin" valueType="num">
                                      <p:cBhvr additive="base">
                                        <p:cTn id="43" dur="500" fill="hold"/>
                                        <p:tgtEl>
                                          <p:spTgt spid="7170">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170">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170">
                                            <p:txEl>
                                              <p:pRg st="10" end="10"/>
                                            </p:txEl>
                                          </p:spTgt>
                                        </p:tgtEl>
                                        <p:attrNameLst>
                                          <p:attrName>style.visibility</p:attrName>
                                        </p:attrNameLst>
                                      </p:cBhvr>
                                      <p:to>
                                        <p:strVal val="visible"/>
                                      </p:to>
                                    </p:set>
                                    <p:anim calcmode="lin" valueType="num">
                                      <p:cBhvr additive="base">
                                        <p:cTn id="49" dur="500" fill="hold"/>
                                        <p:tgtEl>
                                          <p:spTgt spid="7170">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170">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170">
                                            <p:txEl>
                                              <p:pRg st="12" end="12"/>
                                            </p:txEl>
                                          </p:spTgt>
                                        </p:tgtEl>
                                        <p:attrNameLst>
                                          <p:attrName>style.visibility</p:attrName>
                                        </p:attrNameLst>
                                      </p:cBhvr>
                                      <p:to>
                                        <p:strVal val="visible"/>
                                      </p:to>
                                    </p:set>
                                    <p:anim calcmode="lin" valueType="num">
                                      <p:cBhvr additive="base">
                                        <p:cTn id="55" dur="500" fill="hold"/>
                                        <p:tgtEl>
                                          <p:spTgt spid="7170">
                                            <p:txEl>
                                              <p:pRg st="12" end="1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170">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7170">
                                            <p:txEl>
                                              <p:pRg st="14" end="14"/>
                                            </p:txEl>
                                          </p:spTgt>
                                        </p:tgtEl>
                                        <p:attrNameLst>
                                          <p:attrName>style.visibility</p:attrName>
                                        </p:attrNameLst>
                                      </p:cBhvr>
                                      <p:to>
                                        <p:strVal val="visible"/>
                                      </p:to>
                                    </p:set>
                                    <p:anim calcmode="lin" valueType="num">
                                      <p:cBhvr additive="base">
                                        <p:cTn id="61" dur="500" fill="hold"/>
                                        <p:tgtEl>
                                          <p:spTgt spid="7170">
                                            <p:txEl>
                                              <p:pRg st="14" end="1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7170">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uiExpand="1" build="p"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a:extLst>
              <a:ext uri="{FF2B5EF4-FFF2-40B4-BE49-F238E27FC236}">
                <a16:creationId xmlns:a16="http://schemas.microsoft.com/office/drawing/2014/main" id="{912CF2AF-32DE-49FC-AA9B-7772DF745716}"/>
              </a:ext>
            </a:extLst>
          </p:cNvPr>
          <p:cNvSpPr>
            <a:spLocks noGrp="1" noChangeArrowheads="1"/>
          </p:cNvSpPr>
          <p:nvPr>
            <p:ph type="subTitle" idx="1"/>
          </p:nvPr>
        </p:nvSpPr>
        <p:spPr>
          <a:xfrm>
            <a:off x="2718416" y="2935767"/>
            <a:ext cx="6755167" cy="3048000"/>
          </a:xfrm>
        </p:spPr>
        <p:txBody>
          <a:bodyPr/>
          <a:lstStyle/>
          <a:p>
            <a:pPr eaLnBrk="1" hangingPunct="1">
              <a:lnSpc>
                <a:spcPct val="100000"/>
              </a:lnSpc>
            </a:pPr>
            <a:r>
              <a:rPr lang="en-US" altLang="en-US" sz="2800" dirty="0"/>
              <a:t>Acquisition Analysis</a:t>
            </a:r>
          </a:p>
          <a:p>
            <a:pPr eaLnBrk="1" hangingPunct="1">
              <a:lnSpc>
                <a:spcPct val="100000"/>
              </a:lnSpc>
            </a:pPr>
            <a:r>
              <a:rPr lang="en-US" altLang="en-US" sz="2800" dirty="0"/>
              <a:t>Hanson Trust as Strategic Buyer</a:t>
            </a:r>
          </a:p>
        </p:txBody>
      </p:sp>
      <p:sp>
        <p:nvSpPr>
          <p:cNvPr id="3" name="Slide Number Placeholder 2">
            <a:extLst>
              <a:ext uri="{FF2B5EF4-FFF2-40B4-BE49-F238E27FC236}">
                <a16:creationId xmlns:a16="http://schemas.microsoft.com/office/drawing/2014/main" id="{8555FB02-6FB8-544D-893E-8553872756C1}"/>
              </a:ext>
            </a:extLst>
          </p:cNvPr>
          <p:cNvSpPr>
            <a:spLocks noGrp="1"/>
          </p:cNvSpPr>
          <p:nvPr>
            <p:ph type="sldNum" sz="quarter" idx="12"/>
          </p:nvPr>
        </p:nvSpPr>
        <p:spPr/>
        <p:txBody>
          <a:bodyPr/>
          <a:lstStyle/>
          <a:p>
            <a:pPr>
              <a:defRPr/>
            </a:pPr>
            <a:fld id="{6159BBD6-D2D8-4323-83F5-F639DBE83213}" type="slidenum">
              <a:rPr lang="en-US" smtClean="0"/>
              <a:pPr>
                <a:defRPr/>
              </a:pPr>
              <a:t>69</a:t>
            </a:fld>
            <a:endParaRPr lang="en-US"/>
          </a:p>
        </p:txBody>
      </p:sp>
    </p:spTree>
    <p:extLst>
      <p:ext uri="{BB962C8B-B14F-4D97-AF65-F5344CB8AC3E}">
        <p14:creationId xmlns:p14="http://schemas.microsoft.com/office/powerpoint/2010/main" val="3636131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81F6F-8C08-4DFB-9026-C1E7F3BEF849}"/>
              </a:ext>
            </a:extLst>
          </p:cNvPr>
          <p:cNvSpPr>
            <a:spLocks noGrp="1"/>
          </p:cNvSpPr>
          <p:nvPr>
            <p:ph type="title"/>
          </p:nvPr>
        </p:nvSpPr>
        <p:spPr>
          <a:xfrm>
            <a:off x="881875" y="306568"/>
            <a:ext cx="10428249" cy="1144588"/>
          </a:xfrm>
        </p:spPr>
        <p:txBody>
          <a:bodyPr>
            <a:noAutofit/>
          </a:bodyPr>
          <a:lstStyle/>
          <a:p>
            <a:r>
              <a:rPr lang="en-US" sz="2400" dirty="0">
                <a:latin typeface="+mn-lt"/>
              </a:rPr>
              <a:t>As you consider Mr. Stone’s personal and professional agenda, identify choices facing him and the types of solutions which Lloyds Private Equity Partners could recommend in helping him to achieve him objectives.</a:t>
            </a:r>
          </a:p>
        </p:txBody>
      </p:sp>
    </p:spTree>
    <p:extLst>
      <p:ext uri="{BB962C8B-B14F-4D97-AF65-F5344CB8AC3E}">
        <p14:creationId xmlns:p14="http://schemas.microsoft.com/office/powerpoint/2010/main" val="180708092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0521FF1-8316-4DDA-9184-5BCC6643BE3B}"/>
              </a:ext>
            </a:extLst>
          </p:cNvPr>
          <p:cNvSpPr>
            <a:spLocks noGrp="1" noChangeArrowheads="1"/>
          </p:cNvSpPr>
          <p:nvPr>
            <p:ph type="ctrTitle"/>
          </p:nvPr>
        </p:nvSpPr>
        <p:spPr>
          <a:xfrm>
            <a:off x="2247900" y="2717977"/>
            <a:ext cx="7696200" cy="3291841"/>
          </a:xfrm>
        </p:spPr>
        <p:txBody>
          <a:bodyPr rtlCol="0">
            <a:noAutofit/>
          </a:bodyPr>
          <a:lstStyle/>
          <a:p>
            <a:pPr eaLnBrk="1" fontAlgn="auto" hangingPunct="1">
              <a:spcAft>
                <a:spcPts val="0"/>
              </a:spcAft>
              <a:defRPr/>
            </a:pPr>
            <a:br>
              <a:rPr lang="en-US" sz="2800" dirty="0">
                <a:latin typeface="+mn-lt"/>
              </a:rPr>
            </a:br>
            <a:br>
              <a:rPr lang="en-US" sz="2800" dirty="0">
                <a:latin typeface="+mn-lt"/>
              </a:rPr>
            </a:br>
            <a:r>
              <a:rPr lang="en-US" sz="2800" dirty="0">
                <a:latin typeface="+mn-lt"/>
              </a:rPr>
              <a:t>Hanson Trust</a:t>
            </a:r>
            <a:br>
              <a:rPr lang="en-US" sz="2800" dirty="0">
                <a:latin typeface="+mn-lt"/>
              </a:rPr>
            </a:br>
            <a:br>
              <a:rPr lang="en-US" sz="2800" dirty="0">
                <a:latin typeface="+mn-lt"/>
              </a:rPr>
            </a:br>
            <a:r>
              <a:rPr lang="en-US" sz="2800" dirty="0">
                <a:latin typeface="+mn-lt"/>
              </a:rPr>
              <a:t>Discounted Cash Flow Valuation</a:t>
            </a:r>
            <a:br>
              <a:rPr lang="en-US" sz="2800" dirty="0">
                <a:latin typeface="+mn-lt"/>
              </a:rPr>
            </a:br>
            <a:br>
              <a:rPr lang="en-US" sz="2800" dirty="0">
                <a:latin typeface="+mn-lt"/>
              </a:rPr>
            </a:br>
            <a:br>
              <a:rPr lang="en-US" sz="2800" dirty="0">
                <a:latin typeface="+mn-lt"/>
              </a:rPr>
            </a:br>
            <a:br>
              <a:rPr lang="en-US" sz="2800" dirty="0">
                <a:latin typeface="+mn-lt"/>
              </a:rPr>
            </a:br>
            <a:br>
              <a:rPr lang="en-US" sz="2800" dirty="0">
                <a:latin typeface="+mn-lt"/>
              </a:rPr>
            </a:br>
            <a:endParaRPr lang="en-US" sz="2800" dirty="0">
              <a:latin typeface="+mn-lt"/>
            </a:endParaRPr>
          </a:p>
        </p:txBody>
      </p:sp>
      <p:sp>
        <p:nvSpPr>
          <p:cNvPr id="4099" name="Text Box 6">
            <a:extLst>
              <a:ext uri="{FF2B5EF4-FFF2-40B4-BE49-F238E27FC236}">
                <a16:creationId xmlns:a16="http://schemas.microsoft.com/office/drawing/2014/main" id="{5460DF7D-032B-4572-A8FC-39528D0BAA44}"/>
              </a:ext>
            </a:extLst>
          </p:cNvPr>
          <p:cNvSpPr txBox="1">
            <a:spLocks noChangeArrowheads="1"/>
          </p:cNvSpPr>
          <p:nvPr/>
        </p:nvSpPr>
        <p:spPr bwMode="auto">
          <a:xfrm>
            <a:off x="3886200" y="168276"/>
            <a:ext cx="6629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400" b="1">
                <a:latin typeface="Tahoma" panose="020B0604030504040204" pitchFamily="34" charset="0"/>
              </a:rPr>
              <a:t>       						</a:t>
            </a:r>
          </a:p>
        </p:txBody>
      </p:sp>
      <p:sp>
        <p:nvSpPr>
          <p:cNvPr id="2" name="Slide Number Placeholder 1">
            <a:extLst>
              <a:ext uri="{FF2B5EF4-FFF2-40B4-BE49-F238E27FC236}">
                <a16:creationId xmlns:a16="http://schemas.microsoft.com/office/drawing/2014/main" id="{9FEA6740-3E54-0149-A6F8-39141AA4B474}"/>
              </a:ext>
            </a:extLst>
          </p:cNvPr>
          <p:cNvSpPr>
            <a:spLocks noGrp="1"/>
          </p:cNvSpPr>
          <p:nvPr>
            <p:ph type="sldNum" sz="quarter" idx="12"/>
          </p:nvPr>
        </p:nvSpPr>
        <p:spPr/>
        <p:txBody>
          <a:bodyPr/>
          <a:lstStyle/>
          <a:p>
            <a:pPr>
              <a:defRPr/>
            </a:pPr>
            <a:fld id="{6159BBD6-D2D8-4323-83F5-F639DBE83213}" type="slidenum">
              <a:rPr lang="en-US" smtClean="0"/>
              <a:pPr>
                <a:defRPr/>
              </a:pPr>
              <a:t>70</a:t>
            </a:fld>
            <a:endParaRPr lang="en-US"/>
          </a:p>
        </p:txBody>
      </p:sp>
    </p:spTree>
    <p:extLst>
      <p:ext uri="{BB962C8B-B14F-4D97-AF65-F5344CB8AC3E}">
        <p14:creationId xmlns:p14="http://schemas.microsoft.com/office/powerpoint/2010/main" val="318579125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7">
            <a:extLst>
              <a:ext uri="{FF2B5EF4-FFF2-40B4-BE49-F238E27FC236}">
                <a16:creationId xmlns:a16="http://schemas.microsoft.com/office/drawing/2014/main" id="{11996F9D-7EC5-41E5-8FBF-80276744F411}"/>
              </a:ext>
            </a:extLst>
          </p:cNvPr>
          <p:cNvSpPr>
            <a:spLocks noGrp="1" noChangeArrowheads="1"/>
          </p:cNvSpPr>
          <p:nvPr>
            <p:ph type="ctrTitle"/>
          </p:nvPr>
        </p:nvSpPr>
        <p:spPr>
          <a:xfrm>
            <a:off x="2209800" y="533400"/>
            <a:ext cx="8001000" cy="604838"/>
          </a:xfrm>
        </p:spPr>
        <p:txBody>
          <a:bodyPr rtlCol="0">
            <a:normAutofit fontScale="90000"/>
          </a:bodyPr>
          <a:lstStyle/>
          <a:p>
            <a:pPr fontAlgn="auto">
              <a:spcAft>
                <a:spcPts val="0"/>
              </a:spcAft>
              <a:defRPr/>
            </a:pPr>
            <a:r>
              <a:rPr lang="en-US" dirty="0"/>
              <a:t>							</a:t>
            </a:r>
            <a:endParaRPr lang="en-US" sz="3100" dirty="0">
              <a:latin typeface="+mn-lt"/>
            </a:endParaRPr>
          </a:p>
        </p:txBody>
      </p:sp>
      <p:sp>
        <p:nvSpPr>
          <p:cNvPr id="5123" name="Rectangle 8">
            <a:extLst>
              <a:ext uri="{FF2B5EF4-FFF2-40B4-BE49-F238E27FC236}">
                <a16:creationId xmlns:a16="http://schemas.microsoft.com/office/drawing/2014/main" id="{2C0EC29F-6804-4D53-98CD-D4DECC347524}"/>
              </a:ext>
            </a:extLst>
          </p:cNvPr>
          <p:cNvSpPr>
            <a:spLocks noGrp="1" noChangeArrowheads="1"/>
          </p:cNvSpPr>
          <p:nvPr>
            <p:ph type="subTitle" idx="1"/>
          </p:nvPr>
        </p:nvSpPr>
        <p:spPr>
          <a:xfrm>
            <a:off x="1402304" y="2927104"/>
            <a:ext cx="9387392" cy="2819400"/>
          </a:xfrm>
        </p:spPr>
        <p:txBody>
          <a:bodyPr/>
          <a:lstStyle/>
          <a:p>
            <a:pPr eaLnBrk="1" hangingPunct="1">
              <a:lnSpc>
                <a:spcPct val="100000"/>
              </a:lnSpc>
            </a:pPr>
            <a:r>
              <a:rPr lang="en-US" altLang="en-US" sz="2800" dirty="0"/>
              <a:t>Free Cash Flow</a:t>
            </a:r>
          </a:p>
          <a:p>
            <a:pPr eaLnBrk="1" hangingPunct="1">
              <a:lnSpc>
                <a:spcPct val="100000"/>
              </a:lnSpc>
            </a:pPr>
            <a:r>
              <a:rPr lang="en-US" altLang="en-US" sz="2800" dirty="0"/>
              <a:t>The EBIT (1-t) Approach</a:t>
            </a:r>
          </a:p>
        </p:txBody>
      </p:sp>
      <p:sp>
        <p:nvSpPr>
          <p:cNvPr id="3" name="Slide Number Placeholder 2">
            <a:extLst>
              <a:ext uri="{FF2B5EF4-FFF2-40B4-BE49-F238E27FC236}">
                <a16:creationId xmlns:a16="http://schemas.microsoft.com/office/drawing/2014/main" id="{8BCAEBE8-6079-0F4D-BF9C-6D2F060BB69E}"/>
              </a:ext>
            </a:extLst>
          </p:cNvPr>
          <p:cNvSpPr>
            <a:spLocks noGrp="1"/>
          </p:cNvSpPr>
          <p:nvPr>
            <p:ph type="sldNum" sz="quarter" idx="12"/>
          </p:nvPr>
        </p:nvSpPr>
        <p:spPr/>
        <p:txBody>
          <a:bodyPr/>
          <a:lstStyle/>
          <a:p>
            <a:pPr algn="r"/>
            <a:fld id="{02B1CF8B-CCE1-4685-A52E-6EBB7B7455EC}" type="slidenum">
              <a:rPr lang="en-US" smtClean="0"/>
              <a:pPr algn="r"/>
              <a:t>71</a:t>
            </a:fld>
            <a:endParaRPr lang="en-US"/>
          </a:p>
        </p:txBody>
      </p:sp>
    </p:spTree>
    <p:extLst>
      <p:ext uri="{BB962C8B-B14F-4D97-AF65-F5344CB8AC3E}">
        <p14:creationId xmlns:p14="http://schemas.microsoft.com/office/powerpoint/2010/main" val="109075859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D937099-84D3-43C6-803F-B3AA6151938F}"/>
              </a:ext>
            </a:extLst>
          </p:cNvPr>
          <p:cNvSpPr txBox="1"/>
          <p:nvPr/>
        </p:nvSpPr>
        <p:spPr>
          <a:xfrm>
            <a:off x="308251" y="1844907"/>
            <a:ext cx="3754260" cy="3310335"/>
          </a:xfrm>
          <a:prstGeom prst="rect">
            <a:avLst/>
          </a:prstGeom>
          <a:noFill/>
        </p:spPr>
        <p:txBody>
          <a:bodyPr wrap="square">
            <a:noAutofit/>
          </a:bodyPr>
          <a:lstStyle/>
          <a:p>
            <a:pPr defTabSz="685800">
              <a:defRPr/>
            </a:pPr>
            <a:r>
              <a:rPr lang="en-US" sz="2000" dirty="0">
                <a:solidFill>
                  <a:prstClr val="black"/>
                </a:solidFill>
                <a:latin typeface="Calibri" panose="020F0502020204030204"/>
              </a:rPr>
              <a:t>EBIT</a:t>
            </a:r>
          </a:p>
          <a:p>
            <a:pPr defTabSz="685800">
              <a:defRPr/>
            </a:pPr>
            <a:endParaRPr lang="en-US" sz="2000" dirty="0">
              <a:solidFill>
                <a:prstClr val="black"/>
              </a:solidFill>
              <a:latin typeface="Calibri" panose="020F0502020204030204"/>
            </a:endParaRPr>
          </a:p>
          <a:p>
            <a:pPr defTabSz="685800">
              <a:defRPr/>
            </a:pPr>
            <a:r>
              <a:rPr lang="en-US" sz="2000" dirty="0">
                <a:solidFill>
                  <a:prstClr val="black"/>
                </a:solidFill>
                <a:latin typeface="Calibri" panose="020F0502020204030204"/>
              </a:rPr>
              <a:t>EBIT (1-t)*</a:t>
            </a:r>
          </a:p>
          <a:p>
            <a:pPr defTabSz="685800">
              <a:defRPr/>
            </a:pPr>
            <a:r>
              <a:rPr lang="en-US" sz="2000" dirty="0">
                <a:solidFill>
                  <a:prstClr val="black"/>
                </a:solidFill>
                <a:latin typeface="Calibri" panose="020F0502020204030204"/>
              </a:rPr>
              <a:t>+ Depreciation</a:t>
            </a:r>
          </a:p>
          <a:p>
            <a:pPr defTabSz="685800">
              <a:defRPr/>
            </a:pPr>
            <a:r>
              <a:rPr lang="en-US" sz="2000" dirty="0">
                <a:solidFill>
                  <a:prstClr val="black"/>
                </a:solidFill>
                <a:latin typeface="Calibri" panose="020F0502020204030204"/>
              </a:rPr>
              <a:t>- Capital Expenditures</a:t>
            </a:r>
          </a:p>
          <a:p>
            <a:pPr defTabSz="685800">
              <a:defRPr/>
            </a:pPr>
            <a:r>
              <a:rPr lang="en-US" sz="2000" dirty="0">
                <a:solidFill>
                  <a:prstClr val="black"/>
                </a:solidFill>
                <a:latin typeface="Calibri" panose="020F0502020204030204"/>
              </a:rPr>
              <a:t>+/- Change in NWC</a:t>
            </a:r>
          </a:p>
          <a:p>
            <a:pPr defTabSz="685800">
              <a:defRPr/>
            </a:pPr>
            <a:endParaRPr lang="en-US" sz="2000" dirty="0">
              <a:solidFill>
                <a:prstClr val="black"/>
              </a:solidFill>
              <a:latin typeface="Calibri" panose="020F0502020204030204"/>
            </a:endParaRPr>
          </a:p>
          <a:p>
            <a:pPr defTabSz="685800">
              <a:defRPr/>
            </a:pPr>
            <a:endParaRPr lang="en-US" sz="2000" dirty="0">
              <a:solidFill>
                <a:prstClr val="black"/>
              </a:solidFill>
              <a:latin typeface="Calibri" panose="020F0502020204030204"/>
            </a:endParaRPr>
          </a:p>
          <a:p>
            <a:pPr defTabSz="685800">
              <a:defRPr/>
            </a:pPr>
            <a:r>
              <a:rPr lang="en-US" sz="2000" b="1" dirty="0">
                <a:solidFill>
                  <a:prstClr val="black"/>
                </a:solidFill>
                <a:latin typeface="Calibri" panose="020F0502020204030204"/>
              </a:rPr>
              <a:t>Free Cash Flow</a:t>
            </a:r>
          </a:p>
        </p:txBody>
      </p:sp>
      <p:sp>
        <p:nvSpPr>
          <p:cNvPr id="6" name="TextBox 5">
            <a:extLst>
              <a:ext uri="{FF2B5EF4-FFF2-40B4-BE49-F238E27FC236}">
                <a16:creationId xmlns:a16="http://schemas.microsoft.com/office/drawing/2014/main" id="{83D0CA86-58DA-4ED2-8DD7-2C09F0C56B4C}"/>
              </a:ext>
            </a:extLst>
          </p:cNvPr>
          <p:cNvSpPr txBox="1">
            <a:spLocks noChangeArrowheads="1"/>
          </p:cNvSpPr>
          <p:nvPr/>
        </p:nvSpPr>
        <p:spPr bwMode="auto">
          <a:xfrm>
            <a:off x="4271073" y="1237815"/>
            <a:ext cx="1247383" cy="4325806"/>
          </a:xfrm>
          <a:prstGeom prst="rect">
            <a:avLst/>
          </a:prstGeom>
          <a:noFill/>
          <a:ln>
            <a:noFill/>
          </a:ln>
        </p:spPr>
        <p:txBody>
          <a:bodyPr wrap="square">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685800">
              <a:defRPr/>
            </a:pPr>
            <a:r>
              <a:rPr lang="en-US" altLang="en-US" sz="2000" b="1" u="sng" dirty="0">
                <a:solidFill>
                  <a:prstClr val="black"/>
                </a:solidFill>
              </a:rPr>
              <a:t>2026</a:t>
            </a:r>
          </a:p>
          <a:p>
            <a:pPr algn="ctr" defTabSz="685800">
              <a:defRPr/>
            </a:pPr>
            <a:endParaRPr lang="en-US" altLang="en-US" sz="2000" b="1" u="sng" dirty="0">
              <a:solidFill>
                <a:prstClr val="black"/>
              </a:solidFill>
            </a:endParaRPr>
          </a:p>
          <a:p>
            <a:pPr algn="ctr" defTabSz="685800">
              <a:defRPr/>
            </a:pPr>
            <a:r>
              <a:rPr lang="en-US" altLang="en-US" sz="2000" dirty="0">
                <a:solidFill>
                  <a:prstClr val="black"/>
                </a:solidFill>
              </a:rPr>
              <a:t>31,792</a:t>
            </a:r>
          </a:p>
          <a:p>
            <a:pPr algn="ctr" defTabSz="685800">
              <a:defRPr/>
            </a:pPr>
            <a:endParaRPr lang="en-US" altLang="en-US" sz="2000" b="1" dirty="0">
              <a:solidFill>
                <a:prstClr val="black"/>
              </a:solidFill>
            </a:endParaRPr>
          </a:p>
          <a:p>
            <a:pPr algn="ctr" defTabSz="685800">
              <a:defRPr/>
            </a:pPr>
            <a:r>
              <a:rPr lang="en-US" altLang="en-US" sz="2000" dirty="0">
                <a:solidFill>
                  <a:prstClr val="black"/>
                </a:solidFill>
              </a:rPr>
              <a:t>20,143</a:t>
            </a:r>
          </a:p>
          <a:p>
            <a:pPr algn="ctr" defTabSz="685800">
              <a:defRPr/>
            </a:pPr>
            <a:r>
              <a:rPr lang="en-US" altLang="en-US" sz="2000" dirty="0">
                <a:solidFill>
                  <a:prstClr val="black"/>
                </a:solidFill>
              </a:rPr>
              <a:t>12,706</a:t>
            </a:r>
          </a:p>
          <a:p>
            <a:pPr algn="ctr" defTabSz="685800">
              <a:defRPr/>
            </a:pPr>
            <a:r>
              <a:rPr lang="en-US" altLang="en-US" sz="2000" dirty="0">
                <a:solidFill>
                  <a:prstClr val="black"/>
                </a:solidFill>
              </a:rPr>
              <a:t>(8,045)</a:t>
            </a:r>
          </a:p>
          <a:p>
            <a:pPr algn="ctr" defTabSz="685800">
              <a:defRPr/>
            </a:pPr>
            <a:r>
              <a:rPr lang="en-US" altLang="en-US" sz="2000" dirty="0">
                <a:solidFill>
                  <a:prstClr val="black"/>
                </a:solidFill>
              </a:rPr>
              <a:t>(5,390)</a:t>
            </a:r>
          </a:p>
          <a:p>
            <a:pPr algn="ctr" defTabSz="685800">
              <a:defRPr/>
            </a:pPr>
            <a:endParaRPr lang="en-US" altLang="en-US" sz="2000" dirty="0">
              <a:solidFill>
                <a:prstClr val="black"/>
              </a:solidFill>
            </a:endParaRPr>
          </a:p>
          <a:p>
            <a:pPr algn="ctr" defTabSz="685800">
              <a:defRPr/>
            </a:pPr>
            <a:endParaRPr lang="en-US" altLang="en-US" sz="2000" dirty="0">
              <a:solidFill>
                <a:prstClr val="black"/>
              </a:solidFill>
            </a:endParaRPr>
          </a:p>
          <a:p>
            <a:pPr algn="ctr" defTabSz="685800">
              <a:defRPr/>
            </a:pPr>
            <a:r>
              <a:rPr lang="en-US" altLang="en-US" sz="2000" b="1" dirty="0">
                <a:solidFill>
                  <a:prstClr val="black"/>
                </a:solidFill>
              </a:rPr>
              <a:t>19,414</a:t>
            </a:r>
          </a:p>
        </p:txBody>
      </p:sp>
      <p:sp>
        <p:nvSpPr>
          <p:cNvPr id="7" name="TextBox 6">
            <a:extLst>
              <a:ext uri="{FF2B5EF4-FFF2-40B4-BE49-F238E27FC236}">
                <a16:creationId xmlns:a16="http://schemas.microsoft.com/office/drawing/2014/main" id="{0A178B3D-588D-4742-9839-4A7FA96DE2D1}"/>
              </a:ext>
            </a:extLst>
          </p:cNvPr>
          <p:cNvSpPr txBox="1">
            <a:spLocks noChangeArrowheads="1"/>
          </p:cNvSpPr>
          <p:nvPr/>
        </p:nvSpPr>
        <p:spPr bwMode="auto">
          <a:xfrm>
            <a:off x="5392659" y="1237815"/>
            <a:ext cx="1664508" cy="3876836"/>
          </a:xfrm>
          <a:prstGeom prst="rect">
            <a:avLst/>
          </a:prstGeom>
          <a:noFill/>
          <a:ln>
            <a:noFill/>
          </a:ln>
        </p:spPr>
        <p:txBody>
          <a:bodyPr>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685800">
              <a:defRPr/>
            </a:pPr>
            <a:r>
              <a:rPr lang="en-US" altLang="en-US" sz="2000" b="1" u="sng" dirty="0">
                <a:solidFill>
                  <a:prstClr val="black"/>
                </a:solidFill>
              </a:rPr>
              <a:t>2027</a:t>
            </a:r>
          </a:p>
          <a:p>
            <a:pPr algn="ctr" defTabSz="685800">
              <a:defRPr/>
            </a:pPr>
            <a:endParaRPr lang="en-US" altLang="en-US" sz="2000" b="1" u="sng" dirty="0">
              <a:solidFill>
                <a:prstClr val="black"/>
              </a:solidFill>
            </a:endParaRPr>
          </a:p>
          <a:p>
            <a:pPr algn="ctr" defTabSz="685800">
              <a:defRPr/>
            </a:pPr>
            <a:r>
              <a:rPr lang="en-US" altLang="en-US" sz="2000" dirty="0">
                <a:solidFill>
                  <a:prstClr val="black"/>
                </a:solidFill>
              </a:rPr>
              <a:t>32,681</a:t>
            </a:r>
          </a:p>
          <a:p>
            <a:pPr algn="ctr" defTabSz="685800">
              <a:defRPr/>
            </a:pPr>
            <a:endParaRPr lang="en-US" altLang="en-US" sz="2000" dirty="0">
              <a:solidFill>
                <a:prstClr val="black"/>
              </a:solidFill>
            </a:endParaRPr>
          </a:p>
          <a:p>
            <a:pPr algn="ctr" defTabSz="685800">
              <a:defRPr/>
            </a:pPr>
            <a:r>
              <a:rPr lang="en-US" altLang="en-US" sz="2000" dirty="0">
                <a:solidFill>
                  <a:prstClr val="black"/>
                </a:solidFill>
              </a:rPr>
              <a:t>20,707</a:t>
            </a:r>
          </a:p>
          <a:p>
            <a:pPr algn="ctr" defTabSz="685800">
              <a:defRPr/>
            </a:pPr>
            <a:r>
              <a:rPr lang="en-US" altLang="en-US" sz="2000" dirty="0">
                <a:solidFill>
                  <a:prstClr val="black"/>
                </a:solidFill>
              </a:rPr>
              <a:t>12,547</a:t>
            </a:r>
          </a:p>
          <a:p>
            <a:pPr algn="ctr" defTabSz="685800">
              <a:defRPr/>
            </a:pPr>
            <a:r>
              <a:rPr lang="en-US" altLang="en-US" sz="2000" dirty="0">
                <a:solidFill>
                  <a:prstClr val="black"/>
                </a:solidFill>
              </a:rPr>
              <a:t>(10,000)</a:t>
            </a:r>
          </a:p>
          <a:p>
            <a:pPr algn="ctr" defTabSz="685800">
              <a:defRPr/>
            </a:pPr>
            <a:r>
              <a:rPr lang="en-US" altLang="en-US" sz="2000" dirty="0">
                <a:solidFill>
                  <a:prstClr val="black"/>
                </a:solidFill>
              </a:rPr>
              <a:t>(573)</a:t>
            </a:r>
          </a:p>
          <a:p>
            <a:pPr algn="ctr" defTabSz="685800">
              <a:defRPr/>
            </a:pPr>
            <a:endParaRPr lang="en-US" altLang="en-US" sz="2000" dirty="0">
              <a:solidFill>
                <a:prstClr val="black"/>
              </a:solidFill>
            </a:endParaRPr>
          </a:p>
          <a:p>
            <a:pPr algn="ctr" defTabSz="685800">
              <a:defRPr/>
            </a:pPr>
            <a:endParaRPr lang="en-US" altLang="en-US" sz="2000" dirty="0">
              <a:solidFill>
                <a:prstClr val="black"/>
              </a:solidFill>
            </a:endParaRPr>
          </a:p>
          <a:p>
            <a:pPr algn="ctr" defTabSz="685800">
              <a:defRPr/>
            </a:pPr>
            <a:r>
              <a:rPr lang="en-US" altLang="en-US" sz="2000" b="1" dirty="0">
                <a:solidFill>
                  <a:prstClr val="black"/>
                </a:solidFill>
              </a:rPr>
              <a:t>22,681</a:t>
            </a:r>
          </a:p>
        </p:txBody>
      </p:sp>
      <p:sp>
        <p:nvSpPr>
          <p:cNvPr id="8" name="TextBox 7">
            <a:extLst>
              <a:ext uri="{FF2B5EF4-FFF2-40B4-BE49-F238E27FC236}">
                <a16:creationId xmlns:a16="http://schemas.microsoft.com/office/drawing/2014/main" id="{3CE811B3-62BC-4A0C-943D-B54CDE572F42}"/>
              </a:ext>
            </a:extLst>
          </p:cNvPr>
          <p:cNvSpPr txBox="1">
            <a:spLocks noChangeArrowheads="1"/>
          </p:cNvSpPr>
          <p:nvPr/>
        </p:nvSpPr>
        <p:spPr bwMode="auto">
          <a:xfrm>
            <a:off x="6803509" y="1246857"/>
            <a:ext cx="1664508" cy="3858751"/>
          </a:xfrm>
          <a:prstGeom prst="rect">
            <a:avLst/>
          </a:prstGeom>
          <a:noFill/>
          <a:ln>
            <a:noFill/>
          </a:ln>
        </p:spPr>
        <p:txBody>
          <a:bodyPr>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685800">
              <a:defRPr/>
            </a:pPr>
            <a:r>
              <a:rPr lang="en-US" altLang="en-US" sz="2000" b="1" u="sng" dirty="0">
                <a:solidFill>
                  <a:prstClr val="black"/>
                </a:solidFill>
              </a:rPr>
              <a:t>2028</a:t>
            </a:r>
          </a:p>
          <a:p>
            <a:pPr algn="ctr" defTabSz="685800">
              <a:defRPr/>
            </a:pPr>
            <a:endParaRPr lang="en-US" altLang="en-US" sz="2000" b="1" u="sng" dirty="0">
              <a:solidFill>
                <a:prstClr val="black"/>
              </a:solidFill>
            </a:endParaRPr>
          </a:p>
          <a:p>
            <a:pPr algn="ctr" defTabSz="685800">
              <a:defRPr/>
            </a:pPr>
            <a:r>
              <a:rPr lang="en-US" altLang="en-US" sz="2000" dirty="0">
                <a:solidFill>
                  <a:prstClr val="black"/>
                </a:solidFill>
              </a:rPr>
              <a:t>35,785</a:t>
            </a:r>
          </a:p>
          <a:p>
            <a:pPr algn="ctr" defTabSz="685800">
              <a:defRPr/>
            </a:pPr>
            <a:endParaRPr lang="en-US" altLang="en-US" sz="2000" dirty="0">
              <a:solidFill>
                <a:prstClr val="black"/>
              </a:solidFill>
            </a:endParaRPr>
          </a:p>
          <a:p>
            <a:pPr algn="ctr" defTabSz="685800">
              <a:defRPr/>
            </a:pPr>
            <a:r>
              <a:rPr lang="en-US" altLang="en-US" sz="2000" dirty="0">
                <a:solidFill>
                  <a:prstClr val="black"/>
                </a:solidFill>
              </a:rPr>
              <a:t>22,673</a:t>
            </a:r>
          </a:p>
          <a:p>
            <a:pPr algn="ctr" defTabSz="685800">
              <a:defRPr/>
            </a:pPr>
            <a:r>
              <a:rPr lang="en-US" altLang="en-US" sz="2000" dirty="0">
                <a:solidFill>
                  <a:prstClr val="black"/>
                </a:solidFill>
              </a:rPr>
              <a:t>12,628</a:t>
            </a:r>
          </a:p>
          <a:p>
            <a:pPr algn="ctr" defTabSz="685800">
              <a:defRPr/>
            </a:pPr>
            <a:r>
              <a:rPr lang="en-US" altLang="en-US" sz="2000" dirty="0">
                <a:solidFill>
                  <a:prstClr val="black"/>
                </a:solidFill>
              </a:rPr>
              <a:t>(10,000)</a:t>
            </a:r>
          </a:p>
          <a:p>
            <a:pPr algn="ctr" defTabSz="685800">
              <a:defRPr/>
            </a:pPr>
            <a:r>
              <a:rPr lang="en-US" altLang="en-US" sz="2000" dirty="0">
                <a:solidFill>
                  <a:prstClr val="black"/>
                </a:solidFill>
              </a:rPr>
              <a:t>(878)</a:t>
            </a:r>
          </a:p>
          <a:p>
            <a:pPr algn="ctr" defTabSz="685800">
              <a:defRPr/>
            </a:pPr>
            <a:endParaRPr lang="en-US" altLang="en-US" sz="2000" dirty="0">
              <a:solidFill>
                <a:prstClr val="black"/>
              </a:solidFill>
            </a:endParaRPr>
          </a:p>
          <a:p>
            <a:pPr algn="ctr" defTabSz="685800">
              <a:defRPr/>
            </a:pPr>
            <a:endParaRPr lang="en-US" altLang="en-US" sz="2000" dirty="0">
              <a:solidFill>
                <a:prstClr val="black"/>
              </a:solidFill>
            </a:endParaRPr>
          </a:p>
          <a:p>
            <a:pPr algn="ctr" defTabSz="685800">
              <a:defRPr/>
            </a:pPr>
            <a:r>
              <a:rPr lang="en-US" altLang="en-US" sz="2000" b="1" dirty="0">
                <a:solidFill>
                  <a:prstClr val="black"/>
                </a:solidFill>
              </a:rPr>
              <a:t>24,423</a:t>
            </a:r>
          </a:p>
          <a:p>
            <a:pPr defTabSz="685800">
              <a:defRPr/>
            </a:pPr>
            <a:endParaRPr lang="en-US" altLang="en-US" sz="2000" dirty="0">
              <a:solidFill>
                <a:prstClr val="black"/>
              </a:solidFill>
            </a:endParaRPr>
          </a:p>
        </p:txBody>
      </p:sp>
      <p:sp>
        <p:nvSpPr>
          <p:cNvPr id="9" name="TextBox 8">
            <a:extLst>
              <a:ext uri="{FF2B5EF4-FFF2-40B4-BE49-F238E27FC236}">
                <a16:creationId xmlns:a16="http://schemas.microsoft.com/office/drawing/2014/main" id="{CCDC20A3-6E00-4BFC-8145-3E970E96581D}"/>
              </a:ext>
            </a:extLst>
          </p:cNvPr>
          <p:cNvSpPr txBox="1">
            <a:spLocks noChangeArrowheads="1"/>
          </p:cNvSpPr>
          <p:nvPr/>
        </p:nvSpPr>
        <p:spPr bwMode="auto">
          <a:xfrm>
            <a:off x="8133656" y="1237815"/>
            <a:ext cx="1664509" cy="3858853"/>
          </a:xfrm>
          <a:prstGeom prst="rect">
            <a:avLst/>
          </a:prstGeom>
          <a:noFill/>
          <a:ln>
            <a:noFill/>
          </a:ln>
        </p:spPr>
        <p:txBody>
          <a:bodyPr>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685800">
              <a:defRPr/>
            </a:pPr>
            <a:r>
              <a:rPr lang="en-US" altLang="en-US" sz="2000" b="1" u="sng" dirty="0">
                <a:solidFill>
                  <a:prstClr val="black"/>
                </a:solidFill>
              </a:rPr>
              <a:t>2029</a:t>
            </a:r>
          </a:p>
          <a:p>
            <a:pPr algn="ctr" defTabSz="685800">
              <a:defRPr/>
            </a:pPr>
            <a:endParaRPr lang="en-US" altLang="en-US" sz="2000" b="1" u="sng" dirty="0">
              <a:solidFill>
                <a:prstClr val="black"/>
              </a:solidFill>
            </a:endParaRPr>
          </a:p>
          <a:p>
            <a:pPr algn="ctr" defTabSz="685800">
              <a:defRPr/>
            </a:pPr>
            <a:r>
              <a:rPr lang="en-US" altLang="en-US" sz="2000" dirty="0">
                <a:solidFill>
                  <a:prstClr val="black"/>
                </a:solidFill>
              </a:rPr>
              <a:t>38,286</a:t>
            </a:r>
          </a:p>
          <a:p>
            <a:pPr algn="ctr" defTabSz="685800">
              <a:defRPr/>
            </a:pPr>
            <a:endParaRPr lang="en-US" altLang="en-US" sz="2000" dirty="0">
              <a:solidFill>
                <a:prstClr val="black"/>
              </a:solidFill>
            </a:endParaRPr>
          </a:p>
          <a:p>
            <a:pPr algn="ctr" defTabSz="685800">
              <a:defRPr/>
            </a:pPr>
            <a:r>
              <a:rPr lang="en-US" altLang="en-US" sz="2000" dirty="0">
                <a:solidFill>
                  <a:prstClr val="black"/>
                </a:solidFill>
              </a:rPr>
              <a:t>24,258</a:t>
            </a:r>
          </a:p>
          <a:p>
            <a:pPr algn="ctr" defTabSz="685800">
              <a:defRPr/>
            </a:pPr>
            <a:r>
              <a:rPr lang="en-US" altLang="en-US" sz="2000" dirty="0">
                <a:solidFill>
                  <a:prstClr val="black"/>
                </a:solidFill>
              </a:rPr>
              <a:t>12,850</a:t>
            </a:r>
          </a:p>
          <a:p>
            <a:pPr algn="ctr" defTabSz="685800">
              <a:defRPr/>
            </a:pPr>
            <a:r>
              <a:rPr lang="en-US" altLang="en-US" sz="2000" dirty="0">
                <a:solidFill>
                  <a:prstClr val="black"/>
                </a:solidFill>
              </a:rPr>
              <a:t>(10,000)</a:t>
            </a:r>
          </a:p>
          <a:p>
            <a:pPr algn="ctr" defTabSz="685800">
              <a:defRPr/>
            </a:pPr>
            <a:r>
              <a:rPr lang="en-US" altLang="en-US" sz="2000" dirty="0">
                <a:solidFill>
                  <a:prstClr val="black"/>
                </a:solidFill>
              </a:rPr>
              <a:t>(971)</a:t>
            </a:r>
          </a:p>
          <a:p>
            <a:pPr algn="ctr" defTabSz="685800">
              <a:defRPr/>
            </a:pPr>
            <a:endParaRPr lang="en-US" altLang="en-US" sz="2000" dirty="0">
              <a:solidFill>
                <a:prstClr val="black"/>
              </a:solidFill>
            </a:endParaRPr>
          </a:p>
          <a:p>
            <a:pPr algn="ctr" defTabSz="685800">
              <a:defRPr/>
            </a:pPr>
            <a:endParaRPr lang="en-US" altLang="en-US" sz="2000" dirty="0">
              <a:solidFill>
                <a:prstClr val="black"/>
              </a:solidFill>
            </a:endParaRPr>
          </a:p>
          <a:p>
            <a:pPr algn="ctr" defTabSz="685800">
              <a:defRPr/>
            </a:pPr>
            <a:r>
              <a:rPr lang="en-US" altLang="en-US" sz="2000" b="1" dirty="0">
                <a:solidFill>
                  <a:prstClr val="black"/>
                </a:solidFill>
              </a:rPr>
              <a:t>26,137</a:t>
            </a:r>
          </a:p>
        </p:txBody>
      </p:sp>
      <p:sp>
        <p:nvSpPr>
          <p:cNvPr id="2" name="Slide Number Placeholder 1">
            <a:extLst>
              <a:ext uri="{FF2B5EF4-FFF2-40B4-BE49-F238E27FC236}">
                <a16:creationId xmlns:a16="http://schemas.microsoft.com/office/drawing/2014/main" id="{4D8A9056-7670-0842-B412-6E06BE1628D3}"/>
              </a:ext>
            </a:extLst>
          </p:cNvPr>
          <p:cNvSpPr>
            <a:spLocks noGrp="1"/>
          </p:cNvSpPr>
          <p:nvPr>
            <p:ph type="sldNum" sz="quarter" idx="11"/>
          </p:nvPr>
        </p:nvSpPr>
        <p:spPr/>
        <p:txBody>
          <a:bodyPr/>
          <a:lstStyle/>
          <a:p>
            <a:pPr>
              <a:defRPr/>
            </a:pPr>
            <a:r>
              <a:rPr lang="en-US" altLang="en-US"/>
              <a:t> </a:t>
            </a:r>
            <a:fld id="{0DB08D5A-911D-4C5E-90B5-2956566E02E4}" type="slidenum">
              <a:rPr lang="en-US" altLang="en-US" smtClean="0"/>
              <a:pPr>
                <a:defRPr/>
              </a:pPr>
              <a:t>72</a:t>
            </a:fld>
            <a:endParaRPr lang="en-US" altLang="en-US"/>
          </a:p>
        </p:txBody>
      </p:sp>
      <p:sp>
        <p:nvSpPr>
          <p:cNvPr id="10" name="TextBox 9">
            <a:extLst>
              <a:ext uri="{FF2B5EF4-FFF2-40B4-BE49-F238E27FC236}">
                <a16:creationId xmlns:a16="http://schemas.microsoft.com/office/drawing/2014/main" id="{408F02F4-5865-3142-8346-3EFB11D68A42}"/>
              </a:ext>
            </a:extLst>
          </p:cNvPr>
          <p:cNvSpPr txBox="1">
            <a:spLocks noChangeArrowheads="1"/>
          </p:cNvSpPr>
          <p:nvPr/>
        </p:nvSpPr>
        <p:spPr bwMode="auto">
          <a:xfrm>
            <a:off x="9491945" y="1237814"/>
            <a:ext cx="1664509" cy="3858853"/>
          </a:xfrm>
          <a:prstGeom prst="rect">
            <a:avLst/>
          </a:prstGeom>
          <a:noFill/>
          <a:ln>
            <a:noFill/>
          </a:ln>
        </p:spPr>
        <p:txBody>
          <a:bodyPr>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685800">
              <a:defRPr/>
            </a:pPr>
            <a:r>
              <a:rPr lang="en-US" altLang="en-US" sz="2000" b="1" u="sng" dirty="0">
                <a:solidFill>
                  <a:prstClr val="black"/>
                </a:solidFill>
              </a:rPr>
              <a:t>2030</a:t>
            </a:r>
          </a:p>
          <a:p>
            <a:pPr algn="ctr" defTabSz="685800">
              <a:defRPr/>
            </a:pPr>
            <a:endParaRPr lang="en-US" altLang="en-US" sz="2000" b="1" u="sng" dirty="0">
              <a:solidFill>
                <a:prstClr val="black"/>
              </a:solidFill>
            </a:endParaRPr>
          </a:p>
          <a:p>
            <a:pPr algn="ctr" defTabSz="685800">
              <a:defRPr/>
            </a:pPr>
            <a:r>
              <a:rPr lang="en-US" altLang="en-US" sz="2000" dirty="0">
                <a:solidFill>
                  <a:prstClr val="black"/>
                </a:solidFill>
              </a:rPr>
              <a:t>40,500</a:t>
            </a:r>
          </a:p>
          <a:p>
            <a:pPr algn="ctr" defTabSz="685800">
              <a:defRPr/>
            </a:pPr>
            <a:endParaRPr lang="en-US" altLang="en-US" sz="2000" dirty="0">
              <a:solidFill>
                <a:prstClr val="black"/>
              </a:solidFill>
            </a:endParaRPr>
          </a:p>
          <a:p>
            <a:pPr algn="ctr" defTabSz="685800">
              <a:defRPr/>
            </a:pPr>
            <a:r>
              <a:rPr lang="en-US" altLang="en-US" sz="2000" dirty="0">
                <a:solidFill>
                  <a:prstClr val="black"/>
                </a:solidFill>
              </a:rPr>
              <a:t>25,661</a:t>
            </a:r>
          </a:p>
          <a:p>
            <a:pPr algn="ctr" defTabSz="685800">
              <a:defRPr/>
            </a:pPr>
            <a:r>
              <a:rPr lang="en-US" altLang="en-US" sz="2000" dirty="0">
                <a:solidFill>
                  <a:prstClr val="black"/>
                </a:solidFill>
              </a:rPr>
              <a:t>14,452</a:t>
            </a:r>
          </a:p>
          <a:p>
            <a:pPr algn="ctr" defTabSz="685800">
              <a:defRPr/>
            </a:pPr>
            <a:r>
              <a:rPr lang="en-US" altLang="en-US" sz="2000" dirty="0">
                <a:solidFill>
                  <a:prstClr val="black"/>
                </a:solidFill>
              </a:rPr>
              <a:t>(10,000)</a:t>
            </a:r>
          </a:p>
          <a:p>
            <a:pPr algn="ctr" defTabSz="685800">
              <a:defRPr/>
            </a:pPr>
            <a:r>
              <a:rPr lang="en-US" altLang="en-US" sz="2000" dirty="0">
                <a:solidFill>
                  <a:prstClr val="black"/>
                </a:solidFill>
              </a:rPr>
              <a:t>(1,000)</a:t>
            </a:r>
          </a:p>
          <a:p>
            <a:pPr algn="ctr" defTabSz="685800">
              <a:defRPr/>
            </a:pPr>
            <a:endParaRPr lang="en-US" altLang="en-US" sz="2000" dirty="0">
              <a:solidFill>
                <a:prstClr val="black"/>
              </a:solidFill>
            </a:endParaRPr>
          </a:p>
          <a:p>
            <a:pPr algn="ctr" defTabSz="685800">
              <a:defRPr/>
            </a:pPr>
            <a:endParaRPr lang="en-US" altLang="en-US" sz="2000" dirty="0">
              <a:solidFill>
                <a:prstClr val="black"/>
              </a:solidFill>
            </a:endParaRPr>
          </a:p>
          <a:p>
            <a:pPr algn="ctr" defTabSz="685800">
              <a:defRPr/>
            </a:pPr>
            <a:r>
              <a:rPr lang="en-US" altLang="en-US" sz="2000" b="1" dirty="0">
                <a:solidFill>
                  <a:prstClr val="black"/>
                </a:solidFill>
              </a:rPr>
              <a:t>29,113</a:t>
            </a:r>
          </a:p>
        </p:txBody>
      </p:sp>
      <p:sp>
        <p:nvSpPr>
          <p:cNvPr id="11" name="TextBox 10">
            <a:extLst>
              <a:ext uri="{FF2B5EF4-FFF2-40B4-BE49-F238E27FC236}">
                <a16:creationId xmlns:a16="http://schemas.microsoft.com/office/drawing/2014/main" id="{E4178101-7374-B645-9B6B-FFA36CF74FEE}"/>
              </a:ext>
            </a:extLst>
          </p:cNvPr>
          <p:cNvSpPr txBox="1">
            <a:spLocks noChangeArrowheads="1"/>
          </p:cNvSpPr>
          <p:nvPr/>
        </p:nvSpPr>
        <p:spPr bwMode="auto">
          <a:xfrm>
            <a:off x="10711187" y="935970"/>
            <a:ext cx="1664509" cy="4219272"/>
          </a:xfrm>
          <a:prstGeom prst="rect">
            <a:avLst/>
          </a:prstGeom>
          <a:noFill/>
          <a:ln>
            <a:noFill/>
          </a:ln>
        </p:spPr>
        <p:txBody>
          <a:bodyPr>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685800">
              <a:defRPr/>
            </a:pPr>
            <a:r>
              <a:rPr lang="en-US" altLang="en-US" sz="2000" b="1" dirty="0">
                <a:solidFill>
                  <a:prstClr val="black"/>
                </a:solidFill>
              </a:rPr>
              <a:t>TV</a:t>
            </a:r>
          </a:p>
          <a:p>
            <a:pPr algn="ctr" defTabSz="685800">
              <a:defRPr/>
            </a:pPr>
            <a:r>
              <a:rPr lang="en-US" altLang="en-US" sz="2000" b="1" u="sng" dirty="0">
                <a:solidFill>
                  <a:prstClr val="black"/>
                </a:solidFill>
              </a:rPr>
              <a:t>2030</a:t>
            </a:r>
          </a:p>
          <a:p>
            <a:pPr algn="ctr" defTabSz="685800">
              <a:defRPr/>
            </a:pPr>
            <a:endParaRPr lang="en-US" altLang="en-US" sz="2000" b="1" u="sng" dirty="0">
              <a:solidFill>
                <a:prstClr val="black"/>
              </a:solidFill>
            </a:endParaRPr>
          </a:p>
          <a:p>
            <a:pPr algn="ctr" defTabSz="685800">
              <a:defRPr/>
            </a:pPr>
            <a:r>
              <a:rPr lang="en-US" altLang="en-US" sz="2000" dirty="0">
                <a:solidFill>
                  <a:prstClr val="black"/>
                </a:solidFill>
              </a:rPr>
              <a:t>40,500</a:t>
            </a:r>
          </a:p>
          <a:p>
            <a:pPr algn="ctr" defTabSz="685800">
              <a:defRPr/>
            </a:pPr>
            <a:endParaRPr lang="en-US" altLang="en-US" sz="2000" dirty="0">
              <a:solidFill>
                <a:prstClr val="black"/>
              </a:solidFill>
            </a:endParaRPr>
          </a:p>
          <a:p>
            <a:pPr algn="ctr" defTabSz="685800">
              <a:defRPr/>
            </a:pPr>
            <a:r>
              <a:rPr lang="en-US" altLang="en-US" sz="2000" dirty="0">
                <a:solidFill>
                  <a:prstClr val="black"/>
                </a:solidFill>
              </a:rPr>
              <a:t>25,661</a:t>
            </a:r>
          </a:p>
          <a:p>
            <a:pPr algn="ctr" defTabSz="685800">
              <a:defRPr/>
            </a:pPr>
            <a:r>
              <a:rPr lang="en-US" altLang="en-US" sz="2000" dirty="0">
                <a:solidFill>
                  <a:prstClr val="black"/>
                </a:solidFill>
              </a:rPr>
              <a:t>14,452</a:t>
            </a:r>
          </a:p>
          <a:p>
            <a:pPr algn="ctr" defTabSz="685800">
              <a:defRPr/>
            </a:pPr>
            <a:r>
              <a:rPr lang="en-US" altLang="en-US" sz="2000" dirty="0">
                <a:solidFill>
                  <a:prstClr val="black"/>
                </a:solidFill>
              </a:rPr>
              <a:t>(14,452)</a:t>
            </a:r>
          </a:p>
          <a:p>
            <a:pPr algn="ctr" defTabSz="685800">
              <a:defRPr/>
            </a:pPr>
            <a:r>
              <a:rPr lang="en-US" altLang="en-US" sz="2000" dirty="0">
                <a:solidFill>
                  <a:prstClr val="black"/>
                </a:solidFill>
              </a:rPr>
              <a:t>-</a:t>
            </a:r>
          </a:p>
          <a:p>
            <a:pPr algn="ctr" defTabSz="685800">
              <a:defRPr/>
            </a:pPr>
            <a:endParaRPr lang="en-US" altLang="en-US" sz="2000" dirty="0">
              <a:solidFill>
                <a:prstClr val="black"/>
              </a:solidFill>
            </a:endParaRPr>
          </a:p>
          <a:p>
            <a:pPr algn="ctr" defTabSz="685800">
              <a:defRPr/>
            </a:pPr>
            <a:endParaRPr lang="en-US" altLang="en-US" sz="2000" dirty="0">
              <a:solidFill>
                <a:prstClr val="black"/>
              </a:solidFill>
            </a:endParaRPr>
          </a:p>
          <a:p>
            <a:pPr algn="ctr" defTabSz="685800">
              <a:defRPr/>
            </a:pPr>
            <a:r>
              <a:rPr lang="en-US" altLang="en-US" sz="2000" b="1" dirty="0">
                <a:solidFill>
                  <a:prstClr val="black"/>
                </a:solidFill>
              </a:rPr>
              <a:t>25,661</a:t>
            </a:r>
          </a:p>
        </p:txBody>
      </p:sp>
      <p:sp>
        <p:nvSpPr>
          <p:cNvPr id="3" name="TextBox 2">
            <a:extLst>
              <a:ext uri="{FF2B5EF4-FFF2-40B4-BE49-F238E27FC236}">
                <a16:creationId xmlns:a16="http://schemas.microsoft.com/office/drawing/2014/main" id="{865D233F-D6F3-7C4F-A757-D0DA4CF8970E}"/>
              </a:ext>
            </a:extLst>
          </p:cNvPr>
          <p:cNvSpPr txBox="1"/>
          <p:nvPr/>
        </p:nvSpPr>
        <p:spPr>
          <a:xfrm>
            <a:off x="234732" y="4929985"/>
            <a:ext cx="6325865" cy="400110"/>
          </a:xfrm>
          <a:prstGeom prst="rect">
            <a:avLst/>
          </a:prstGeom>
          <a:noFill/>
        </p:spPr>
        <p:txBody>
          <a:bodyPr wrap="square" rtlCol="0">
            <a:spAutoFit/>
          </a:bodyPr>
          <a:lstStyle/>
          <a:p>
            <a:r>
              <a:rPr lang="en-US" sz="2000" dirty="0"/>
              <a:t>* EBIT (1-t) is based upon an effective tax rate of 36.64%.</a:t>
            </a:r>
          </a:p>
        </p:txBody>
      </p:sp>
    </p:spTree>
    <p:extLst>
      <p:ext uri="{BB962C8B-B14F-4D97-AF65-F5344CB8AC3E}">
        <p14:creationId xmlns:p14="http://schemas.microsoft.com/office/powerpoint/2010/main" val="2765888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anim calcmode="lin" valueType="num">
                                      <p:cBhvr additive="base">
                                        <p:cTn id="43"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xEl>
                                              <p:pRg st="0" end="0"/>
                                            </p:txEl>
                                          </p:spTgt>
                                        </p:tgtEl>
                                        <p:attrNameLst>
                                          <p:attrName>style.visibility</p:attrName>
                                        </p:attrNameLst>
                                      </p:cBhvr>
                                      <p:to>
                                        <p:strVal val="visible"/>
                                      </p:to>
                                    </p:set>
                                    <p:anim calcmode="lin" valueType="num">
                                      <p:cBhvr additive="base">
                                        <p:cTn id="4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
                                            <p:txEl>
                                              <p:pRg st="2" end="2"/>
                                            </p:txEl>
                                          </p:spTgt>
                                        </p:tgtEl>
                                        <p:attrNameLst>
                                          <p:attrName>style.visibility</p:attrName>
                                        </p:attrNameLst>
                                      </p:cBhvr>
                                      <p:to>
                                        <p:strVal val="visible"/>
                                      </p:to>
                                    </p:set>
                                    <p:anim calcmode="lin" valueType="num">
                                      <p:cBhvr additive="base">
                                        <p:cTn id="5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
                                            <p:txEl>
                                              <p:pRg st="4" end="4"/>
                                            </p:txEl>
                                          </p:spTgt>
                                        </p:tgtEl>
                                        <p:attrNameLst>
                                          <p:attrName>style.visibility</p:attrName>
                                        </p:attrNameLst>
                                      </p:cBhvr>
                                      <p:to>
                                        <p:strVal val="visible"/>
                                      </p:to>
                                    </p:set>
                                    <p:anim calcmode="lin" valueType="num">
                                      <p:cBhvr additive="base">
                                        <p:cTn id="6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6">
                                            <p:txEl>
                                              <p:pRg st="5" end="5"/>
                                            </p:txEl>
                                          </p:spTgt>
                                        </p:tgtEl>
                                        <p:attrNameLst>
                                          <p:attrName>style.visibility</p:attrName>
                                        </p:attrNameLst>
                                      </p:cBhvr>
                                      <p:to>
                                        <p:strVal val="visible"/>
                                      </p:to>
                                    </p:set>
                                    <p:anim calcmode="lin" valueType="num">
                                      <p:cBhvr additive="base">
                                        <p:cTn id="6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6">
                                            <p:txEl>
                                              <p:pRg st="6" end="6"/>
                                            </p:txEl>
                                          </p:spTgt>
                                        </p:tgtEl>
                                        <p:attrNameLst>
                                          <p:attrName>style.visibility</p:attrName>
                                        </p:attrNameLst>
                                      </p:cBhvr>
                                      <p:to>
                                        <p:strVal val="visible"/>
                                      </p:to>
                                    </p:set>
                                    <p:anim calcmode="lin" valueType="num">
                                      <p:cBhvr additive="base">
                                        <p:cTn id="7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6">
                                            <p:txEl>
                                              <p:pRg st="7" end="7"/>
                                            </p:txEl>
                                          </p:spTgt>
                                        </p:tgtEl>
                                        <p:attrNameLst>
                                          <p:attrName>style.visibility</p:attrName>
                                        </p:attrNameLst>
                                      </p:cBhvr>
                                      <p:to>
                                        <p:strVal val="visible"/>
                                      </p:to>
                                    </p:set>
                                    <p:anim calcmode="lin" valueType="num">
                                      <p:cBhvr additive="base">
                                        <p:cTn id="7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6">
                                            <p:txEl>
                                              <p:pRg st="10" end="10"/>
                                            </p:txEl>
                                          </p:spTgt>
                                        </p:tgtEl>
                                        <p:attrNameLst>
                                          <p:attrName>style.visibility</p:attrName>
                                        </p:attrNameLst>
                                      </p:cBhvr>
                                      <p:to>
                                        <p:strVal val="visible"/>
                                      </p:to>
                                    </p:set>
                                    <p:anim calcmode="lin" valueType="num">
                                      <p:cBhvr additive="base">
                                        <p:cTn id="85"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7">
                                            <p:txEl>
                                              <p:pRg st="0" end="0"/>
                                            </p:txEl>
                                          </p:spTgt>
                                        </p:tgtEl>
                                        <p:attrNameLst>
                                          <p:attrName>style.visibility</p:attrName>
                                        </p:attrNameLst>
                                      </p:cBhvr>
                                      <p:to>
                                        <p:strVal val="visible"/>
                                      </p:to>
                                    </p:set>
                                    <p:anim calcmode="lin" valueType="num">
                                      <p:cBhvr additive="base">
                                        <p:cTn id="9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7">
                                            <p:txEl>
                                              <p:pRg st="2" end="2"/>
                                            </p:txEl>
                                          </p:spTgt>
                                        </p:tgtEl>
                                        <p:attrNameLst>
                                          <p:attrName>style.visibility</p:attrName>
                                        </p:attrNameLst>
                                      </p:cBhvr>
                                      <p:to>
                                        <p:strVal val="visible"/>
                                      </p:to>
                                    </p:set>
                                    <p:anim calcmode="lin" valueType="num">
                                      <p:cBhvr additive="base">
                                        <p:cTn id="9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7">
                                            <p:txEl>
                                              <p:pRg st="4" end="4"/>
                                            </p:txEl>
                                          </p:spTgt>
                                        </p:tgtEl>
                                        <p:attrNameLst>
                                          <p:attrName>style.visibility</p:attrName>
                                        </p:attrNameLst>
                                      </p:cBhvr>
                                      <p:to>
                                        <p:strVal val="visible"/>
                                      </p:to>
                                    </p:set>
                                    <p:anim calcmode="lin" valueType="num">
                                      <p:cBhvr additive="base">
                                        <p:cTn id="10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7">
                                            <p:txEl>
                                              <p:pRg st="5" end="5"/>
                                            </p:txEl>
                                          </p:spTgt>
                                        </p:tgtEl>
                                        <p:attrNameLst>
                                          <p:attrName>style.visibility</p:attrName>
                                        </p:attrNameLst>
                                      </p:cBhvr>
                                      <p:to>
                                        <p:strVal val="visible"/>
                                      </p:to>
                                    </p:set>
                                    <p:anim calcmode="lin" valueType="num">
                                      <p:cBhvr additive="base">
                                        <p:cTn id="109"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7">
                                            <p:txEl>
                                              <p:pRg st="6" end="6"/>
                                            </p:txEl>
                                          </p:spTgt>
                                        </p:tgtEl>
                                        <p:attrNameLst>
                                          <p:attrName>style.visibility</p:attrName>
                                        </p:attrNameLst>
                                      </p:cBhvr>
                                      <p:to>
                                        <p:strVal val="visible"/>
                                      </p:to>
                                    </p:set>
                                    <p:anim calcmode="lin" valueType="num">
                                      <p:cBhvr additive="base">
                                        <p:cTn id="115"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7">
                                            <p:txEl>
                                              <p:pRg st="7" end="7"/>
                                            </p:txEl>
                                          </p:spTgt>
                                        </p:tgtEl>
                                        <p:attrNameLst>
                                          <p:attrName>style.visibility</p:attrName>
                                        </p:attrNameLst>
                                      </p:cBhvr>
                                      <p:to>
                                        <p:strVal val="visible"/>
                                      </p:to>
                                    </p:set>
                                    <p:anim calcmode="lin" valueType="num">
                                      <p:cBhvr additive="base">
                                        <p:cTn id="121"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122"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7">
                                            <p:txEl>
                                              <p:pRg st="10" end="10"/>
                                            </p:txEl>
                                          </p:spTgt>
                                        </p:tgtEl>
                                        <p:attrNameLst>
                                          <p:attrName>style.visibility</p:attrName>
                                        </p:attrNameLst>
                                      </p:cBhvr>
                                      <p:to>
                                        <p:strVal val="visible"/>
                                      </p:to>
                                    </p:set>
                                    <p:anim calcmode="lin" valueType="num">
                                      <p:cBhvr additive="base">
                                        <p:cTn id="127"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128" dur="500" fill="hold"/>
                                        <p:tgtEl>
                                          <p:spTgt spid="7">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8">
                                            <p:txEl>
                                              <p:pRg st="0" end="0"/>
                                            </p:txEl>
                                          </p:spTgt>
                                        </p:tgtEl>
                                        <p:attrNameLst>
                                          <p:attrName>style.visibility</p:attrName>
                                        </p:attrNameLst>
                                      </p:cBhvr>
                                      <p:to>
                                        <p:strVal val="visible"/>
                                      </p:to>
                                    </p:set>
                                    <p:anim calcmode="lin" valueType="num">
                                      <p:cBhvr additive="base">
                                        <p:cTn id="13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3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grpId="0" nodeType="clickEffect">
                                  <p:stCondLst>
                                    <p:cond delay="0"/>
                                  </p:stCondLst>
                                  <p:childTnLst>
                                    <p:set>
                                      <p:cBhvr>
                                        <p:cTn id="138" dur="1" fill="hold">
                                          <p:stCondLst>
                                            <p:cond delay="0"/>
                                          </p:stCondLst>
                                        </p:cTn>
                                        <p:tgtEl>
                                          <p:spTgt spid="8">
                                            <p:txEl>
                                              <p:pRg st="2" end="2"/>
                                            </p:txEl>
                                          </p:spTgt>
                                        </p:tgtEl>
                                        <p:attrNameLst>
                                          <p:attrName>style.visibility</p:attrName>
                                        </p:attrNameLst>
                                      </p:cBhvr>
                                      <p:to>
                                        <p:strVal val="visible"/>
                                      </p:to>
                                    </p:set>
                                    <p:anim calcmode="lin" valueType="num">
                                      <p:cBhvr additive="base">
                                        <p:cTn id="13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8">
                                            <p:txEl>
                                              <p:pRg st="4" end="4"/>
                                            </p:txEl>
                                          </p:spTgt>
                                        </p:tgtEl>
                                        <p:attrNameLst>
                                          <p:attrName>style.visibility</p:attrName>
                                        </p:attrNameLst>
                                      </p:cBhvr>
                                      <p:to>
                                        <p:strVal val="visible"/>
                                      </p:to>
                                    </p:set>
                                    <p:anim calcmode="lin" valueType="num">
                                      <p:cBhvr additive="base">
                                        <p:cTn id="145"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146"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grpId="0" nodeType="clickEffect">
                                  <p:stCondLst>
                                    <p:cond delay="0"/>
                                  </p:stCondLst>
                                  <p:childTnLst>
                                    <p:set>
                                      <p:cBhvr>
                                        <p:cTn id="150" dur="1" fill="hold">
                                          <p:stCondLst>
                                            <p:cond delay="0"/>
                                          </p:stCondLst>
                                        </p:cTn>
                                        <p:tgtEl>
                                          <p:spTgt spid="8">
                                            <p:txEl>
                                              <p:pRg st="5" end="5"/>
                                            </p:txEl>
                                          </p:spTgt>
                                        </p:tgtEl>
                                        <p:attrNameLst>
                                          <p:attrName>style.visibility</p:attrName>
                                        </p:attrNameLst>
                                      </p:cBhvr>
                                      <p:to>
                                        <p:strVal val="visible"/>
                                      </p:to>
                                    </p:set>
                                    <p:anim calcmode="lin" valueType="num">
                                      <p:cBhvr additive="base">
                                        <p:cTn id="151"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152"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ntr" presetSubtype="4" fill="hold" grpId="0" nodeType="clickEffect">
                                  <p:stCondLst>
                                    <p:cond delay="0"/>
                                  </p:stCondLst>
                                  <p:childTnLst>
                                    <p:set>
                                      <p:cBhvr>
                                        <p:cTn id="156" dur="1" fill="hold">
                                          <p:stCondLst>
                                            <p:cond delay="0"/>
                                          </p:stCondLst>
                                        </p:cTn>
                                        <p:tgtEl>
                                          <p:spTgt spid="8">
                                            <p:txEl>
                                              <p:pRg st="6" end="6"/>
                                            </p:txEl>
                                          </p:spTgt>
                                        </p:tgtEl>
                                        <p:attrNameLst>
                                          <p:attrName>style.visibility</p:attrName>
                                        </p:attrNameLst>
                                      </p:cBhvr>
                                      <p:to>
                                        <p:strVal val="visible"/>
                                      </p:to>
                                    </p:set>
                                    <p:anim calcmode="lin" valueType="num">
                                      <p:cBhvr additive="base">
                                        <p:cTn id="157"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158"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2" presetClass="entr" presetSubtype="4" fill="hold" grpId="0" nodeType="clickEffect">
                                  <p:stCondLst>
                                    <p:cond delay="0"/>
                                  </p:stCondLst>
                                  <p:childTnLst>
                                    <p:set>
                                      <p:cBhvr>
                                        <p:cTn id="162" dur="1" fill="hold">
                                          <p:stCondLst>
                                            <p:cond delay="0"/>
                                          </p:stCondLst>
                                        </p:cTn>
                                        <p:tgtEl>
                                          <p:spTgt spid="8">
                                            <p:txEl>
                                              <p:pRg st="7" end="7"/>
                                            </p:txEl>
                                          </p:spTgt>
                                        </p:tgtEl>
                                        <p:attrNameLst>
                                          <p:attrName>style.visibility</p:attrName>
                                        </p:attrNameLst>
                                      </p:cBhvr>
                                      <p:to>
                                        <p:strVal val="visible"/>
                                      </p:to>
                                    </p:set>
                                    <p:anim calcmode="lin" valueType="num">
                                      <p:cBhvr additive="base">
                                        <p:cTn id="163"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164"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2" presetClass="entr" presetSubtype="4" fill="hold" grpId="0" nodeType="clickEffect">
                                  <p:stCondLst>
                                    <p:cond delay="0"/>
                                  </p:stCondLst>
                                  <p:childTnLst>
                                    <p:set>
                                      <p:cBhvr>
                                        <p:cTn id="168" dur="1" fill="hold">
                                          <p:stCondLst>
                                            <p:cond delay="0"/>
                                          </p:stCondLst>
                                        </p:cTn>
                                        <p:tgtEl>
                                          <p:spTgt spid="8">
                                            <p:txEl>
                                              <p:pRg st="10" end="10"/>
                                            </p:txEl>
                                          </p:spTgt>
                                        </p:tgtEl>
                                        <p:attrNameLst>
                                          <p:attrName>style.visibility</p:attrName>
                                        </p:attrNameLst>
                                      </p:cBhvr>
                                      <p:to>
                                        <p:strVal val="visible"/>
                                      </p:to>
                                    </p:set>
                                    <p:anim calcmode="lin" valueType="num">
                                      <p:cBhvr additive="base">
                                        <p:cTn id="169" dur="500" fill="hold"/>
                                        <p:tgtEl>
                                          <p:spTgt spid="8">
                                            <p:txEl>
                                              <p:pRg st="10" end="10"/>
                                            </p:txEl>
                                          </p:spTgt>
                                        </p:tgtEl>
                                        <p:attrNameLst>
                                          <p:attrName>ppt_x</p:attrName>
                                        </p:attrNameLst>
                                      </p:cBhvr>
                                      <p:tavLst>
                                        <p:tav tm="0">
                                          <p:val>
                                            <p:strVal val="#ppt_x"/>
                                          </p:val>
                                        </p:tav>
                                        <p:tav tm="100000">
                                          <p:val>
                                            <p:strVal val="#ppt_x"/>
                                          </p:val>
                                        </p:tav>
                                      </p:tavLst>
                                    </p:anim>
                                    <p:anim calcmode="lin" valueType="num">
                                      <p:cBhvr additive="base">
                                        <p:cTn id="170" dur="500" fill="hold"/>
                                        <p:tgtEl>
                                          <p:spTgt spid="8">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2" presetClass="entr" presetSubtype="4" fill="hold" grpId="0" nodeType="clickEffect">
                                  <p:stCondLst>
                                    <p:cond delay="0"/>
                                  </p:stCondLst>
                                  <p:childTnLst>
                                    <p:set>
                                      <p:cBhvr>
                                        <p:cTn id="174" dur="1" fill="hold">
                                          <p:stCondLst>
                                            <p:cond delay="0"/>
                                          </p:stCondLst>
                                        </p:cTn>
                                        <p:tgtEl>
                                          <p:spTgt spid="9">
                                            <p:txEl>
                                              <p:pRg st="0" end="0"/>
                                            </p:txEl>
                                          </p:spTgt>
                                        </p:tgtEl>
                                        <p:attrNameLst>
                                          <p:attrName>style.visibility</p:attrName>
                                        </p:attrNameLst>
                                      </p:cBhvr>
                                      <p:to>
                                        <p:strVal val="visible"/>
                                      </p:to>
                                    </p:set>
                                    <p:anim calcmode="lin" valueType="num">
                                      <p:cBhvr additive="base">
                                        <p:cTn id="17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76"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7" fill="hold">
                      <p:stCondLst>
                        <p:cond delay="indefinite"/>
                      </p:stCondLst>
                      <p:childTnLst>
                        <p:par>
                          <p:cTn id="178" fill="hold">
                            <p:stCondLst>
                              <p:cond delay="0"/>
                            </p:stCondLst>
                            <p:childTnLst>
                              <p:par>
                                <p:cTn id="179" presetID="2" presetClass="entr" presetSubtype="4" fill="hold" grpId="0" nodeType="clickEffect">
                                  <p:stCondLst>
                                    <p:cond delay="0"/>
                                  </p:stCondLst>
                                  <p:childTnLst>
                                    <p:set>
                                      <p:cBhvr>
                                        <p:cTn id="180" dur="1" fill="hold">
                                          <p:stCondLst>
                                            <p:cond delay="0"/>
                                          </p:stCondLst>
                                        </p:cTn>
                                        <p:tgtEl>
                                          <p:spTgt spid="9">
                                            <p:txEl>
                                              <p:pRg st="2" end="2"/>
                                            </p:txEl>
                                          </p:spTgt>
                                        </p:tgtEl>
                                        <p:attrNameLst>
                                          <p:attrName>style.visibility</p:attrName>
                                        </p:attrNameLst>
                                      </p:cBhvr>
                                      <p:to>
                                        <p:strVal val="visible"/>
                                      </p:to>
                                    </p:set>
                                    <p:anim calcmode="lin" valueType="num">
                                      <p:cBhvr additive="base">
                                        <p:cTn id="18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82"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83" fill="hold">
                      <p:stCondLst>
                        <p:cond delay="indefinite"/>
                      </p:stCondLst>
                      <p:childTnLst>
                        <p:par>
                          <p:cTn id="184" fill="hold">
                            <p:stCondLst>
                              <p:cond delay="0"/>
                            </p:stCondLst>
                            <p:childTnLst>
                              <p:par>
                                <p:cTn id="185" presetID="2" presetClass="entr" presetSubtype="4" fill="hold" grpId="0" nodeType="clickEffect">
                                  <p:stCondLst>
                                    <p:cond delay="0"/>
                                  </p:stCondLst>
                                  <p:childTnLst>
                                    <p:set>
                                      <p:cBhvr>
                                        <p:cTn id="186" dur="1" fill="hold">
                                          <p:stCondLst>
                                            <p:cond delay="0"/>
                                          </p:stCondLst>
                                        </p:cTn>
                                        <p:tgtEl>
                                          <p:spTgt spid="9">
                                            <p:txEl>
                                              <p:pRg st="4" end="4"/>
                                            </p:txEl>
                                          </p:spTgt>
                                        </p:tgtEl>
                                        <p:attrNameLst>
                                          <p:attrName>style.visibility</p:attrName>
                                        </p:attrNameLst>
                                      </p:cBhvr>
                                      <p:to>
                                        <p:strVal val="visible"/>
                                      </p:to>
                                    </p:set>
                                    <p:anim calcmode="lin" valueType="num">
                                      <p:cBhvr additive="base">
                                        <p:cTn id="187"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188"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89" fill="hold">
                      <p:stCondLst>
                        <p:cond delay="indefinite"/>
                      </p:stCondLst>
                      <p:childTnLst>
                        <p:par>
                          <p:cTn id="190" fill="hold">
                            <p:stCondLst>
                              <p:cond delay="0"/>
                            </p:stCondLst>
                            <p:childTnLst>
                              <p:par>
                                <p:cTn id="191" presetID="2" presetClass="entr" presetSubtype="4" fill="hold" grpId="0" nodeType="clickEffect">
                                  <p:stCondLst>
                                    <p:cond delay="0"/>
                                  </p:stCondLst>
                                  <p:childTnLst>
                                    <p:set>
                                      <p:cBhvr>
                                        <p:cTn id="192" dur="1" fill="hold">
                                          <p:stCondLst>
                                            <p:cond delay="0"/>
                                          </p:stCondLst>
                                        </p:cTn>
                                        <p:tgtEl>
                                          <p:spTgt spid="9">
                                            <p:txEl>
                                              <p:pRg st="5" end="5"/>
                                            </p:txEl>
                                          </p:spTgt>
                                        </p:tgtEl>
                                        <p:attrNameLst>
                                          <p:attrName>style.visibility</p:attrName>
                                        </p:attrNameLst>
                                      </p:cBhvr>
                                      <p:to>
                                        <p:strVal val="visible"/>
                                      </p:to>
                                    </p:set>
                                    <p:anim calcmode="lin" valueType="num">
                                      <p:cBhvr additive="base">
                                        <p:cTn id="19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194"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95" fill="hold">
                      <p:stCondLst>
                        <p:cond delay="indefinite"/>
                      </p:stCondLst>
                      <p:childTnLst>
                        <p:par>
                          <p:cTn id="196" fill="hold">
                            <p:stCondLst>
                              <p:cond delay="0"/>
                            </p:stCondLst>
                            <p:childTnLst>
                              <p:par>
                                <p:cTn id="197" presetID="2" presetClass="entr" presetSubtype="4" fill="hold" grpId="0" nodeType="clickEffect">
                                  <p:stCondLst>
                                    <p:cond delay="0"/>
                                  </p:stCondLst>
                                  <p:childTnLst>
                                    <p:set>
                                      <p:cBhvr>
                                        <p:cTn id="198" dur="1" fill="hold">
                                          <p:stCondLst>
                                            <p:cond delay="0"/>
                                          </p:stCondLst>
                                        </p:cTn>
                                        <p:tgtEl>
                                          <p:spTgt spid="9">
                                            <p:txEl>
                                              <p:pRg st="6" end="6"/>
                                            </p:txEl>
                                          </p:spTgt>
                                        </p:tgtEl>
                                        <p:attrNameLst>
                                          <p:attrName>style.visibility</p:attrName>
                                        </p:attrNameLst>
                                      </p:cBhvr>
                                      <p:to>
                                        <p:strVal val="visible"/>
                                      </p:to>
                                    </p:set>
                                    <p:anim calcmode="lin" valueType="num">
                                      <p:cBhvr additive="base">
                                        <p:cTn id="199"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200"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01" fill="hold">
                      <p:stCondLst>
                        <p:cond delay="indefinite"/>
                      </p:stCondLst>
                      <p:childTnLst>
                        <p:par>
                          <p:cTn id="202" fill="hold">
                            <p:stCondLst>
                              <p:cond delay="0"/>
                            </p:stCondLst>
                            <p:childTnLst>
                              <p:par>
                                <p:cTn id="203" presetID="2" presetClass="entr" presetSubtype="4" fill="hold" grpId="0" nodeType="clickEffect">
                                  <p:stCondLst>
                                    <p:cond delay="0"/>
                                  </p:stCondLst>
                                  <p:childTnLst>
                                    <p:set>
                                      <p:cBhvr>
                                        <p:cTn id="204" dur="1" fill="hold">
                                          <p:stCondLst>
                                            <p:cond delay="0"/>
                                          </p:stCondLst>
                                        </p:cTn>
                                        <p:tgtEl>
                                          <p:spTgt spid="9">
                                            <p:txEl>
                                              <p:pRg st="7" end="7"/>
                                            </p:txEl>
                                          </p:spTgt>
                                        </p:tgtEl>
                                        <p:attrNameLst>
                                          <p:attrName>style.visibility</p:attrName>
                                        </p:attrNameLst>
                                      </p:cBhvr>
                                      <p:to>
                                        <p:strVal val="visible"/>
                                      </p:to>
                                    </p:set>
                                    <p:anim calcmode="lin" valueType="num">
                                      <p:cBhvr additive="base">
                                        <p:cTn id="205"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206" dur="5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07" fill="hold">
                      <p:stCondLst>
                        <p:cond delay="indefinite"/>
                      </p:stCondLst>
                      <p:childTnLst>
                        <p:par>
                          <p:cTn id="208" fill="hold">
                            <p:stCondLst>
                              <p:cond delay="0"/>
                            </p:stCondLst>
                            <p:childTnLst>
                              <p:par>
                                <p:cTn id="209" presetID="2" presetClass="entr" presetSubtype="4" fill="hold" grpId="0" nodeType="clickEffect">
                                  <p:stCondLst>
                                    <p:cond delay="0"/>
                                  </p:stCondLst>
                                  <p:childTnLst>
                                    <p:set>
                                      <p:cBhvr>
                                        <p:cTn id="210" dur="1" fill="hold">
                                          <p:stCondLst>
                                            <p:cond delay="0"/>
                                          </p:stCondLst>
                                        </p:cTn>
                                        <p:tgtEl>
                                          <p:spTgt spid="9">
                                            <p:txEl>
                                              <p:pRg st="10" end="10"/>
                                            </p:txEl>
                                          </p:spTgt>
                                        </p:tgtEl>
                                        <p:attrNameLst>
                                          <p:attrName>style.visibility</p:attrName>
                                        </p:attrNameLst>
                                      </p:cBhvr>
                                      <p:to>
                                        <p:strVal val="visible"/>
                                      </p:to>
                                    </p:set>
                                    <p:anim calcmode="lin" valueType="num">
                                      <p:cBhvr additive="base">
                                        <p:cTn id="211" dur="500" fill="hold"/>
                                        <p:tgtEl>
                                          <p:spTgt spid="9">
                                            <p:txEl>
                                              <p:pRg st="10" end="10"/>
                                            </p:txEl>
                                          </p:spTgt>
                                        </p:tgtEl>
                                        <p:attrNameLst>
                                          <p:attrName>ppt_x</p:attrName>
                                        </p:attrNameLst>
                                      </p:cBhvr>
                                      <p:tavLst>
                                        <p:tav tm="0">
                                          <p:val>
                                            <p:strVal val="#ppt_x"/>
                                          </p:val>
                                        </p:tav>
                                        <p:tav tm="100000">
                                          <p:val>
                                            <p:strVal val="#ppt_x"/>
                                          </p:val>
                                        </p:tav>
                                      </p:tavLst>
                                    </p:anim>
                                    <p:anim calcmode="lin" valueType="num">
                                      <p:cBhvr additive="base">
                                        <p:cTn id="212" dur="500" fill="hold"/>
                                        <p:tgtEl>
                                          <p:spTgt spid="9">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213" fill="hold">
                      <p:stCondLst>
                        <p:cond delay="indefinite"/>
                      </p:stCondLst>
                      <p:childTnLst>
                        <p:par>
                          <p:cTn id="214" fill="hold">
                            <p:stCondLst>
                              <p:cond delay="0"/>
                            </p:stCondLst>
                            <p:childTnLst>
                              <p:par>
                                <p:cTn id="215" presetID="2" presetClass="entr" presetSubtype="4" fill="hold" grpId="0" nodeType="clickEffect">
                                  <p:stCondLst>
                                    <p:cond delay="0"/>
                                  </p:stCondLst>
                                  <p:childTnLst>
                                    <p:set>
                                      <p:cBhvr>
                                        <p:cTn id="216" dur="1" fill="hold">
                                          <p:stCondLst>
                                            <p:cond delay="0"/>
                                          </p:stCondLst>
                                        </p:cTn>
                                        <p:tgtEl>
                                          <p:spTgt spid="10">
                                            <p:txEl>
                                              <p:pRg st="0" end="0"/>
                                            </p:txEl>
                                          </p:spTgt>
                                        </p:tgtEl>
                                        <p:attrNameLst>
                                          <p:attrName>style.visibility</p:attrName>
                                        </p:attrNameLst>
                                      </p:cBhvr>
                                      <p:to>
                                        <p:strVal val="visible"/>
                                      </p:to>
                                    </p:set>
                                    <p:anim calcmode="lin" valueType="num">
                                      <p:cBhvr additive="base">
                                        <p:cTn id="21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1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9" fill="hold">
                      <p:stCondLst>
                        <p:cond delay="indefinite"/>
                      </p:stCondLst>
                      <p:childTnLst>
                        <p:par>
                          <p:cTn id="220" fill="hold">
                            <p:stCondLst>
                              <p:cond delay="0"/>
                            </p:stCondLst>
                            <p:childTnLst>
                              <p:par>
                                <p:cTn id="221" presetID="2" presetClass="entr" presetSubtype="4" fill="hold" grpId="0" nodeType="clickEffect">
                                  <p:stCondLst>
                                    <p:cond delay="0"/>
                                  </p:stCondLst>
                                  <p:childTnLst>
                                    <p:set>
                                      <p:cBhvr>
                                        <p:cTn id="222" dur="1" fill="hold">
                                          <p:stCondLst>
                                            <p:cond delay="0"/>
                                          </p:stCondLst>
                                        </p:cTn>
                                        <p:tgtEl>
                                          <p:spTgt spid="10">
                                            <p:txEl>
                                              <p:pRg st="2" end="2"/>
                                            </p:txEl>
                                          </p:spTgt>
                                        </p:tgtEl>
                                        <p:attrNameLst>
                                          <p:attrName>style.visibility</p:attrName>
                                        </p:attrNameLst>
                                      </p:cBhvr>
                                      <p:to>
                                        <p:strVal val="visible"/>
                                      </p:to>
                                    </p:set>
                                    <p:anim calcmode="lin" valueType="num">
                                      <p:cBhvr additive="base">
                                        <p:cTn id="223"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24"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5" fill="hold">
                      <p:stCondLst>
                        <p:cond delay="indefinite"/>
                      </p:stCondLst>
                      <p:childTnLst>
                        <p:par>
                          <p:cTn id="226" fill="hold">
                            <p:stCondLst>
                              <p:cond delay="0"/>
                            </p:stCondLst>
                            <p:childTnLst>
                              <p:par>
                                <p:cTn id="227" presetID="2" presetClass="entr" presetSubtype="4" fill="hold" grpId="0" nodeType="clickEffect">
                                  <p:stCondLst>
                                    <p:cond delay="0"/>
                                  </p:stCondLst>
                                  <p:childTnLst>
                                    <p:set>
                                      <p:cBhvr>
                                        <p:cTn id="228" dur="1" fill="hold">
                                          <p:stCondLst>
                                            <p:cond delay="0"/>
                                          </p:stCondLst>
                                        </p:cTn>
                                        <p:tgtEl>
                                          <p:spTgt spid="10">
                                            <p:txEl>
                                              <p:pRg st="4" end="4"/>
                                            </p:txEl>
                                          </p:spTgt>
                                        </p:tgtEl>
                                        <p:attrNameLst>
                                          <p:attrName>style.visibility</p:attrName>
                                        </p:attrNameLst>
                                      </p:cBhvr>
                                      <p:to>
                                        <p:strVal val="visible"/>
                                      </p:to>
                                    </p:set>
                                    <p:anim calcmode="lin" valueType="num">
                                      <p:cBhvr additive="base">
                                        <p:cTn id="229"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230"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1" fill="hold">
                      <p:stCondLst>
                        <p:cond delay="indefinite"/>
                      </p:stCondLst>
                      <p:childTnLst>
                        <p:par>
                          <p:cTn id="232" fill="hold">
                            <p:stCondLst>
                              <p:cond delay="0"/>
                            </p:stCondLst>
                            <p:childTnLst>
                              <p:par>
                                <p:cTn id="233" presetID="2" presetClass="entr" presetSubtype="4" fill="hold" grpId="0" nodeType="clickEffect">
                                  <p:stCondLst>
                                    <p:cond delay="0"/>
                                  </p:stCondLst>
                                  <p:childTnLst>
                                    <p:set>
                                      <p:cBhvr>
                                        <p:cTn id="234" dur="1" fill="hold">
                                          <p:stCondLst>
                                            <p:cond delay="0"/>
                                          </p:stCondLst>
                                        </p:cTn>
                                        <p:tgtEl>
                                          <p:spTgt spid="10">
                                            <p:txEl>
                                              <p:pRg st="5" end="5"/>
                                            </p:txEl>
                                          </p:spTgt>
                                        </p:tgtEl>
                                        <p:attrNameLst>
                                          <p:attrName>style.visibility</p:attrName>
                                        </p:attrNameLst>
                                      </p:cBhvr>
                                      <p:to>
                                        <p:strVal val="visible"/>
                                      </p:to>
                                    </p:set>
                                    <p:anim calcmode="lin" valueType="num">
                                      <p:cBhvr additive="base">
                                        <p:cTn id="235"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236"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37" fill="hold">
                      <p:stCondLst>
                        <p:cond delay="indefinite"/>
                      </p:stCondLst>
                      <p:childTnLst>
                        <p:par>
                          <p:cTn id="238" fill="hold">
                            <p:stCondLst>
                              <p:cond delay="0"/>
                            </p:stCondLst>
                            <p:childTnLst>
                              <p:par>
                                <p:cTn id="239" presetID="2" presetClass="entr" presetSubtype="4" fill="hold" grpId="0" nodeType="clickEffect">
                                  <p:stCondLst>
                                    <p:cond delay="0"/>
                                  </p:stCondLst>
                                  <p:childTnLst>
                                    <p:set>
                                      <p:cBhvr>
                                        <p:cTn id="240" dur="1" fill="hold">
                                          <p:stCondLst>
                                            <p:cond delay="0"/>
                                          </p:stCondLst>
                                        </p:cTn>
                                        <p:tgtEl>
                                          <p:spTgt spid="10">
                                            <p:txEl>
                                              <p:pRg st="6" end="6"/>
                                            </p:txEl>
                                          </p:spTgt>
                                        </p:tgtEl>
                                        <p:attrNameLst>
                                          <p:attrName>style.visibility</p:attrName>
                                        </p:attrNameLst>
                                      </p:cBhvr>
                                      <p:to>
                                        <p:strVal val="visible"/>
                                      </p:to>
                                    </p:set>
                                    <p:anim calcmode="lin" valueType="num">
                                      <p:cBhvr additive="base">
                                        <p:cTn id="241"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242" dur="500" fill="hold"/>
                                        <p:tgtEl>
                                          <p:spTgt spid="1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43" fill="hold">
                      <p:stCondLst>
                        <p:cond delay="indefinite"/>
                      </p:stCondLst>
                      <p:childTnLst>
                        <p:par>
                          <p:cTn id="244" fill="hold">
                            <p:stCondLst>
                              <p:cond delay="0"/>
                            </p:stCondLst>
                            <p:childTnLst>
                              <p:par>
                                <p:cTn id="245" presetID="2" presetClass="entr" presetSubtype="4" fill="hold" grpId="0" nodeType="clickEffect">
                                  <p:stCondLst>
                                    <p:cond delay="0"/>
                                  </p:stCondLst>
                                  <p:childTnLst>
                                    <p:set>
                                      <p:cBhvr>
                                        <p:cTn id="246" dur="1" fill="hold">
                                          <p:stCondLst>
                                            <p:cond delay="0"/>
                                          </p:stCondLst>
                                        </p:cTn>
                                        <p:tgtEl>
                                          <p:spTgt spid="10">
                                            <p:txEl>
                                              <p:pRg st="7" end="7"/>
                                            </p:txEl>
                                          </p:spTgt>
                                        </p:tgtEl>
                                        <p:attrNameLst>
                                          <p:attrName>style.visibility</p:attrName>
                                        </p:attrNameLst>
                                      </p:cBhvr>
                                      <p:to>
                                        <p:strVal val="visible"/>
                                      </p:to>
                                    </p:set>
                                    <p:anim calcmode="lin" valueType="num">
                                      <p:cBhvr additive="base">
                                        <p:cTn id="247" dur="500" fill="hold"/>
                                        <p:tgtEl>
                                          <p:spTgt spid="10">
                                            <p:txEl>
                                              <p:pRg st="7" end="7"/>
                                            </p:txEl>
                                          </p:spTgt>
                                        </p:tgtEl>
                                        <p:attrNameLst>
                                          <p:attrName>ppt_x</p:attrName>
                                        </p:attrNameLst>
                                      </p:cBhvr>
                                      <p:tavLst>
                                        <p:tav tm="0">
                                          <p:val>
                                            <p:strVal val="#ppt_x"/>
                                          </p:val>
                                        </p:tav>
                                        <p:tav tm="100000">
                                          <p:val>
                                            <p:strVal val="#ppt_x"/>
                                          </p:val>
                                        </p:tav>
                                      </p:tavLst>
                                    </p:anim>
                                    <p:anim calcmode="lin" valueType="num">
                                      <p:cBhvr additive="base">
                                        <p:cTn id="248" dur="500" fill="hold"/>
                                        <p:tgtEl>
                                          <p:spTgt spid="10">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49" fill="hold">
                      <p:stCondLst>
                        <p:cond delay="indefinite"/>
                      </p:stCondLst>
                      <p:childTnLst>
                        <p:par>
                          <p:cTn id="250" fill="hold">
                            <p:stCondLst>
                              <p:cond delay="0"/>
                            </p:stCondLst>
                            <p:childTnLst>
                              <p:par>
                                <p:cTn id="251" presetID="2" presetClass="entr" presetSubtype="4" fill="hold" grpId="0" nodeType="clickEffect">
                                  <p:stCondLst>
                                    <p:cond delay="0"/>
                                  </p:stCondLst>
                                  <p:childTnLst>
                                    <p:set>
                                      <p:cBhvr>
                                        <p:cTn id="252" dur="1" fill="hold">
                                          <p:stCondLst>
                                            <p:cond delay="0"/>
                                          </p:stCondLst>
                                        </p:cTn>
                                        <p:tgtEl>
                                          <p:spTgt spid="10">
                                            <p:txEl>
                                              <p:pRg st="10" end="10"/>
                                            </p:txEl>
                                          </p:spTgt>
                                        </p:tgtEl>
                                        <p:attrNameLst>
                                          <p:attrName>style.visibility</p:attrName>
                                        </p:attrNameLst>
                                      </p:cBhvr>
                                      <p:to>
                                        <p:strVal val="visible"/>
                                      </p:to>
                                    </p:set>
                                    <p:anim calcmode="lin" valueType="num">
                                      <p:cBhvr additive="base">
                                        <p:cTn id="253" dur="500" fill="hold"/>
                                        <p:tgtEl>
                                          <p:spTgt spid="10">
                                            <p:txEl>
                                              <p:pRg st="10" end="10"/>
                                            </p:txEl>
                                          </p:spTgt>
                                        </p:tgtEl>
                                        <p:attrNameLst>
                                          <p:attrName>ppt_x</p:attrName>
                                        </p:attrNameLst>
                                      </p:cBhvr>
                                      <p:tavLst>
                                        <p:tav tm="0">
                                          <p:val>
                                            <p:strVal val="#ppt_x"/>
                                          </p:val>
                                        </p:tav>
                                        <p:tav tm="100000">
                                          <p:val>
                                            <p:strVal val="#ppt_x"/>
                                          </p:val>
                                        </p:tav>
                                      </p:tavLst>
                                    </p:anim>
                                    <p:anim calcmode="lin" valueType="num">
                                      <p:cBhvr additive="base">
                                        <p:cTn id="254" dur="500" fill="hold"/>
                                        <p:tgtEl>
                                          <p:spTgt spid="10">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255" fill="hold">
                      <p:stCondLst>
                        <p:cond delay="indefinite"/>
                      </p:stCondLst>
                      <p:childTnLst>
                        <p:par>
                          <p:cTn id="256" fill="hold">
                            <p:stCondLst>
                              <p:cond delay="0"/>
                            </p:stCondLst>
                            <p:childTnLst>
                              <p:par>
                                <p:cTn id="257" presetID="2" presetClass="entr" presetSubtype="4" fill="hold" grpId="0" nodeType="clickEffect">
                                  <p:stCondLst>
                                    <p:cond delay="0"/>
                                  </p:stCondLst>
                                  <p:childTnLst>
                                    <p:set>
                                      <p:cBhvr>
                                        <p:cTn id="258" dur="1" fill="hold">
                                          <p:stCondLst>
                                            <p:cond delay="0"/>
                                          </p:stCondLst>
                                        </p:cTn>
                                        <p:tgtEl>
                                          <p:spTgt spid="11">
                                            <p:txEl>
                                              <p:pRg st="0" end="0"/>
                                            </p:txEl>
                                          </p:spTgt>
                                        </p:tgtEl>
                                        <p:attrNameLst>
                                          <p:attrName>style.visibility</p:attrName>
                                        </p:attrNameLst>
                                      </p:cBhvr>
                                      <p:to>
                                        <p:strVal val="visible"/>
                                      </p:to>
                                    </p:set>
                                    <p:anim calcmode="lin" valueType="num">
                                      <p:cBhvr additive="base">
                                        <p:cTn id="259"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0"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1" fill="hold">
                      <p:stCondLst>
                        <p:cond delay="indefinite"/>
                      </p:stCondLst>
                      <p:childTnLst>
                        <p:par>
                          <p:cTn id="262" fill="hold">
                            <p:stCondLst>
                              <p:cond delay="0"/>
                            </p:stCondLst>
                            <p:childTnLst>
                              <p:par>
                                <p:cTn id="263" presetID="2" presetClass="entr" presetSubtype="4" fill="hold" grpId="0" nodeType="clickEffect">
                                  <p:stCondLst>
                                    <p:cond delay="0"/>
                                  </p:stCondLst>
                                  <p:childTnLst>
                                    <p:set>
                                      <p:cBhvr>
                                        <p:cTn id="264" dur="1" fill="hold">
                                          <p:stCondLst>
                                            <p:cond delay="0"/>
                                          </p:stCondLst>
                                        </p:cTn>
                                        <p:tgtEl>
                                          <p:spTgt spid="11">
                                            <p:txEl>
                                              <p:pRg st="1" end="1"/>
                                            </p:txEl>
                                          </p:spTgt>
                                        </p:tgtEl>
                                        <p:attrNameLst>
                                          <p:attrName>style.visibility</p:attrName>
                                        </p:attrNameLst>
                                      </p:cBhvr>
                                      <p:to>
                                        <p:strVal val="visible"/>
                                      </p:to>
                                    </p:set>
                                    <p:anim calcmode="lin" valueType="num">
                                      <p:cBhvr additive="base">
                                        <p:cTn id="265"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266"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7" fill="hold">
                      <p:stCondLst>
                        <p:cond delay="indefinite"/>
                      </p:stCondLst>
                      <p:childTnLst>
                        <p:par>
                          <p:cTn id="268" fill="hold">
                            <p:stCondLst>
                              <p:cond delay="0"/>
                            </p:stCondLst>
                            <p:childTnLst>
                              <p:par>
                                <p:cTn id="269" presetID="2" presetClass="entr" presetSubtype="4" fill="hold" grpId="0" nodeType="clickEffect">
                                  <p:stCondLst>
                                    <p:cond delay="0"/>
                                  </p:stCondLst>
                                  <p:childTnLst>
                                    <p:set>
                                      <p:cBhvr>
                                        <p:cTn id="270" dur="1" fill="hold">
                                          <p:stCondLst>
                                            <p:cond delay="0"/>
                                          </p:stCondLst>
                                        </p:cTn>
                                        <p:tgtEl>
                                          <p:spTgt spid="11">
                                            <p:txEl>
                                              <p:pRg st="3" end="3"/>
                                            </p:txEl>
                                          </p:spTgt>
                                        </p:tgtEl>
                                        <p:attrNameLst>
                                          <p:attrName>style.visibility</p:attrName>
                                        </p:attrNameLst>
                                      </p:cBhvr>
                                      <p:to>
                                        <p:strVal val="visible"/>
                                      </p:to>
                                    </p:set>
                                    <p:anim calcmode="lin" valueType="num">
                                      <p:cBhvr additive="base">
                                        <p:cTn id="271"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272"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3" fill="hold">
                      <p:stCondLst>
                        <p:cond delay="indefinite"/>
                      </p:stCondLst>
                      <p:childTnLst>
                        <p:par>
                          <p:cTn id="274" fill="hold">
                            <p:stCondLst>
                              <p:cond delay="0"/>
                            </p:stCondLst>
                            <p:childTnLst>
                              <p:par>
                                <p:cTn id="275" presetID="2" presetClass="entr" presetSubtype="4" fill="hold" grpId="0" nodeType="clickEffect">
                                  <p:stCondLst>
                                    <p:cond delay="0"/>
                                  </p:stCondLst>
                                  <p:childTnLst>
                                    <p:set>
                                      <p:cBhvr>
                                        <p:cTn id="276" dur="1" fill="hold">
                                          <p:stCondLst>
                                            <p:cond delay="0"/>
                                          </p:stCondLst>
                                        </p:cTn>
                                        <p:tgtEl>
                                          <p:spTgt spid="11">
                                            <p:txEl>
                                              <p:pRg st="5" end="5"/>
                                            </p:txEl>
                                          </p:spTgt>
                                        </p:tgtEl>
                                        <p:attrNameLst>
                                          <p:attrName>style.visibility</p:attrName>
                                        </p:attrNameLst>
                                      </p:cBhvr>
                                      <p:to>
                                        <p:strVal val="visible"/>
                                      </p:to>
                                    </p:set>
                                    <p:anim calcmode="lin" valueType="num">
                                      <p:cBhvr additive="base">
                                        <p:cTn id="277"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278" dur="50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9" fill="hold">
                      <p:stCondLst>
                        <p:cond delay="indefinite"/>
                      </p:stCondLst>
                      <p:childTnLst>
                        <p:par>
                          <p:cTn id="280" fill="hold">
                            <p:stCondLst>
                              <p:cond delay="0"/>
                            </p:stCondLst>
                            <p:childTnLst>
                              <p:par>
                                <p:cTn id="281" presetID="2" presetClass="entr" presetSubtype="4" fill="hold" grpId="0" nodeType="clickEffect">
                                  <p:stCondLst>
                                    <p:cond delay="0"/>
                                  </p:stCondLst>
                                  <p:childTnLst>
                                    <p:set>
                                      <p:cBhvr>
                                        <p:cTn id="282" dur="1" fill="hold">
                                          <p:stCondLst>
                                            <p:cond delay="0"/>
                                          </p:stCondLst>
                                        </p:cTn>
                                        <p:tgtEl>
                                          <p:spTgt spid="11">
                                            <p:txEl>
                                              <p:pRg st="6" end="6"/>
                                            </p:txEl>
                                          </p:spTgt>
                                        </p:tgtEl>
                                        <p:attrNameLst>
                                          <p:attrName>style.visibility</p:attrName>
                                        </p:attrNameLst>
                                      </p:cBhvr>
                                      <p:to>
                                        <p:strVal val="visible"/>
                                      </p:to>
                                    </p:set>
                                    <p:anim calcmode="lin" valueType="num">
                                      <p:cBhvr additive="base">
                                        <p:cTn id="28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284" dur="500" fill="hold"/>
                                        <p:tgtEl>
                                          <p:spTgt spid="1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85" fill="hold">
                      <p:stCondLst>
                        <p:cond delay="indefinite"/>
                      </p:stCondLst>
                      <p:childTnLst>
                        <p:par>
                          <p:cTn id="286" fill="hold">
                            <p:stCondLst>
                              <p:cond delay="0"/>
                            </p:stCondLst>
                            <p:childTnLst>
                              <p:par>
                                <p:cTn id="287" presetID="2" presetClass="entr" presetSubtype="4" fill="hold" grpId="0" nodeType="clickEffect">
                                  <p:stCondLst>
                                    <p:cond delay="0"/>
                                  </p:stCondLst>
                                  <p:childTnLst>
                                    <p:set>
                                      <p:cBhvr>
                                        <p:cTn id="288" dur="1" fill="hold">
                                          <p:stCondLst>
                                            <p:cond delay="0"/>
                                          </p:stCondLst>
                                        </p:cTn>
                                        <p:tgtEl>
                                          <p:spTgt spid="11">
                                            <p:txEl>
                                              <p:pRg st="7" end="7"/>
                                            </p:txEl>
                                          </p:spTgt>
                                        </p:tgtEl>
                                        <p:attrNameLst>
                                          <p:attrName>style.visibility</p:attrName>
                                        </p:attrNameLst>
                                      </p:cBhvr>
                                      <p:to>
                                        <p:strVal val="visible"/>
                                      </p:to>
                                    </p:set>
                                    <p:anim calcmode="lin" valueType="num">
                                      <p:cBhvr additive="base">
                                        <p:cTn id="289" dur="500" fill="hold"/>
                                        <p:tgtEl>
                                          <p:spTgt spid="11">
                                            <p:txEl>
                                              <p:pRg st="7" end="7"/>
                                            </p:txEl>
                                          </p:spTgt>
                                        </p:tgtEl>
                                        <p:attrNameLst>
                                          <p:attrName>ppt_x</p:attrName>
                                        </p:attrNameLst>
                                      </p:cBhvr>
                                      <p:tavLst>
                                        <p:tav tm="0">
                                          <p:val>
                                            <p:strVal val="#ppt_x"/>
                                          </p:val>
                                        </p:tav>
                                        <p:tav tm="100000">
                                          <p:val>
                                            <p:strVal val="#ppt_x"/>
                                          </p:val>
                                        </p:tav>
                                      </p:tavLst>
                                    </p:anim>
                                    <p:anim calcmode="lin" valueType="num">
                                      <p:cBhvr additive="base">
                                        <p:cTn id="290" dur="500" fill="hold"/>
                                        <p:tgtEl>
                                          <p:spTgt spid="1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91" fill="hold">
                      <p:stCondLst>
                        <p:cond delay="indefinite"/>
                      </p:stCondLst>
                      <p:childTnLst>
                        <p:par>
                          <p:cTn id="292" fill="hold">
                            <p:stCondLst>
                              <p:cond delay="0"/>
                            </p:stCondLst>
                            <p:childTnLst>
                              <p:par>
                                <p:cTn id="293" presetID="2" presetClass="entr" presetSubtype="4" fill="hold" grpId="0" nodeType="clickEffect">
                                  <p:stCondLst>
                                    <p:cond delay="0"/>
                                  </p:stCondLst>
                                  <p:childTnLst>
                                    <p:set>
                                      <p:cBhvr>
                                        <p:cTn id="294" dur="1" fill="hold">
                                          <p:stCondLst>
                                            <p:cond delay="0"/>
                                          </p:stCondLst>
                                        </p:cTn>
                                        <p:tgtEl>
                                          <p:spTgt spid="11">
                                            <p:txEl>
                                              <p:pRg st="8" end="8"/>
                                            </p:txEl>
                                          </p:spTgt>
                                        </p:tgtEl>
                                        <p:attrNameLst>
                                          <p:attrName>style.visibility</p:attrName>
                                        </p:attrNameLst>
                                      </p:cBhvr>
                                      <p:to>
                                        <p:strVal val="visible"/>
                                      </p:to>
                                    </p:set>
                                    <p:anim calcmode="lin" valueType="num">
                                      <p:cBhvr additive="base">
                                        <p:cTn id="295"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additive="base">
                                        <p:cTn id="296" dur="500" fill="hold"/>
                                        <p:tgtEl>
                                          <p:spTgt spid="1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97" fill="hold">
                      <p:stCondLst>
                        <p:cond delay="indefinite"/>
                      </p:stCondLst>
                      <p:childTnLst>
                        <p:par>
                          <p:cTn id="298" fill="hold">
                            <p:stCondLst>
                              <p:cond delay="0"/>
                            </p:stCondLst>
                            <p:childTnLst>
                              <p:par>
                                <p:cTn id="299" presetID="2" presetClass="entr" presetSubtype="4" fill="hold" grpId="0" nodeType="clickEffect">
                                  <p:stCondLst>
                                    <p:cond delay="0"/>
                                  </p:stCondLst>
                                  <p:childTnLst>
                                    <p:set>
                                      <p:cBhvr>
                                        <p:cTn id="300" dur="1" fill="hold">
                                          <p:stCondLst>
                                            <p:cond delay="0"/>
                                          </p:stCondLst>
                                        </p:cTn>
                                        <p:tgtEl>
                                          <p:spTgt spid="11">
                                            <p:txEl>
                                              <p:pRg st="11" end="11"/>
                                            </p:txEl>
                                          </p:spTgt>
                                        </p:tgtEl>
                                        <p:attrNameLst>
                                          <p:attrName>style.visibility</p:attrName>
                                        </p:attrNameLst>
                                      </p:cBhvr>
                                      <p:to>
                                        <p:strVal val="visible"/>
                                      </p:to>
                                    </p:set>
                                    <p:anim calcmode="lin" valueType="num">
                                      <p:cBhvr additive="base">
                                        <p:cTn id="301" dur="500" fill="hold"/>
                                        <p:tgtEl>
                                          <p:spTgt spid="11">
                                            <p:txEl>
                                              <p:pRg st="11" end="11"/>
                                            </p:txEl>
                                          </p:spTgt>
                                        </p:tgtEl>
                                        <p:attrNameLst>
                                          <p:attrName>ppt_x</p:attrName>
                                        </p:attrNameLst>
                                      </p:cBhvr>
                                      <p:tavLst>
                                        <p:tav tm="0">
                                          <p:val>
                                            <p:strVal val="#ppt_x"/>
                                          </p:val>
                                        </p:tav>
                                        <p:tav tm="100000">
                                          <p:val>
                                            <p:strVal val="#ppt_x"/>
                                          </p:val>
                                        </p:tav>
                                      </p:tavLst>
                                    </p:anim>
                                    <p:anim calcmode="lin" valueType="num">
                                      <p:cBhvr additive="base">
                                        <p:cTn id="302" dur="500" fill="hold"/>
                                        <p:tgtEl>
                                          <p:spTgt spid="11">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build="p"/>
      <p:bldP spid="7" grpId="0" build="p"/>
      <p:bldP spid="8" grpId="0" build="p"/>
      <p:bldP spid="9" grpId="0" build="p"/>
      <p:bldP spid="10" grpId="0" build="p"/>
      <p:bldP spid="11" grpId="0" build="p"/>
      <p:bldP spid="3"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7">
            <a:extLst>
              <a:ext uri="{FF2B5EF4-FFF2-40B4-BE49-F238E27FC236}">
                <a16:creationId xmlns:a16="http://schemas.microsoft.com/office/drawing/2014/main" id="{11996F9D-7EC5-41E5-8FBF-80276744F411}"/>
              </a:ext>
            </a:extLst>
          </p:cNvPr>
          <p:cNvSpPr>
            <a:spLocks noGrp="1" noChangeArrowheads="1"/>
          </p:cNvSpPr>
          <p:nvPr>
            <p:ph type="ctrTitle"/>
          </p:nvPr>
        </p:nvSpPr>
        <p:spPr>
          <a:xfrm>
            <a:off x="2209800" y="533400"/>
            <a:ext cx="8001000" cy="604838"/>
          </a:xfrm>
        </p:spPr>
        <p:txBody>
          <a:bodyPr rtlCol="0">
            <a:normAutofit fontScale="90000"/>
          </a:bodyPr>
          <a:lstStyle/>
          <a:p>
            <a:pPr fontAlgn="auto">
              <a:spcAft>
                <a:spcPts val="0"/>
              </a:spcAft>
              <a:defRPr/>
            </a:pPr>
            <a:r>
              <a:rPr lang="en-US" dirty="0"/>
              <a:t>							</a:t>
            </a:r>
            <a:endParaRPr lang="en-US" sz="3100" dirty="0">
              <a:latin typeface="+mn-lt"/>
            </a:endParaRPr>
          </a:p>
        </p:txBody>
      </p:sp>
      <p:sp>
        <p:nvSpPr>
          <p:cNvPr id="5123" name="Rectangle 8">
            <a:extLst>
              <a:ext uri="{FF2B5EF4-FFF2-40B4-BE49-F238E27FC236}">
                <a16:creationId xmlns:a16="http://schemas.microsoft.com/office/drawing/2014/main" id="{2C0EC29F-6804-4D53-98CD-D4DECC347524}"/>
              </a:ext>
            </a:extLst>
          </p:cNvPr>
          <p:cNvSpPr>
            <a:spLocks noGrp="1" noChangeArrowheads="1"/>
          </p:cNvSpPr>
          <p:nvPr>
            <p:ph type="subTitle" idx="1"/>
          </p:nvPr>
        </p:nvSpPr>
        <p:spPr>
          <a:xfrm>
            <a:off x="1402304" y="2909687"/>
            <a:ext cx="9387392" cy="2819400"/>
          </a:xfrm>
        </p:spPr>
        <p:txBody>
          <a:bodyPr/>
          <a:lstStyle/>
          <a:p>
            <a:pPr eaLnBrk="1" hangingPunct="1">
              <a:lnSpc>
                <a:spcPct val="100000"/>
              </a:lnSpc>
            </a:pPr>
            <a:r>
              <a:rPr lang="en-US" altLang="en-US" sz="2800" dirty="0"/>
              <a:t>Discounted Cash Flow </a:t>
            </a:r>
          </a:p>
          <a:p>
            <a:pPr eaLnBrk="1" hangingPunct="1">
              <a:lnSpc>
                <a:spcPct val="100000"/>
              </a:lnSpc>
            </a:pPr>
            <a:r>
              <a:rPr lang="en-US" altLang="en-US" sz="2800" dirty="0"/>
              <a:t>Step 2: Weighted Average Cost of Capital</a:t>
            </a:r>
          </a:p>
        </p:txBody>
      </p:sp>
      <p:sp>
        <p:nvSpPr>
          <p:cNvPr id="3" name="Slide Number Placeholder 2">
            <a:extLst>
              <a:ext uri="{FF2B5EF4-FFF2-40B4-BE49-F238E27FC236}">
                <a16:creationId xmlns:a16="http://schemas.microsoft.com/office/drawing/2014/main" id="{8BCAEBE8-6079-0F4D-BF9C-6D2F060BB69E}"/>
              </a:ext>
            </a:extLst>
          </p:cNvPr>
          <p:cNvSpPr>
            <a:spLocks noGrp="1"/>
          </p:cNvSpPr>
          <p:nvPr>
            <p:ph type="sldNum" sz="quarter" idx="12"/>
          </p:nvPr>
        </p:nvSpPr>
        <p:spPr/>
        <p:txBody>
          <a:bodyPr/>
          <a:lstStyle/>
          <a:p>
            <a:pPr algn="r"/>
            <a:fld id="{02B1CF8B-CCE1-4685-A52E-6EBB7B7455EC}" type="slidenum">
              <a:rPr lang="en-US" smtClean="0"/>
              <a:pPr algn="r"/>
              <a:t>73</a:t>
            </a:fld>
            <a:endParaRPr lang="en-US"/>
          </a:p>
        </p:txBody>
      </p:sp>
    </p:spTree>
    <p:extLst>
      <p:ext uri="{BB962C8B-B14F-4D97-AF65-F5344CB8AC3E}">
        <p14:creationId xmlns:p14="http://schemas.microsoft.com/office/powerpoint/2010/main" val="260605589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C332C4ED-0961-5443-8A59-6CA583CBC57E}"/>
              </a:ext>
            </a:extLst>
          </p:cNvPr>
          <p:cNvGraphicFramePr>
            <a:graphicFrameLocks noGrp="1"/>
          </p:cNvGraphicFramePr>
          <p:nvPr/>
        </p:nvGraphicFramePr>
        <p:xfrm>
          <a:off x="1941715" y="2212825"/>
          <a:ext cx="8308570" cy="2939891"/>
        </p:xfrm>
        <a:graphic>
          <a:graphicData uri="http://schemas.openxmlformats.org/drawingml/2006/table">
            <a:tbl>
              <a:tblPr>
                <a:tableStyleId>{073A0DAA-6AF3-43AB-8588-CEC1D06C72B9}</a:tableStyleId>
              </a:tblPr>
              <a:tblGrid>
                <a:gridCol w="1661714">
                  <a:extLst>
                    <a:ext uri="{9D8B030D-6E8A-4147-A177-3AD203B41FA5}">
                      <a16:colId xmlns:a16="http://schemas.microsoft.com/office/drawing/2014/main" val="965241846"/>
                    </a:ext>
                  </a:extLst>
                </a:gridCol>
                <a:gridCol w="1661714">
                  <a:extLst>
                    <a:ext uri="{9D8B030D-6E8A-4147-A177-3AD203B41FA5}">
                      <a16:colId xmlns:a16="http://schemas.microsoft.com/office/drawing/2014/main" val="1584378506"/>
                    </a:ext>
                  </a:extLst>
                </a:gridCol>
                <a:gridCol w="1661714">
                  <a:extLst>
                    <a:ext uri="{9D8B030D-6E8A-4147-A177-3AD203B41FA5}">
                      <a16:colId xmlns:a16="http://schemas.microsoft.com/office/drawing/2014/main" val="1046164795"/>
                    </a:ext>
                  </a:extLst>
                </a:gridCol>
                <a:gridCol w="1661714">
                  <a:extLst>
                    <a:ext uri="{9D8B030D-6E8A-4147-A177-3AD203B41FA5}">
                      <a16:colId xmlns:a16="http://schemas.microsoft.com/office/drawing/2014/main" val="1180642053"/>
                    </a:ext>
                  </a:extLst>
                </a:gridCol>
                <a:gridCol w="1661714">
                  <a:extLst>
                    <a:ext uri="{9D8B030D-6E8A-4147-A177-3AD203B41FA5}">
                      <a16:colId xmlns:a16="http://schemas.microsoft.com/office/drawing/2014/main" val="17651252"/>
                    </a:ext>
                  </a:extLst>
                </a:gridCol>
              </a:tblGrid>
              <a:tr h="773135">
                <a:tc>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34374954"/>
                  </a:ext>
                </a:extLst>
              </a:tr>
              <a:tr h="674166">
                <a:tc>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3461231"/>
                  </a:ext>
                </a:extLst>
              </a:tr>
              <a:tr h="767451">
                <a:tc>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02581500"/>
                  </a:ext>
                </a:extLst>
              </a:tr>
              <a:tr h="725139">
                <a:tc>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6501957"/>
                  </a:ext>
                </a:extLst>
              </a:tr>
            </a:tbl>
          </a:graphicData>
        </a:graphic>
      </p:graphicFrame>
      <p:sp>
        <p:nvSpPr>
          <p:cNvPr id="7" name="TextBox 6">
            <a:extLst>
              <a:ext uri="{FF2B5EF4-FFF2-40B4-BE49-F238E27FC236}">
                <a16:creationId xmlns:a16="http://schemas.microsoft.com/office/drawing/2014/main" id="{C60A953D-AD8C-F943-8BE6-079EB8DB6B20}"/>
              </a:ext>
            </a:extLst>
          </p:cNvPr>
          <p:cNvSpPr txBox="1"/>
          <p:nvPr/>
        </p:nvSpPr>
        <p:spPr>
          <a:xfrm>
            <a:off x="1916003" y="4452345"/>
            <a:ext cx="1691422" cy="715114"/>
          </a:xfrm>
          <a:prstGeom prst="rect">
            <a:avLst/>
          </a:prstGeom>
          <a:noFill/>
        </p:spPr>
        <p:txBody>
          <a:bodyPr wrap="square" rtlCol="0" anchor="ctr" anchorCtr="1">
            <a:noAutofit/>
          </a:bodyPr>
          <a:lstStyle/>
          <a:p>
            <a:r>
              <a:rPr lang="en-US" sz="2200" b="1" dirty="0"/>
              <a:t>Total</a:t>
            </a:r>
          </a:p>
        </p:txBody>
      </p:sp>
      <p:sp>
        <p:nvSpPr>
          <p:cNvPr id="12" name="TextBox 11">
            <a:extLst>
              <a:ext uri="{FF2B5EF4-FFF2-40B4-BE49-F238E27FC236}">
                <a16:creationId xmlns:a16="http://schemas.microsoft.com/office/drawing/2014/main" id="{D06DCAC8-9A07-684E-B312-0BE304DFDBB9}"/>
              </a:ext>
            </a:extLst>
          </p:cNvPr>
          <p:cNvSpPr txBox="1"/>
          <p:nvPr/>
        </p:nvSpPr>
        <p:spPr>
          <a:xfrm>
            <a:off x="1950858" y="2998416"/>
            <a:ext cx="1639994" cy="660482"/>
          </a:xfrm>
          <a:prstGeom prst="rect">
            <a:avLst/>
          </a:prstGeom>
          <a:noFill/>
        </p:spPr>
        <p:txBody>
          <a:bodyPr wrap="square" rtlCol="0" anchor="ctr" anchorCtr="1">
            <a:noAutofit/>
          </a:bodyPr>
          <a:lstStyle/>
          <a:p>
            <a:r>
              <a:rPr lang="en-US" sz="2200" b="1" dirty="0"/>
              <a:t>Senior Debt</a:t>
            </a:r>
          </a:p>
        </p:txBody>
      </p:sp>
      <p:sp>
        <p:nvSpPr>
          <p:cNvPr id="13" name="TextBox 12">
            <a:extLst>
              <a:ext uri="{FF2B5EF4-FFF2-40B4-BE49-F238E27FC236}">
                <a16:creationId xmlns:a16="http://schemas.microsoft.com/office/drawing/2014/main" id="{DD7FC638-1255-B944-8A4B-19196C2D8131}"/>
              </a:ext>
            </a:extLst>
          </p:cNvPr>
          <p:cNvSpPr txBox="1"/>
          <p:nvPr/>
        </p:nvSpPr>
        <p:spPr>
          <a:xfrm>
            <a:off x="1923351" y="2212825"/>
            <a:ext cx="1639994" cy="749234"/>
          </a:xfrm>
          <a:prstGeom prst="rect">
            <a:avLst/>
          </a:prstGeom>
          <a:noFill/>
        </p:spPr>
        <p:txBody>
          <a:bodyPr wrap="square" rtlCol="0" anchor="ctr" anchorCtr="1">
            <a:noAutofit/>
          </a:bodyPr>
          <a:lstStyle/>
          <a:p>
            <a:pPr algn="ctr"/>
            <a:r>
              <a:rPr lang="en-US" sz="2200" b="1" dirty="0"/>
              <a:t>Capital Component</a:t>
            </a:r>
          </a:p>
        </p:txBody>
      </p:sp>
      <p:sp>
        <p:nvSpPr>
          <p:cNvPr id="23" name="TextBox 22">
            <a:extLst>
              <a:ext uri="{FF2B5EF4-FFF2-40B4-BE49-F238E27FC236}">
                <a16:creationId xmlns:a16="http://schemas.microsoft.com/office/drawing/2014/main" id="{9094FDFB-2C06-B74A-B3C2-1721204EC473}"/>
              </a:ext>
            </a:extLst>
          </p:cNvPr>
          <p:cNvSpPr txBox="1"/>
          <p:nvPr/>
        </p:nvSpPr>
        <p:spPr>
          <a:xfrm>
            <a:off x="3612739" y="4504702"/>
            <a:ext cx="1634929" cy="561860"/>
          </a:xfrm>
          <a:prstGeom prst="rect">
            <a:avLst/>
          </a:prstGeom>
          <a:noFill/>
        </p:spPr>
        <p:txBody>
          <a:bodyPr wrap="square" rtlCol="0" anchor="ctr" anchorCtr="1">
            <a:noAutofit/>
          </a:bodyPr>
          <a:lstStyle/>
          <a:p>
            <a:pPr algn="r"/>
            <a:r>
              <a:rPr lang="en-US" sz="2200" b="1" dirty="0"/>
              <a:t>100.00%</a:t>
            </a:r>
          </a:p>
        </p:txBody>
      </p:sp>
      <p:sp>
        <p:nvSpPr>
          <p:cNvPr id="28" name="TextBox 27">
            <a:extLst>
              <a:ext uri="{FF2B5EF4-FFF2-40B4-BE49-F238E27FC236}">
                <a16:creationId xmlns:a16="http://schemas.microsoft.com/office/drawing/2014/main" id="{5C91DB2B-4852-164C-8C5E-90BBE1E3F2A0}"/>
              </a:ext>
            </a:extLst>
          </p:cNvPr>
          <p:cNvSpPr txBox="1"/>
          <p:nvPr/>
        </p:nvSpPr>
        <p:spPr>
          <a:xfrm>
            <a:off x="3581975" y="3021349"/>
            <a:ext cx="1666144" cy="561860"/>
          </a:xfrm>
          <a:prstGeom prst="rect">
            <a:avLst/>
          </a:prstGeom>
          <a:noFill/>
        </p:spPr>
        <p:txBody>
          <a:bodyPr wrap="square" rtlCol="0" anchor="ctr" anchorCtr="1">
            <a:noAutofit/>
          </a:bodyPr>
          <a:lstStyle/>
          <a:p>
            <a:pPr algn="r"/>
            <a:r>
              <a:rPr lang="en-US" sz="2200" dirty="0"/>
              <a:t>50%</a:t>
            </a:r>
          </a:p>
        </p:txBody>
      </p:sp>
      <p:sp>
        <p:nvSpPr>
          <p:cNvPr id="29" name="TextBox 28">
            <a:extLst>
              <a:ext uri="{FF2B5EF4-FFF2-40B4-BE49-F238E27FC236}">
                <a16:creationId xmlns:a16="http://schemas.microsoft.com/office/drawing/2014/main" id="{A40FFD60-0B2F-0E4A-B7D7-025884FD8579}"/>
              </a:ext>
            </a:extLst>
          </p:cNvPr>
          <p:cNvSpPr txBox="1"/>
          <p:nvPr/>
        </p:nvSpPr>
        <p:spPr>
          <a:xfrm>
            <a:off x="3624646" y="2282375"/>
            <a:ext cx="1639995" cy="561860"/>
          </a:xfrm>
          <a:prstGeom prst="rect">
            <a:avLst/>
          </a:prstGeom>
          <a:noFill/>
        </p:spPr>
        <p:txBody>
          <a:bodyPr wrap="square" rtlCol="0" anchor="ctr" anchorCtr="1">
            <a:noAutofit/>
          </a:bodyPr>
          <a:lstStyle/>
          <a:p>
            <a:r>
              <a:rPr lang="en-US" sz="2400" b="1" dirty="0"/>
              <a:t>Weight</a:t>
            </a:r>
          </a:p>
        </p:txBody>
      </p:sp>
      <p:sp>
        <p:nvSpPr>
          <p:cNvPr id="31" name="TextBox 30">
            <a:extLst>
              <a:ext uri="{FF2B5EF4-FFF2-40B4-BE49-F238E27FC236}">
                <a16:creationId xmlns:a16="http://schemas.microsoft.com/office/drawing/2014/main" id="{06E18CAC-F972-3E4F-8D4F-9321E15C377A}"/>
              </a:ext>
            </a:extLst>
          </p:cNvPr>
          <p:cNvSpPr txBox="1"/>
          <p:nvPr/>
        </p:nvSpPr>
        <p:spPr>
          <a:xfrm>
            <a:off x="5264641" y="4836243"/>
            <a:ext cx="1649171" cy="606977"/>
          </a:xfrm>
          <a:prstGeom prst="rect">
            <a:avLst/>
          </a:prstGeom>
          <a:noFill/>
        </p:spPr>
        <p:txBody>
          <a:bodyPr wrap="square" rtlCol="0" anchor="ctr" anchorCtr="1">
            <a:noAutofit/>
          </a:bodyPr>
          <a:lstStyle/>
          <a:p>
            <a:pPr algn="r"/>
            <a:endParaRPr lang="en-US" sz="2200" dirty="0"/>
          </a:p>
        </p:txBody>
      </p:sp>
      <p:sp>
        <p:nvSpPr>
          <p:cNvPr id="36" name="TextBox 35">
            <a:extLst>
              <a:ext uri="{FF2B5EF4-FFF2-40B4-BE49-F238E27FC236}">
                <a16:creationId xmlns:a16="http://schemas.microsoft.com/office/drawing/2014/main" id="{1BCFE71D-BE95-5E4A-BDF2-C3965392A019}"/>
              </a:ext>
            </a:extLst>
          </p:cNvPr>
          <p:cNvSpPr txBox="1"/>
          <p:nvPr/>
        </p:nvSpPr>
        <p:spPr>
          <a:xfrm>
            <a:off x="5264641" y="2986992"/>
            <a:ext cx="1639994" cy="605221"/>
          </a:xfrm>
          <a:prstGeom prst="rect">
            <a:avLst/>
          </a:prstGeom>
          <a:noFill/>
        </p:spPr>
        <p:txBody>
          <a:bodyPr wrap="square" rtlCol="0" anchor="ctr" anchorCtr="1">
            <a:noAutofit/>
          </a:bodyPr>
          <a:lstStyle/>
          <a:p>
            <a:pPr algn="r"/>
            <a:r>
              <a:rPr lang="en-US" sz="2200" dirty="0"/>
              <a:t>6.0%</a:t>
            </a:r>
          </a:p>
        </p:txBody>
      </p:sp>
      <p:sp>
        <p:nvSpPr>
          <p:cNvPr id="37" name="TextBox 36">
            <a:extLst>
              <a:ext uri="{FF2B5EF4-FFF2-40B4-BE49-F238E27FC236}">
                <a16:creationId xmlns:a16="http://schemas.microsoft.com/office/drawing/2014/main" id="{89DAABB2-AF5A-784F-84B0-1D51772403BE}"/>
              </a:ext>
            </a:extLst>
          </p:cNvPr>
          <p:cNvSpPr txBox="1"/>
          <p:nvPr/>
        </p:nvSpPr>
        <p:spPr>
          <a:xfrm>
            <a:off x="5252697" y="2242531"/>
            <a:ext cx="1673057" cy="641547"/>
          </a:xfrm>
          <a:prstGeom prst="rect">
            <a:avLst/>
          </a:prstGeom>
          <a:noFill/>
        </p:spPr>
        <p:txBody>
          <a:bodyPr wrap="square" rtlCol="0" anchor="ctr" anchorCtr="1">
            <a:noAutofit/>
          </a:bodyPr>
          <a:lstStyle/>
          <a:p>
            <a:r>
              <a:rPr lang="en-US" sz="2400" b="1" dirty="0"/>
              <a:t>Pre-Tax</a:t>
            </a:r>
          </a:p>
        </p:txBody>
      </p:sp>
      <p:sp>
        <p:nvSpPr>
          <p:cNvPr id="27" name="TextBox 26">
            <a:extLst>
              <a:ext uri="{FF2B5EF4-FFF2-40B4-BE49-F238E27FC236}">
                <a16:creationId xmlns:a16="http://schemas.microsoft.com/office/drawing/2014/main" id="{3FA8337B-A863-2541-8D12-FF3E71A88DAA}"/>
              </a:ext>
            </a:extLst>
          </p:cNvPr>
          <p:cNvSpPr txBox="1"/>
          <p:nvPr/>
        </p:nvSpPr>
        <p:spPr>
          <a:xfrm>
            <a:off x="1924494" y="3640441"/>
            <a:ext cx="1665711" cy="811904"/>
          </a:xfrm>
          <a:prstGeom prst="rect">
            <a:avLst/>
          </a:prstGeom>
          <a:noFill/>
        </p:spPr>
        <p:txBody>
          <a:bodyPr wrap="square" rtlCol="0" anchor="ctr" anchorCtr="1">
            <a:noAutofit/>
          </a:bodyPr>
          <a:lstStyle/>
          <a:p>
            <a:r>
              <a:rPr lang="en-US" sz="2200" b="1" dirty="0"/>
              <a:t>Equity</a:t>
            </a:r>
          </a:p>
        </p:txBody>
      </p:sp>
      <p:sp>
        <p:nvSpPr>
          <p:cNvPr id="35" name="TextBox 34">
            <a:extLst>
              <a:ext uri="{FF2B5EF4-FFF2-40B4-BE49-F238E27FC236}">
                <a16:creationId xmlns:a16="http://schemas.microsoft.com/office/drawing/2014/main" id="{4EF869B3-F7B8-C745-AAC6-B437C7B21E49}"/>
              </a:ext>
            </a:extLst>
          </p:cNvPr>
          <p:cNvSpPr txBox="1"/>
          <p:nvPr/>
        </p:nvSpPr>
        <p:spPr>
          <a:xfrm>
            <a:off x="3590903" y="3701151"/>
            <a:ext cx="1691422" cy="649004"/>
          </a:xfrm>
          <a:prstGeom prst="rect">
            <a:avLst/>
          </a:prstGeom>
          <a:noFill/>
        </p:spPr>
        <p:txBody>
          <a:bodyPr wrap="square" rtlCol="0" anchor="ctr" anchorCtr="1">
            <a:noAutofit/>
          </a:bodyPr>
          <a:lstStyle/>
          <a:p>
            <a:pPr algn="r"/>
            <a:r>
              <a:rPr lang="en-US" sz="2200" dirty="0"/>
              <a:t>50%</a:t>
            </a:r>
          </a:p>
        </p:txBody>
      </p:sp>
      <p:sp>
        <p:nvSpPr>
          <p:cNvPr id="38" name="TextBox 37">
            <a:extLst>
              <a:ext uri="{FF2B5EF4-FFF2-40B4-BE49-F238E27FC236}">
                <a16:creationId xmlns:a16="http://schemas.microsoft.com/office/drawing/2014/main" id="{6EF1D065-A1E1-8D49-BB04-75C695D3CEE4}"/>
              </a:ext>
            </a:extLst>
          </p:cNvPr>
          <p:cNvSpPr txBox="1"/>
          <p:nvPr/>
        </p:nvSpPr>
        <p:spPr>
          <a:xfrm>
            <a:off x="5264641" y="3699744"/>
            <a:ext cx="1649171" cy="633304"/>
          </a:xfrm>
          <a:prstGeom prst="rect">
            <a:avLst/>
          </a:prstGeom>
          <a:noFill/>
        </p:spPr>
        <p:txBody>
          <a:bodyPr wrap="square" rtlCol="0" anchor="ctr" anchorCtr="1">
            <a:noAutofit/>
          </a:bodyPr>
          <a:lstStyle/>
          <a:p>
            <a:pPr algn="r"/>
            <a:r>
              <a:rPr lang="en-US" sz="2200" dirty="0"/>
              <a:t>12.5%*</a:t>
            </a:r>
          </a:p>
        </p:txBody>
      </p:sp>
      <p:sp>
        <p:nvSpPr>
          <p:cNvPr id="40" name="TextBox 39">
            <a:extLst>
              <a:ext uri="{FF2B5EF4-FFF2-40B4-BE49-F238E27FC236}">
                <a16:creationId xmlns:a16="http://schemas.microsoft.com/office/drawing/2014/main" id="{68360D6D-7AA4-F94F-840F-83F46CAE975A}"/>
              </a:ext>
            </a:extLst>
          </p:cNvPr>
          <p:cNvSpPr txBox="1"/>
          <p:nvPr/>
        </p:nvSpPr>
        <p:spPr>
          <a:xfrm>
            <a:off x="6921158" y="4850980"/>
            <a:ext cx="1649171" cy="606977"/>
          </a:xfrm>
          <a:prstGeom prst="rect">
            <a:avLst/>
          </a:prstGeom>
          <a:noFill/>
        </p:spPr>
        <p:txBody>
          <a:bodyPr wrap="square" rtlCol="0" anchor="ctr" anchorCtr="1">
            <a:noAutofit/>
          </a:bodyPr>
          <a:lstStyle/>
          <a:p>
            <a:pPr algn="r"/>
            <a:endParaRPr lang="en-US" sz="2200" dirty="0"/>
          </a:p>
        </p:txBody>
      </p:sp>
      <p:sp>
        <p:nvSpPr>
          <p:cNvPr id="41" name="TextBox 40">
            <a:extLst>
              <a:ext uri="{FF2B5EF4-FFF2-40B4-BE49-F238E27FC236}">
                <a16:creationId xmlns:a16="http://schemas.microsoft.com/office/drawing/2014/main" id="{70F31CDB-16C0-D24E-B020-1F9431081740}"/>
              </a:ext>
            </a:extLst>
          </p:cNvPr>
          <p:cNvSpPr txBox="1"/>
          <p:nvPr/>
        </p:nvSpPr>
        <p:spPr>
          <a:xfrm>
            <a:off x="6921159" y="2984273"/>
            <a:ext cx="1639994" cy="605221"/>
          </a:xfrm>
          <a:prstGeom prst="rect">
            <a:avLst/>
          </a:prstGeom>
          <a:noFill/>
        </p:spPr>
        <p:txBody>
          <a:bodyPr wrap="square" rtlCol="0" anchor="ctr" anchorCtr="1">
            <a:noAutofit/>
          </a:bodyPr>
          <a:lstStyle/>
          <a:p>
            <a:pPr algn="r"/>
            <a:r>
              <a:rPr lang="en-US" sz="2200" dirty="0"/>
              <a:t>4.40%</a:t>
            </a:r>
          </a:p>
        </p:txBody>
      </p:sp>
      <p:sp>
        <p:nvSpPr>
          <p:cNvPr id="42" name="TextBox 41">
            <a:extLst>
              <a:ext uri="{FF2B5EF4-FFF2-40B4-BE49-F238E27FC236}">
                <a16:creationId xmlns:a16="http://schemas.microsoft.com/office/drawing/2014/main" id="{88A9DDF8-1ABC-6440-AD83-B20AACCB9002}"/>
              </a:ext>
            </a:extLst>
          </p:cNvPr>
          <p:cNvSpPr txBox="1"/>
          <p:nvPr/>
        </p:nvSpPr>
        <p:spPr>
          <a:xfrm>
            <a:off x="6838677" y="2257268"/>
            <a:ext cx="1861437" cy="641547"/>
          </a:xfrm>
          <a:prstGeom prst="rect">
            <a:avLst/>
          </a:prstGeom>
          <a:noFill/>
        </p:spPr>
        <p:txBody>
          <a:bodyPr wrap="square" rtlCol="0" anchor="ctr" anchorCtr="1">
            <a:noAutofit/>
          </a:bodyPr>
          <a:lstStyle/>
          <a:p>
            <a:pPr algn="ctr"/>
            <a:r>
              <a:rPr lang="en-US" sz="2200" b="1" dirty="0"/>
              <a:t>Cost After Tax at 36.64%</a:t>
            </a:r>
          </a:p>
        </p:txBody>
      </p:sp>
      <p:sp>
        <p:nvSpPr>
          <p:cNvPr id="43" name="TextBox 42">
            <a:extLst>
              <a:ext uri="{FF2B5EF4-FFF2-40B4-BE49-F238E27FC236}">
                <a16:creationId xmlns:a16="http://schemas.microsoft.com/office/drawing/2014/main" id="{798F8ECF-60AE-2C4E-AF1A-5F7D9C5E26E6}"/>
              </a:ext>
            </a:extLst>
          </p:cNvPr>
          <p:cNvSpPr txBox="1"/>
          <p:nvPr/>
        </p:nvSpPr>
        <p:spPr>
          <a:xfrm>
            <a:off x="6911982" y="3714197"/>
            <a:ext cx="1649171" cy="633304"/>
          </a:xfrm>
          <a:prstGeom prst="rect">
            <a:avLst/>
          </a:prstGeom>
          <a:noFill/>
        </p:spPr>
        <p:txBody>
          <a:bodyPr wrap="square" rtlCol="0" anchor="ctr" anchorCtr="1">
            <a:noAutofit/>
          </a:bodyPr>
          <a:lstStyle/>
          <a:p>
            <a:pPr algn="r"/>
            <a:r>
              <a:rPr lang="en-US" sz="2200" dirty="0"/>
              <a:t>12.5%</a:t>
            </a:r>
          </a:p>
        </p:txBody>
      </p:sp>
      <p:sp>
        <p:nvSpPr>
          <p:cNvPr id="45" name="TextBox 44">
            <a:extLst>
              <a:ext uri="{FF2B5EF4-FFF2-40B4-BE49-F238E27FC236}">
                <a16:creationId xmlns:a16="http://schemas.microsoft.com/office/drawing/2014/main" id="{2FDC25DF-0A02-1F4B-986C-4B001A059D08}"/>
              </a:ext>
            </a:extLst>
          </p:cNvPr>
          <p:cNvSpPr txBox="1"/>
          <p:nvPr/>
        </p:nvSpPr>
        <p:spPr>
          <a:xfrm>
            <a:off x="8566631" y="4492201"/>
            <a:ext cx="1649171" cy="606977"/>
          </a:xfrm>
          <a:prstGeom prst="rect">
            <a:avLst/>
          </a:prstGeom>
          <a:noFill/>
        </p:spPr>
        <p:txBody>
          <a:bodyPr wrap="square" rtlCol="0" anchor="ctr" anchorCtr="1">
            <a:noAutofit/>
          </a:bodyPr>
          <a:lstStyle/>
          <a:p>
            <a:pPr algn="r"/>
            <a:r>
              <a:rPr lang="en-US" sz="2200" b="1" dirty="0"/>
              <a:t>8.45%</a:t>
            </a:r>
          </a:p>
        </p:txBody>
      </p:sp>
      <p:sp>
        <p:nvSpPr>
          <p:cNvPr id="46" name="TextBox 45">
            <a:extLst>
              <a:ext uri="{FF2B5EF4-FFF2-40B4-BE49-F238E27FC236}">
                <a16:creationId xmlns:a16="http://schemas.microsoft.com/office/drawing/2014/main" id="{9752875E-B952-EC47-B0CA-E33216D3C9B7}"/>
              </a:ext>
            </a:extLst>
          </p:cNvPr>
          <p:cNvSpPr txBox="1"/>
          <p:nvPr/>
        </p:nvSpPr>
        <p:spPr>
          <a:xfrm>
            <a:off x="8566634" y="2977642"/>
            <a:ext cx="1639994" cy="605221"/>
          </a:xfrm>
          <a:prstGeom prst="rect">
            <a:avLst/>
          </a:prstGeom>
          <a:noFill/>
        </p:spPr>
        <p:txBody>
          <a:bodyPr wrap="square" rtlCol="0" anchor="ctr" anchorCtr="1">
            <a:noAutofit/>
          </a:bodyPr>
          <a:lstStyle/>
          <a:p>
            <a:pPr algn="r"/>
            <a:r>
              <a:rPr lang="en-US" sz="2200" dirty="0"/>
              <a:t>2.20%</a:t>
            </a:r>
          </a:p>
        </p:txBody>
      </p:sp>
      <p:sp>
        <p:nvSpPr>
          <p:cNvPr id="47" name="TextBox 46">
            <a:extLst>
              <a:ext uri="{FF2B5EF4-FFF2-40B4-BE49-F238E27FC236}">
                <a16:creationId xmlns:a16="http://schemas.microsoft.com/office/drawing/2014/main" id="{65CCF072-73F1-744B-A97A-E1FFDB488DFE}"/>
              </a:ext>
            </a:extLst>
          </p:cNvPr>
          <p:cNvSpPr txBox="1"/>
          <p:nvPr/>
        </p:nvSpPr>
        <p:spPr>
          <a:xfrm>
            <a:off x="8554689" y="2277338"/>
            <a:ext cx="1673057" cy="641547"/>
          </a:xfrm>
          <a:prstGeom prst="rect">
            <a:avLst/>
          </a:prstGeom>
          <a:noFill/>
        </p:spPr>
        <p:txBody>
          <a:bodyPr wrap="square" rtlCol="0" anchor="ctr" anchorCtr="1">
            <a:noAutofit/>
          </a:bodyPr>
          <a:lstStyle/>
          <a:p>
            <a:pPr algn="ctr"/>
            <a:r>
              <a:rPr lang="en-US" sz="2200" b="1" dirty="0"/>
              <a:t>Weighted Cost</a:t>
            </a:r>
          </a:p>
        </p:txBody>
      </p:sp>
      <p:sp>
        <p:nvSpPr>
          <p:cNvPr id="48" name="TextBox 47">
            <a:extLst>
              <a:ext uri="{FF2B5EF4-FFF2-40B4-BE49-F238E27FC236}">
                <a16:creationId xmlns:a16="http://schemas.microsoft.com/office/drawing/2014/main" id="{84BE7BF0-0364-B548-87EA-D4A233949343}"/>
              </a:ext>
            </a:extLst>
          </p:cNvPr>
          <p:cNvSpPr txBox="1"/>
          <p:nvPr/>
        </p:nvSpPr>
        <p:spPr>
          <a:xfrm>
            <a:off x="8557457" y="3699421"/>
            <a:ext cx="1649171" cy="633304"/>
          </a:xfrm>
          <a:prstGeom prst="rect">
            <a:avLst/>
          </a:prstGeom>
          <a:noFill/>
        </p:spPr>
        <p:txBody>
          <a:bodyPr wrap="square" rtlCol="0" anchor="ctr" anchorCtr="1">
            <a:noAutofit/>
          </a:bodyPr>
          <a:lstStyle/>
          <a:p>
            <a:pPr algn="r"/>
            <a:r>
              <a:rPr lang="en-US" sz="2200" dirty="0"/>
              <a:t>6.25%</a:t>
            </a:r>
          </a:p>
        </p:txBody>
      </p:sp>
      <p:sp>
        <p:nvSpPr>
          <p:cNvPr id="2" name="TextBox 1">
            <a:extLst>
              <a:ext uri="{FF2B5EF4-FFF2-40B4-BE49-F238E27FC236}">
                <a16:creationId xmlns:a16="http://schemas.microsoft.com/office/drawing/2014/main" id="{4E86A38E-0320-4142-ACDE-432BF3C8B085}"/>
              </a:ext>
            </a:extLst>
          </p:cNvPr>
          <p:cNvSpPr txBox="1"/>
          <p:nvPr/>
        </p:nvSpPr>
        <p:spPr>
          <a:xfrm>
            <a:off x="783771" y="209006"/>
            <a:ext cx="10519955" cy="1200329"/>
          </a:xfrm>
          <a:prstGeom prst="rect">
            <a:avLst/>
          </a:prstGeom>
          <a:noFill/>
        </p:spPr>
        <p:txBody>
          <a:bodyPr wrap="square" rtlCol="0">
            <a:spAutoFit/>
          </a:bodyPr>
          <a:lstStyle/>
          <a:p>
            <a:r>
              <a:rPr lang="en-US" sz="2400" dirty="0"/>
              <a:t>Using the optimal target Capital Structure favored by Hanson for its corporate investments of a 50% Debt/50% Equity Capital Structure, the WACC of 8.45% is computed as follows:</a:t>
            </a:r>
          </a:p>
        </p:txBody>
      </p:sp>
      <p:sp>
        <p:nvSpPr>
          <p:cNvPr id="3" name="TextBox 2">
            <a:extLst>
              <a:ext uri="{FF2B5EF4-FFF2-40B4-BE49-F238E27FC236}">
                <a16:creationId xmlns:a16="http://schemas.microsoft.com/office/drawing/2014/main" id="{803A87FA-CDEF-5948-833E-B1D54F96D148}"/>
              </a:ext>
            </a:extLst>
          </p:cNvPr>
          <p:cNvSpPr txBox="1"/>
          <p:nvPr/>
        </p:nvSpPr>
        <p:spPr>
          <a:xfrm>
            <a:off x="3563345" y="5462742"/>
            <a:ext cx="5575044" cy="461665"/>
          </a:xfrm>
          <a:prstGeom prst="rect">
            <a:avLst/>
          </a:prstGeom>
          <a:noFill/>
        </p:spPr>
        <p:txBody>
          <a:bodyPr wrap="square" rtlCol="0">
            <a:spAutoFit/>
          </a:bodyPr>
          <a:lstStyle/>
          <a:p>
            <a:r>
              <a:rPr lang="en-US" sz="2400" dirty="0"/>
              <a:t>*Cost of Equity: 5% + (5% x 1.5) = 12.5%</a:t>
            </a:r>
          </a:p>
        </p:txBody>
      </p:sp>
    </p:spTree>
    <p:extLst>
      <p:ext uri="{BB962C8B-B14F-4D97-AF65-F5344CB8AC3E}">
        <p14:creationId xmlns:p14="http://schemas.microsoft.com/office/powerpoint/2010/main" val="275659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500" fill="hold"/>
                                        <p:tgtEl>
                                          <p:spTgt spid="29"/>
                                        </p:tgtEl>
                                        <p:attrNameLst>
                                          <p:attrName>ppt_x</p:attrName>
                                        </p:attrNameLst>
                                      </p:cBhvr>
                                      <p:tavLst>
                                        <p:tav tm="0">
                                          <p:val>
                                            <p:strVal val="#ppt_x"/>
                                          </p:val>
                                        </p:tav>
                                        <p:tav tm="100000">
                                          <p:val>
                                            <p:strVal val="#ppt_x"/>
                                          </p:val>
                                        </p:tav>
                                      </p:tavLst>
                                    </p:anim>
                                    <p:anim calcmode="lin" valueType="num">
                                      <p:cBhvr additive="base">
                                        <p:cTn id="2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500" fill="hold"/>
                                        <p:tgtEl>
                                          <p:spTgt spid="37"/>
                                        </p:tgtEl>
                                        <p:attrNameLst>
                                          <p:attrName>ppt_x</p:attrName>
                                        </p:attrNameLst>
                                      </p:cBhvr>
                                      <p:tavLst>
                                        <p:tav tm="0">
                                          <p:val>
                                            <p:strVal val="#ppt_x"/>
                                          </p:val>
                                        </p:tav>
                                        <p:tav tm="100000">
                                          <p:val>
                                            <p:strVal val="#ppt_x"/>
                                          </p:val>
                                        </p:tav>
                                      </p:tavLst>
                                    </p:anim>
                                    <p:anim calcmode="lin" valueType="num">
                                      <p:cBhvr additive="base">
                                        <p:cTn id="32"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anim calcmode="lin" valueType="num">
                                      <p:cBhvr additive="base">
                                        <p:cTn id="37" dur="500" fill="hold"/>
                                        <p:tgtEl>
                                          <p:spTgt spid="42"/>
                                        </p:tgtEl>
                                        <p:attrNameLst>
                                          <p:attrName>ppt_x</p:attrName>
                                        </p:attrNameLst>
                                      </p:cBhvr>
                                      <p:tavLst>
                                        <p:tav tm="0">
                                          <p:val>
                                            <p:strVal val="#ppt_x"/>
                                          </p:val>
                                        </p:tav>
                                        <p:tav tm="100000">
                                          <p:val>
                                            <p:strVal val="#ppt_x"/>
                                          </p:val>
                                        </p:tav>
                                      </p:tavLst>
                                    </p:anim>
                                    <p:anim calcmode="lin" valueType="num">
                                      <p:cBhvr additive="base">
                                        <p:cTn id="3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7">
                                            <p:txEl>
                                              <p:pRg st="0" end="0"/>
                                            </p:txEl>
                                          </p:spTgt>
                                        </p:tgtEl>
                                        <p:attrNameLst>
                                          <p:attrName>style.visibility</p:attrName>
                                        </p:attrNameLst>
                                      </p:cBhvr>
                                      <p:to>
                                        <p:strVal val="visible"/>
                                      </p:to>
                                    </p:set>
                                    <p:anim calcmode="lin" valueType="num">
                                      <p:cBhvr additive="base">
                                        <p:cTn id="43" dur="500" fill="hold"/>
                                        <p:tgtEl>
                                          <p:spTgt spid="47">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additive="base">
                                        <p:cTn id="55" dur="500" fill="hold"/>
                                        <p:tgtEl>
                                          <p:spTgt spid="27"/>
                                        </p:tgtEl>
                                        <p:attrNameLst>
                                          <p:attrName>ppt_x</p:attrName>
                                        </p:attrNameLst>
                                      </p:cBhvr>
                                      <p:tavLst>
                                        <p:tav tm="0">
                                          <p:val>
                                            <p:strVal val="#ppt_x"/>
                                          </p:val>
                                        </p:tav>
                                        <p:tav tm="100000">
                                          <p:val>
                                            <p:strVal val="#ppt_x"/>
                                          </p:val>
                                        </p:tav>
                                      </p:tavLst>
                                    </p:anim>
                                    <p:anim calcmode="lin" valueType="num">
                                      <p:cBhvr additive="base">
                                        <p:cTn id="5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additive="base">
                                        <p:cTn id="61" dur="500" fill="hold"/>
                                        <p:tgtEl>
                                          <p:spTgt spid="7"/>
                                        </p:tgtEl>
                                        <p:attrNameLst>
                                          <p:attrName>ppt_x</p:attrName>
                                        </p:attrNameLst>
                                      </p:cBhvr>
                                      <p:tavLst>
                                        <p:tav tm="0">
                                          <p:val>
                                            <p:strVal val="#ppt_x"/>
                                          </p:val>
                                        </p:tav>
                                        <p:tav tm="100000">
                                          <p:val>
                                            <p:strVal val="#ppt_x"/>
                                          </p:val>
                                        </p:tav>
                                      </p:tavLst>
                                    </p:anim>
                                    <p:anim calcmode="lin" valueType="num">
                                      <p:cBhvr additive="base">
                                        <p:cTn id="6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500" fill="hold"/>
                                        <p:tgtEl>
                                          <p:spTgt spid="28"/>
                                        </p:tgtEl>
                                        <p:attrNameLst>
                                          <p:attrName>ppt_x</p:attrName>
                                        </p:attrNameLst>
                                      </p:cBhvr>
                                      <p:tavLst>
                                        <p:tav tm="0">
                                          <p:val>
                                            <p:strVal val="#ppt_x"/>
                                          </p:val>
                                        </p:tav>
                                        <p:tav tm="100000">
                                          <p:val>
                                            <p:strVal val="#ppt_x"/>
                                          </p:val>
                                        </p:tav>
                                      </p:tavLst>
                                    </p:anim>
                                    <p:anim calcmode="lin" valueType="num">
                                      <p:cBhvr additive="base">
                                        <p:cTn id="6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5"/>
                                        </p:tgtEl>
                                        <p:attrNameLst>
                                          <p:attrName>style.visibility</p:attrName>
                                        </p:attrNameLst>
                                      </p:cBhvr>
                                      <p:to>
                                        <p:strVal val="visible"/>
                                      </p:to>
                                    </p:set>
                                    <p:anim calcmode="lin" valueType="num">
                                      <p:cBhvr additive="base">
                                        <p:cTn id="73" dur="500" fill="hold"/>
                                        <p:tgtEl>
                                          <p:spTgt spid="35"/>
                                        </p:tgtEl>
                                        <p:attrNameLst>
                                          <p:attrName>ppt_x</p:attrName>
                                        </p:attrNameLst>
                                      </p:cBhvr>
                                      <p:tavLst>
                                        <p:tav tm="0">
                                          <p:val>
                                            <p:strVal val="#ppt_x"/>
                                          </p:val>
                                        </p:tav>
                                        <p:tav tm="100000">
                                          <p:val>
                                            <p:strVal val="#ppt_x"/>
                                          </p:val>
                                        </p:tav>
                                      </p:tavLst>
                                    </p:anim>
                                    <p:anim calcmode="lin" valueType="num">
                                      <p:cBhvr additive="base">
                                        <p:cTn id="7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3"/>
                                        </p:tgtEl>
                                        <p:attrNameLst>
                                          <p:attrName>style.visibility</p:attrName>
                                        </p:attrNameLst>
                                      </p:cBhvr>
                                      <p:to>
                                        <p:strVal val="visible"/>
                                      </p:to>
                                    </p:set>
                                    <p:anim calcmode="lin" valueType="num">
                                      <p:cBhvr additive="base">
                                        <p:cTn id="79" dur="500" fill="hold"/>
                                        <p:tgtEl>
                                          <p:spTgt spid="23"/>
                                        </p:tgtEl>
                                        <p:attrNameLst>
                                          <p:attrName>ppt_x</p:attrName>
                                        </p:attrNameLst>
                                      </p:cBhvr>
                                      <p:tavLst>
                                        <p:tav tm="0">
                                          <p:val>
                                            <p:strVal val="#ppt_x"/>
                                          </p:val>
                                        </p:tav>
                                        <p:tav tm="100000">
                                          <p:val>
                                            <p:strVal val="#ppt_x"/>
                                          </p:val>
                                        </p:tav>
                                      </p:tavLst>
                                    </p:anim>
                                    <p:anim calcmode="lin" valueType="num">
                                      <p:cBhvr additive="base">
                                        <p:cTn id="8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additive="base">
                                        <p:cTn id="85" dur="500" fill="hold"/>
                                        <p:tgtEl>
                                          <p:spTgt spid="36"/>
                                        </p:tgtEl>
                                        <p:attrNameLst>
                                          <p:attrName>ppt_x</p:attrName>
                                        </p:attrNameLst>
                                      </p:cBhvr>
                                      <p:tavLst>
                                        <p:tav tm="0">
                                          <p:val>
                                            <p:strVal val="#ppt_x"/>
                                          </p:val>
                                        </p:tav>
                                        <p:tav tm="100000">
                                          <p:val>
                                            <p:strVal val="#ppt_x"/>
                                          </p:val>
                                        </p:tav>
                                      </p:tavLst>
                                    </p:anim>
                                    <p:anim calcmode="lin" valueType="num">
                                      <p:cBhvr additive="base">
                                        <p:cTn id="86"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38"/>
                                        </p:tgtEl>
                                        <p:attrNameLst>
                                          <p:attrName>style.visibility</p:attrName>
                                        </p:attrNameLst>
                                      </p:cBhvr>
                                      <p:to>
                                        <p:strVal val="visible"/>
                                      </p:to>
                                    </p:set>
                                    <p:anim calcmode="lin" valueType="num">
                                      <p:cBhvr additive="base">
                                        <p:cTn id="91" dur="500" fill="hold"/>
                                        <p:tgtEl>
                                          <p:spTgt spid="38"/>
                                        </p:tgtEl>
                                        <p:attrNameLst>
                                          <p:attrName>ppt_x</p:attrName>
                                        </p:attrNameLst>
                                      </p:cBhvr>
                                      <p:tavLst>
                                        <p:tav tm="0">
                                          <p:val>
                                            <p:strVal val="#ppt_x"/>
                                          </p:val>
                                        </p:tav>
                                        <p:tav tm="100000">
                                          <p:val>
                                            <p:strVal val="#ppt_x"/>
                                          </p:val>
                                        </p:tav>
                                      </p:tavLst>
                                    </p:anim>
                                    <p:anim calcmode="lin" valueType="num">
                                      <p:cBhvr additive="base">
                                        <p:cTn id="92"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3"/>
                                        </p:tgtEl>
                                        <p:attrNameLst>
                                          <p:attrName>style.visibility</p:attrName>
                                        </p:attrNameLst>
                                      </p:cBhvr>
                                      <p:to>
                                        <p:strVal val="visible"/>
                                      </p:to>
                                    </p:set>
                                    <p:anim calcmode="lin" valueType="num">
                                      <p:cBhvr additive="base">
                                        <p:cTn id="97" dur="500" fill="hold"/>
                                        <p:tgtEl>
                                          <p:spTgt spid="3"/>
                                        </p:tgtEl>
                                        <p:attrNameLst>
                                          <p:attrName>ppt_x</p:attrName>
                                        </p:attrNameLst>
                                      </p:cBhvr>
                                      <p:tavLst>
                                        <p:tav tm="0">
                                          <p:val>
                                            <p:strVal val="#ppt_x"/>
                                          </p:val>
                                        </p:tav>
                                        <p:tav tm="100000">
                                          <p:val>
                                            <p:strVal val="#ppt_x"/>
                                          </p:val>
                                        </p:tav>
                                      </p:tavLst>
                                    </p:anim>
                                    <p:anim calcmode="lin" valueType="num">
                                      <p:cBhvr additive="base">
                                        <p:cTn id="9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additive="base">
                                        <p:cTn id="103" dur="500" fill="hold"/>
                                        <p:tgtEl>
                                          <p:spTgt spid="41"/>
                                        </p:tgtEl>
                                        <p:attrNameLst>
                                          <p:attrName>ppt_x</p:attrName>
                                        </p:attrNameLst>
                                      </p:cBhvr>
                                      <p:tavLst>
                                        <p:tav tm="0">
                                          <p:val>
                                            <p:strVal val="#ppt_x"/>
                                          </p:val>
                                        </p:tav>
                                        <p:tav tm="100000">
                                          <p:val>
                                            <p:strVal val="#ppt_x"/>
                                          </p:val>
                                        </p:tav>
                                      </p:tavLst>
                                    </p:anim>
                                    <p:anim calcmode="lin" valueType="num">
                                      <p:cBhvr additive="base">
                                        <p:cTn id="104"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additive="base">
                                        <p:cTn id="109" dur="500" fill="hold"/>
                                        <p:tgtEl>
                                          <p:spTgt spid="43"/>
                                        </p:tgtEl>
                                        <p:attrNameLst>
                                          <p:attrName>ppt_x</p:attrName>
                                        </p:attrNameLst>
                                      </p:cBhvr>
                                      <p:tavLst>
                                        <p:tav tm="0">
                                          <p:val>
                                            <p:strVal val="#ppt_x"/>
                                          </p:val>
                                        </p:tav>
                                        <p:tav tm="100000">
                                          <p:val>
                                            <p:strVal val="#ppt_x"/>
                                          </p:val>
                                        </p:tav>
                                      </p:tavLst>
                                    </p:anim>
                                    <p:anim calcmode="lin" valueType="num">
                                      <p:cBhvr additive="base">
                                        <p:cTn id="110"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46"/>
                                        </p:tgtEl>
                                        <p:attrNameLst>
                                          <p:attrName>style.visibility</p:attrName>
                                        </p:attrNameLst>
                                      </p:cBhvr>
                                      <p:to>
                                        <p:strVal val="visible"/>
                                      </p:to>
                                    </p:set>
                                    <p:anim calcmode="lin" valueType="num">
                                      <p:cBhvr additive="base">
                                        <p:cTn id="115" dur="500" fill="hold"/>
                                        <p:tgtEl>
                                          <p:spTgt spid="46"/>
                                        </p:tgtEl>
                                        <p:attrNameLst>
                                          <p:attrName>ppt_x</p:attrName>
                                        </p:attrNameLst>
                                      </p:cBhvr>
                                      <p:tavLst>
                                        <p:tav tm="0">
                                          <p:val>
                                            <p:strVal val="#ppt_x"/>
                                          </p:val>
                                        </p:tav>
                                        <p:tav tm="100000">
                                          <p:val>
                                            <p:strVal val="#ppt_x"/>
                                          </p:val>
                                        </p:tav>
                                      </p:tavLst>
                                    </p:anim>
                                    <p:anim calcmode="lin" valueType="num">
                                      <p:cBhvr additive="base">
                                        <p:cTn id="116"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ppt_x"/>
                                          </p:val>
                                        </p:tav>
                                        <p:tav tm="100000">
                                          <p:val>
                                            <p:strVal val="#ppt_x"/>
                                          </p:val>
                                        </p:tav>
                                      </p:tavLst>
                                    </p:anim>
                                    <p:anim calcmode="lin" valueType="num">
                                      <p:cBhvr additive="base">
                                        <p:cTn id="122"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ppt_x"/>
                                          </p:val>
                                        </p:tav>
                                        <p:tav tm="100000">
                                          <p:val>
                                            <p:strVal val="#ppt_x"/>
                                          </p:val>
                                        </p:tav>
                                      </p:tavLst>
                                    </p:anim>
                                    <p:anim calcmode="lin" valueType="num">
                                      <p:cBhvr additive="base">
                                        <p:cTn id="128"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23" grpId="0"/>
      <p:bldP spid="28" grpId="0"/>
      <p:bldP spid="29" grpId="0"/>
      <p:bldP spid="36" grpId="0"/>
      <p:bldP spid="37" grpId="0"/>
      <p:bldP spid="27" grpId="0"/>
      <p:bldP spid="35" grpId="0"/>
      <p:bldP spid="38" grpId="0"/>
      <p:bldP spid="41" grpId="0"/>
      <p:bldP spid="42" grpId="0"/>
      <p:bldP spid="43" grpId="0"/>
      <p:bldP spid="45" grpId="0"/>
      <p:bldP spid="46" grpId="0"/>
      <p:bldP spid="48" grpId="0"/>
      <p:bldP spid="2" grpId="0"/>
      <p:bldP spid="3"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7">
            <a:extLst>
              <a:ext uri="{FF2B5EF4-FFF2-40B4-BE49-F238E27FC236}">
                <a16:creationId xmlns:a16="http://schemas.microsoft.com/office/drawing/2014/main" id="{11996F9D-7EC5-41E5-8FBF-80276744F411}"/>
              </a:ext>
            </a:extLst>
          </p:cNvPr>
          <p:cNvSpPr>
            <a:spLocks noGrp="1" noChangeArrowheads="1"/>
          </p:cNvSpPr>
          <p:nvPr>
            <p:ph type="ctrTitle"/>
          </p:nvPr>
        </p:nvSpPr>
        <p:spPr>
          <a:xfrm>
            <a:off x="2209800" y="533400"/>
            <a:ext cx="8001000" cy="604838"/>
          </a:xfrm>
        </p:spPr>
        <p:txBody>
          <a:bodyPr rtlCol="0">
            <a:normAutofit fontScale="90000"/>
          </a:bodyPr>
          <a:lstStyle/>
          <a:p>
            <a:pPr fontAlgn="auto">
              <a:spcAft>
                <a:spcPts val="0"/>
              </a:spcAft>
              <a:defRPr/>
            </a:pPr>
            <a:r>
              <a:rPr lang="en-US" dirty="0"/>
              <a:t>							</a:t>
            </a:r>
            <a:endParaRPr lang="en-US" sz="3100" dirty="0">
              <a:latin typeface="+mn-lt"/>
            </a:endParaRPr>
          </a:p>
        </p:txBody>
      </p:sp>
      <p:sp>
        <p:nvSpPr>
          <p:cNvPr id="5123" name="Rectangle 8">
            <a:extLst>
              <a:ext uri="{FF2B5EF4-FFF2-40B4-BE49-F238E27FC236}">
                <a16:creationId xmlns:a16="http://schemas.microsoft.com/office/drawing/2014/main" id="{2C0EC29F-6804-4D53-98CD-D4DECC347524}"/>
              </a:ext>
            </a:extLst>
          </p:cNvPr>
          <p:cNvSpPr>
            <a:spLocks noGrp="1" noChangeArrowheads="1"/>
          </p:cNvSpPr>
          <p:nvPr>
            <p:ph type="subTitle" idx="1"/>
          </p:nvPr>
        </p:nvSpPr>
        <p:spPr>
          <a:xfrm>
            <a:off x="1402304" y="2909687"/>
            <a:ext cx="9387392" cy="2819400"/>
          </a:xfrm>
        </p:spPr>
        <p:txBody>
          <a:bodyPr/>
          <a:lstStyle/>
          <a:p>
            <a:pPr eaLnBrk="1" hangingPunct="1">
              <a:lnSpc>
                <a:spcPct val="100000"/>
              </a:lnSpc>
            </a:pPr>
            <a:r>
              <a:rPr lang="en-US" altLang="en-US" sz="2800" dirty="0"/>
              <a:t>Discounted Cash Flow </a:t>
            </a:r>
          </a:p>
          <a:p>
            <a:pPr eaLnBrk="1" hangingPunct="1">
              <a:lnSpc>
                <a:spcPct val="100000"/>
              </a:lnSpc>
            </a:pPr>
            <a:r>
              <a:rPr lang="en-US" altLang="en-US" sz="2800" dirty="0"/>
              <a:t>Step 3: Terminal Value</a:t>
            </a:r>
          </a:p>
        </p:txBody>
      </p:sp>
      <p:sp>
        <p:nvSpPr>
          <p:cNvPr id="3" name="Slide Number Placeholder 2">
            <a:extLst>
              <a:ext uri="{FF2B5EF4-FFF2-40B4-BE49-F238E27FC236}">
                <a16:creationId xmlns:a16="http://schemas.microsoft.com/office/drawing/2014/main" id="{8BCAEBE8-6079-0F4D-BF9C-6D2F060BB69E}"/>
              </a:ext>
            </a:extLst>
          </p:cNvPr>
          <p:cNvSpPr>
            <a:spLocks noGrp="1"/>
          </p:cNvSpPr>
          <p:nvPr>
            <p:ph type="sldNum" sz="quarter" idx="12"/>
          </p:nvPr>
        </p:nvSpPr>
        <p:spPr/>
        <p:txBody>
          <a:bodyPr/>
          <a:lstStyle/>
          <a:p>
            <a:pPr algn="r"/>
            <a:fld id="{02B1CF8B-CCE1-4685-A52E-6EBB7B7455EC}" type="slidenum">
              <a:rPr lang="en-US" smtClean="0"/>
              <a:pPr algn="r"/>
              <a:t>75</a:t>
            </a:fld>
            <a:endParaRPr lang="en-US"/>
          </a:p>
        </p:txBody>
      </p:sp>
    </p:spTree>
    <p:extLst>
      <p:ext uri="{BB962C8B-B14F-4D97-AF65-F5344CB8AC3E}">
        <p14:creationId xmlns:p14="http://schemas.microsoft.com/office/powerpoint/2010/main" val="363858692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4A19DB8B-0768-4396-BF0A-76B4A4D47780}"/>
              </a:ext>
            </a:extLst>
          </p:cNvPr>
          <p:cNvSpPr>
            <a:spLocks noChangeArrowheads="1"/>
          </p:cNvSpPr>
          <p:nvPr/>
        </p:nvSpPr>
        <p:spPr bwMode="auto">
          <a:xfrm>
            <a:off x="392784" y="4347082"/>
            <a:ext cx="11406432" cy="1846659"/>
          </a:xfrm>
          <a:prstGeom prst="rect">
            <a:avLst/>
          </a:prstGeom>
          <a:solidFill>
            <a:srgbClr val="CCFFFF"/>
          </a:solidFill>
          <a:ln w="9525">
            <a:solidFill>
              <a:schemeClr val="tx1"/>
            </a:solidFill>
            <a:miter lim="800000"/>
            <a:headEnd/>
            <a:tailEnd/>
          </a:ln>
          <a:effectLst>
            <a:outerShdw dist="53882" dir="2700000" algn="ctr" rotWithShape="0">
              <a:srgbClr val="0057F0"/>
            </a:outerShdw>
          </a:effectLst>
        </p:spPr>
        <p:txBody>
          <a:bodyPr wrap="squar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rtl="1" eaLnBrk="1" hangingPunct="1">
              <a:spcBef>
                <a:spcPct val="25000"/>
              </a:spcBef>
            </a:pPr>
            <a:r>
              <a:rPr lang="en-US" altLang="de-DE" sz="2400" b="1" dirty="0">
                <a:solidFill>
                  <a:srgbClr val="FF3300"/>
                </a:solidFill>
                <a:latin typeface="+mn-lt"/>
              </a:rPr>
              <a:t>TERMINAL VALUE: THE CALCULATION</a:t>
            </a:r>
          </a:p>
          <a:p>
            <a:pPr rtl="1" eaLnBrk="1" hangingPunct="1">
              <a:spcBef>
                <a:spcPct val="25000"/>
              </a:spcBef>
            </a:pPr>
            <a:endParaRPr lang="en-US" altLang="de-DE" sz="2400" b="1" dirty="0">
              <a:latin typeface="+mn-lt"/>
            </a:endParaRPr>
          </a:p>
          <a:p>
            <a:pPr rtl="1" eaLnBrk="1" hangingPunct="1">
              <a:spcBef>
                <a:spcPct val="25000"/>
              </a:spcBef>
            </a:pPr>
            <a:endParaRPr lang="en-US" altLang="de-DE" sz="2400" b="1" dirty="0">
              <a:latin typeface="+mn-lt"/>
            </a:endParaRPr>
          </a:p>
          <a:p>
            <a:pPr rtl="1" eaLnBrk="1" hangingPunct="1">
              <a:spcBef>
                <a:spcPct val="25000"/>
              </a:spcBef>
            </a:pPr>
            <a:endParaRPr lang="en-US" altLang="de-DE" sz="2400" b="1" dirty="0">
              <a:latin typeface="+mn-lt"/>
            </a:endParaRPr>
          </a:p>
        </p:txBody>
      </p:sp>
      <p:sp>
        <p:nvSpPr>
          <p:cNvPr id="7171" name="Rectangle 3">
            <a:extLst>
              <a:ext uri="{FF2B5EF4-FFF2-40B4-BE49-F238E27FC236}">
                <a16:creationId xmlns:a16="http://schemas.microsoft.com/office/drawing/2014/main" id="{7D53C12D-7BC9-491B-A5DA-CFE4BB36DAD4}"/>
              </a:ext>
            </a:extLst>
          </p:cNvPr>
          <p:cNvSpPr>
            <a:spLocks noChangeArrowheads="1"/>
          </p:cNvSpPr>
          <p:nvPr/>
        </p:nvSpPr>
        <p:spPr bwMode="auto">
          <a:xfrm>
            <a:off x="392784" y="2393475"/>
            <a:ext cx="11406432" cy="1661993"/>
          </a:xfrm>
          <a:prstGeom prst="rect">
            <a:avLst/>
          </a:prstGeom>
          <a:solidFill>
            <a:srgbClr val="CCFFFF"/>
          </a:solidFill>
          <a:ln w="9525">
            <a:solidFill>
              <a:schemeClr val="tx1"/>
            </a:solidFill>
            <a:miter lim="800000"/>
            <a:headEnd/>
            <a:tailEnd/>
          </a:ln>
          <a:effectLst>
            <a:outerShdw dist="53882" dir="2700000" algn="ctr" rotWithShape="0">
              <a:srgbClr val="0057F0"/>
            </a:outerShdw>
          </a:effectLst>
        </p:spPr>
        <p:txBody>
          <a:bodyPr wrap="squar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rtl="1" eaLnBrk="1" hangingPunct="1">
              <a:spcBef>
                <a:spcPct val="25000"/>
              </a:spcBef>
            </a:pPr>
            <a:r>
              <a:rPr lang="en-US" altLang="de-DE" sz="2400" b="1" dirty="0">
                <a:solidFill>
                  <a:srgbClr val="FF3300"/>
                </a:solidFill>
                <a:latin typeface="+mn-lt"/>
              </a:rPr>
              <a:t>TERMINAL VALUE: AAA ASSUMPTIONS</a:t>
            </a:r>
          </a:p>
          <a:p>
            <a:pPr rtl="1" eaLnBrk="1" hangingPunct="1">
              <a:spcBef>
                <a:spcPct val="25000"/>
              </a:spcBef>
            </a:pPr>
            <a:r>
              <a:rPr lang="en-US" altLang="de-DE" sz="2400" b="1" dirty="0">
                <a:solidFill>
                  <a:srgbClr val="000000"/>
                </a:solidFill>
                <a:latin typeface="+mn-lt"/>
              </a:rPr>
              <a:t>The adjusted normalized EBIT (1-t) for 2030 as the basis for perpetual cash flows would be £25,661. This should then be discounted at the WACC for Hanson for this investment of 8.45%, which in turn should be reduced by the implied growth rate of 2%.</a:t>
            </a:r>
            <a:endParaRPr lang="it-IT" altLang="en-US" sz="2400" b="1" dirty="0">
              <a:solidFill>
                <a:srgbClr val="000000"/>
              </a:solidFill>
              <a:latin typeface="+mn-lt"/>
            </a:endParaRPr>
          </a:p>
        </p:txBody>
      </p:sp>
      <p:sp>
        <p:nvSpPr>
          <p:cNvPr id="7173" name="Rectangle 5">
            <a:extLst>
              <a:ext uri="{FF2B5EF4-FFF2-40B4-BE49-F238E27FC236}">
                <a16:creationId xmlns:a16="http://schemas.microsoft.com/office/drawing/2014/main" id="{62176A28-9028-4197-90C7-A3217A867C8B}"/>
              </a:ext>
            </a:extLst>
          </p:cNvPr>
          <p:cNvSpPr>
            <a:spLocks noChangeArrowheads="1"/>
          </p:cNvSpPr>
          <p:nvPr/>
        </p:nvSpPr>
        <p:spPr bwMode="auto">
          <a:xfrm>
            <a:off x="392784" y="387261"/>
            <a:ext cx="11406432" cy="1661993"/>
          </a:xfrm>
          <a:prstGeom prst="rect">
            <a:avLst/>
          </a:prstGeom>
          <a:solidFill>
            <a:srgbClr val="CCFFFF"/>
          </a:solidFill>
          <a:ln w="9525">
            <a:solidFill>
              <a:schemeClr val="tx1"/>
            </a:solidFill>
            <a:miter lim="800000"/>
            <a:headEnd/>
            <a:tailEnd/>
          </a:ln>
          <a:effectLst>
            <a:outerShdw dist="53882" dir="2700000" algn="ctr" rotWithShape="0">
              <a:srgbClr val="0057F0"/>
            </a:outerShdw>
          </a:effectLst>
        </p:spPr>
        <p:txBody>
          <a:bodyPr wrap="squar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rtl="1" eaLnBrk="1" hangingPunct="1">
              <a:spcBef>
                <a:spcPct val="25000"/>
              </a:spcBef>
            </a:pPr>
            <a:r>
              <a:rPr lang="en-US" altLang="de-DE" sz="2400" b="1" dirty="0">
                <a:solidFill>
                  <a:srgbClr val="FF3300"/>
                </a:solidFill>
                <a:latin typeface="+mn-lt"/>
              </a:rPr>
              <a:t>TERMINAL VALUE: GROWING PERPETUITY METHOD</a:t>
            </a:r>
          </a:p>
          <a:p>
            <a:pPr rtl="1" eaLnBrk="1" hangingPunct="1">
              <a:spcBef>
                <a:spcPct val="25000"/>
              </a:spcBef>
            </a:pPr>
            <a:r>
              <a:rPr lang="en-US" altLang="de-DE" sz="2400" b="1" dirty="0">
                <a:solidFill>
                  <a:srgbClr val="000000"/>
                </a:solidFill>
                <a:latin typeface="+mn-lt"/>
              </a:rPr>
              <a:t>Based upon the fact that the time horizon for the investment period for most buyers in determining terminal value is five years, the terminal value will be calculated using the normalized 2030 EBIT (1-t), and assuming a 2% perpetual growth rate.</a:t>
            </a:r>
            <a:endParaRPr lang="it-IT" altLang="en-US" sz="2400" b="1" dirty="0">
              <a:solidFill>
                <a:srgbClr val="000000"/>
              </a:solidFill>
              <a:latin typeface="+mn-lt"/>
            </a:endParaRPr>
          </a:p>
        </p:txBody>
      </p:sp>
      <p:sp>
        <p:nvSpPr>
          <p:cNvPr id="2" name="Slide Number Placeholder 1">
            <a:extLst>
              <a:ext uri="{FF2B5EF4-FFF2-40B4-BE49-F238E27FC236}">
                <a16:creationId xmlns:a16="http://schemas.microsoft.com/office/drawing/2014/main" id="{06EAAA69-19D5-8544-8484-9B1943C1A3DC}"/>
              </a:ext>
            </a:extLst>
          </p:cNvPr>
          <p:cNvSpPr>
            <a:spLocks noGrp="1"/>
          </p:cNvSpPr>
          <p:nvPr>
            <p:ph type="sldNum" sz="quarter" idx="12"/>
          </p:nvPr>
        </p:nvSpPr>
        <p:spPr>
          <a:xfrm>
            <a:off x="8610600" y="6562539"/>
            <a:ext cx="2743200" cy="365125"/>
          </a:xfrm>
        </p:spPr>
        <p:txBody>
          <a:bodyPr/>
          <a:lstStyle/>
          <a:p>
            <a:pPr lvl="1" eaLnBrk="0" fontAlgn="base" hangingPunct="0">
              <a:spcBef>
                <a:spcPct val="0"/>
              </a:spcBef>
              <a:spcAft>
                <a:spcPct val="0"/>
              </a:spcAft>
              <a:defRPr/>
            </a:pPr>
            <a:fld id="{A7A88E1D-B805-4D77-803A-4B9574687AA2}" type="slidenum">
              <a:rPr lang="en-US" altLang="en-US" smtClean="0">
                <a:solidFill>
                  <a:prstClr val="black"/>
                </a:solidFill>
              </a:rPr>
              <a:pPr lvl="1" eaLnBrk="0" fontAlgn="base" hangingPunct="0">
                <a:spcBef>
                  <a:spcPct val="0"/>
                </a:spcBef>
                <a:spcAft>
                  <a:spcPct val="0"/>
                </a:spcAft>
                <a:defRPr/>
              </a:pPr>
              <a:t>76</a:t>
            </a:fld>
            <a:endParaRPr lang="en-US" altLang="en-US" dirty="0">
              <a:solidFill>
                <a:prstClr val="black"/>
              </a:solidFill>
            </a:endParaRPr>
          </a:p>
        </p:txBody>
      </p:sp>
      <p:sp>
        <p:nvSpPr>
          <p:cNvPr id="3" name="TextBox 2">
            <a:extLst>
              <a:ext uri="{FF2B5EF4-FFF2-40B4-BE49-F238E27FC236}">
                <a16:creationId xmlns:a16="http://schemas.microsoft.com/office/drawing/2014/main" id="{0DA39F20-6EC4-F742-A238-D715E749C58E}"/>
              </a:ext>
            </a:extLst>
          </p:cNvPr>
          <p:cNvSpPr txBox="1"/>
          <p:nvPr/>
        </p:nvSpPr>
        <p:spPr>
          <a:xfrm>
            <a:off x="4298959" y="5082513"/>
            <a:ext cx="1364995" cy="461665"/>
          </a:xfrm>
          <a:prstGeom prst="rect">
            <a:avLst/>
          </a:prstGeom>
          <a:noFill/>
        </p:spPr>
        <p:txBody>
          <a:bodyPr wrap="square" rtlCol="0">
            <a:spAutoFit/>
          </a:bodyPr>
          <a:lstStyle/>
          <a:p>
            <a:r>
              <a:rPr lang="en-US" altLang="de-DE" sz="2400" b="1" u="sng" dirty="0">
                <a:solidFill>
                  <a:srgbClr val="000000"/>
                </a:solidFill>
              </a:rPr>
              <a:t>£ </a:t>
            </a:r>
            <a:r>
              <a:rPr lang="en-US" sz="2400" b="1" u="sng" dirty="0"/>
              <a:t>25,661</a:t>
            </a:r>
          </a:p>
        </p:txBody>
      </p:sp>
      <p:sp>
        <p:nvSpPr>
          <p:cNvPr id="7" name="TextBox 6">
            <a:extLst>
              <a:ext uri="{FF2B5EF4-FFF2-40B4-BE49-F238E27FC236}">
                <a16:creationId xmlns:a16="http://schemas.microsoft.com/office/drawing/2014/main" id="{838852DD-B423-0444-B809-8D6673A67B68}"/>
              </a:ext>
            </a:extLst>
          </p:cNvPr>
          <p:cNvSpPr txBox="1"/>
          <p:nvPr/>
        </p:nvSpPr>
        <p:spPr>
          <a:xfrm>
            <a:off x="4146410" y="5477163"/>
            <a:ext cx="1579141" cy="461665"/>
          </a:xfrm>
          <a:prstGeom prst="rect">
            <a:avLst/>
          </a:prstGeom>
          <a:noFill/>
        </p:spPr>
        <p:txBody>
          <a:bodyPr wrap="square" rtlCol="0">
            <a:spAutoFit/>
          </a:bodyPr>
          <a:lstStyle/>
          <a:p>
            <a:r>
              <a:rPr lang="en-US" sz="2400" b="1" dirty="0"/>
              <a:t>.0845 - .02</a:t>
            </a:r>
          </a:p>
        </p:txBody>
      </p:sp>
      <p:sp>
        <p:nvSpPr>
          <p:cNvPr id="8" name="TextBox 7">
            <a:extLst>
              <a:ext uri="{FF2B5EF4-FFF2-40B4-BE49-F238E27FC236}">
                <a16:creationId xmlns:a16="http://schemas.microsoft.com/office/drawing/2014/main" id="{FF328EBD-780E-5947-AB78-050D15EC8FE8}"/>
              </a:ext>
            </a:extLst>
          </p:cNvPr>
          <p:cNvSpPr txBox="1"/>
          <p:nvPr/>
        </p:nvSpPr>
        <p:spPr>
          <a:xfrm>
            <a:off x="5956915" y="5172756"/>
            <a:ext cx="1207363" cy="461665"/>
          </a:xfrm>
          <a:prstGeom prst="rect">
            <a:avLst/>
          </a:prstGeom>
          <a:noFill/>
        </p:spPr>
        <p:txBody>
          <a:bodyPr wrap="square" rtlCol="0">
            <a:spAutoFit/>
          </a:bodyPr>
          <a:lstStyle/>
          <a:p>
            <a:r>
              <a:rPr lang="en-US" sz="2400" b="1" dirty="0"/>
              <a:t>=</a:t>
            </a:r>
          </a:p>
        </p:txBody>
      </p:sp>
      <p:sp>
        <p:nvSpPr>
          <p:cNvPr id="9" name="TextBox 8">
            <a:extLst>
              <a:ext uri="{FF2B5EF4-FFF2-40B4-BE49-F238E27FC236}">
                <a16:creationId xmlns:a16="http://schemas.microsoft.com/office/drawing/2014/main" id="{7B8E6FAD-4B5A-F94F-BFE3-5DC3EE502F2E}"/>
              </a:ext>
            </a:extLst>
          </p:cNvPr>
          <p:cNvSpPr txBox="1"/>
          <p:nvPr/>
        </p:nvSpPr>
        <p:spPr>
          <a:xfrm>
            <a:off x="6481780" y="5172755"/>
            <a:ext cx="1703432" cy="461665"/>
          </a:xfrm>
          <a:prstGeom prst="rect">
            <a:avLst/>
          </a:prstGeom>
          <a:noFill/>
        </p:spPr>
        <p:txBody>
          <a:bodyPr wrap="square" rtlCol="0">
            <a:spAutoFit/>
          </a:bodyPr>
          <a:lstStyle/>
          <a:p>
            <a:r>
              <a:rPr lang="en-US" altLang="de-DE" sz="2400" b="1" dirty="0">
                <a:solidFill>
                  <a:srgbClr val="000000"/>
                </a:solidFill>
              </a:rPr>
              <a:t>£ </a:t>
            </a:r>
            <a:r>
              <a:rPr lang="en-US" sz="2400" b="1" dirty="0"/>
              <a:t>397,845</a:t>
            </a:r>
          </a:p>
        </p:txBody>
      </p:sp>
    </p:spTree>
    <p:extLst>
      <p:ext uri="{BB962C8B-B14F-4D97-AF65-F5344CB8AC3E}">
        <p14:creationId xmlns:p14="http://schemas.microsoft.com/office/powerpoint/2010/main" val="16817751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3">
                                            <p:bg/>
                                          </p:spTgt>
                                        </p:tgtEl>
                                        <p:attrNameLst>
                                          <p:attrName>style.visibility</p:attrName>
                                        </p:attrNameLst>
                                      </p:cBhvr>
                                      <p:to>
                                        <p:strVal val="visible"/>
                                      </p:to>
                                    </p:set>
                                    <p:anim calcmode="lin" valueType="num">
                                      <p:cBhvr additive="base">
                                        <p:cTn id="7" dur="500" fill="hold"/>
                                        <p:tgtEl>
                                          <p:spTgt spid="717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717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73">
                                            <p:txEl>
                                              <p:pRg st="0" end="0"/>
                                            </p:txEl>
                                          </p:spTgt>
                                        </p:tgtEl>
                                        <p:attrNameLst>
                                          <p:attrName>style.visibility</p:attrName>
                                        </p:attrNameLst>
                                      </p:cBhvr>
                                      <p:to>
                                        <p:strVal val="visible"/>
                                      </p:to>
                                    </p:set>
                                    <p:anim calcmode="lin" valueType="num">
                                      <p:cBhvr additive="base">
                                        <p:cTn id="13" dur="500" fill="hold"/>
                                        <p:tgtEl>
                                          <p:spTgt spid="717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73">
                                            <p:txEl>
                                              <p:pRg st="1" end="1"/>
                                            </p:txEl>
                                          </p:spTgt>
                                        </p:tgtEl>
                                        <p:attrNameLst>
                                          <p:attrName>style.visibility</p:attrName>
                                        </p:attrNameLst>
                                      </p:cBhvr>
                                      <p:to>
                                        <p:strVal val="visible"/>
                                      </p:to>
                                    </p:set>
                                    <p:anim calcmode="lin" valueType="num">
                                      <p:cBhvr additive="base">
                                        <p:cTn id="19" dur="500" fill="hold"/>
                                        <p:tgtEl>
                                          <p:spTgt spid="717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171">
                                            <p:bg/>
                                          </p:spTgt>
                                        </p:tgtEl>
                                        <p:attrNameLst>
                                          <p:attrName>style.visibility</p:attrName>
                                        </p:attrNameLst>
                                      </p:cBhvr>
                                      <p:to>
                                        <p:strVal val="visible"/>
                                      </p:to>
                                    </p:set>
                                    <p:anim calcmode="lin" valueType="num">
                                      <p:cBhvr additive="base">
                                        <p:cTn id="25" dur="500" fill="hold"/>
                                        <p:tgtEl>
                                          <p:spTgt spid="7171">
                                            <p:bg/>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bg/>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171">
                                            <p:txEl>
                                              <p:pRg st="0" end="0"/>
                                            </p:txEl>
                                          </p:spTgt>
                                        </p:tgtEl>
                                        <p:attrNameLst>
                                          <p:attrName>style.visibility</p:attrName>
                                        </p:attrNameLst>
                                      </p:cBhvr>
                                      <p:to>
                                        <p:strVal val="visible"/>
                                      </p:to>
                                    </p:set>
                                    <p:anim calcmode="lin" valueType="num">
                                      <p:cBhvr additive="base">
                                        <p:cTn id="31"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171">
                                            <p:txEl>
                                              <p:pRg st="1" end="1"/>
                                            </p:txEl>
                                          </p:spTgt>
                                        </p:tgtEl>
                                        <p:attrNameLst>
                                          <p:attrName>style.visibility</p:attrName>
                                        </p:attrNameLst>
                                      </p:cBhvr>
                                      <p:to>
                                        <p:strVal val="visible"/>
                                      </p:to>
                                    </p:set>
                                    <p:anim calcmode="lin" valueType="num">
                                      <p:cBhvr additive="base">
                                        <p:cTn id="37"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170">
                                            <p:bg/>
                                          </p:spTgt>
                                        </p:tgtEl>
                                        <p:attrNameLst>
                                          <p:attrName>style.visibility</p:attrName>
                                        </p:attrNameLst>
                                      </p:cBhvr>
                                      <p:to>
                                        <p:strVal val="visible"/>
                                      </p:to>
                                    </p:set>
                                    <p:anim calcmode="lin" valueType="num">
                                      <p:cBhvr additive="base">
                                        <p:cTn id="43" dur="500" fill="hold"/>
                                        <p:tgtEl>
                                          <p:spTgt spid="7170">
                                            <p:bg/>
                                          </p:spTgt>
                                        </p:tgtEl>
                                        <p:attrNameLst>
                                          <p:attrName>ppt_x</p:attrName>
                                        </p:attrNameLst>
                                      </p:cBhvr>
                                      <p:tavLst>
                                        <p:tav tm="0">
                                          <p:val>
                                            <p:strVal val="#ppt_x"/>
                                          </p:val>
                                        </p:tav>
                                        <p:tav tm="100000">
                                          <p:val>
                                            <p:strVal val="#ppt_x"/>
                                          </p:val>
                                        </p:tav>
                                      </p:tavLst>
                                    </p:anim>
                                    <p:anim calcmode="lin" valueType="num">
                                      <p:cBhvr additive="base">
                                        <p:cTn id="44" dur="500" fill="hold"/>
                                        <p:tgtEl>
                                          <p:spTgt spid="7170">
                                            <p:bg/>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170">
                                            <p:txEl>
                                              <p:pRg st="0" end="0"/>
                                            </p:txEl>
                                          </p:spTgt>
                                        </p:tgtEl>
                                        <p:attrNameLst>
                                          <p:attrName>style.visibility</p:attrName>
                                        </p:attrNameLst>
                                      </p:cBhvr>
                                      <p:to>
                                        <p:strVal val="visible"/>
                                      </p:to>
                                    </p:set>
                                    <p:anim calcmode="lin" valueType="num">
                                      <p:cBhvr additive="base">
                                        <p:cTn id="49" dur="500" fill="hold"/>
                                        <p:tgtEl>
                                          <p:spTgt spid="7170">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17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anim calcmode="lin" valueType="num">
                                      <p:cBhvr additive="base">
                                        <p:cTn id="55" dur="500" fill="hold"/>
                                        <p:tgtEl>
                                          <p:spTgt spid="3"/>
                                        </p:tgtEl>
                                        <p:attrNameLst>
                                          <p:attrName>ppt_x</p:attrName>
                                        </p:attrNameLst>
                                      </p:cBhvr>
                                      <p:tavLst>
                                        <p:tav tm="0">
                                          <p:val>
                                            <p:strVal val="#ppt_x"/>
                                          </p:val>
                                        </p:tav>
                                        <p:tav tm="100000">
                                          <p:val>
                                            <p:strVal val="#ppt_x"/>
                                          </p:val>
                                        </p:tav>
                                      </p:tavLst>
                                    </p:anim>
                                    <p:anim calcmode="lin" valueType="num">
                                      <p:cBhvr additive="base">
                                        <p:cTn id="5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additive="base">
                                        <p:cTn id="61" dur="500" fill="hold"/>
                                        <p:tgtEl>
                                          <p:spTgt spid="7"/>
                                        </p:tgtEl>
                                        <p:attrNameLst>
                                          <p:attrName>ppt_x</p:attrName>
                                        </p:attrNameLst>
                                      </p:cBhvr>
                                      <p:tavLst>
                                        <p:tav tm="0">
                                          <p:val>
                                            <p:strVal val="#ppt_x"/>
                                          </p:val>
                                        </p:tav>
                                        <p:tav tm="100000">
                                          <p:val>
                                            <p:strVal val="#ppt_x"/>
                                          </p:val>
                                        </p:tav>
                                      </p:tavLst>
                                    </p:anim>
                                    <p:anim calcmode="lin" valueType="num">
                                      <p:cBhvr additive="base">
                                        <p:cTn id="6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additive="base">
                                        <p:cTn id="67" dur="500" fill="hold"/>
                                        <p:tgtEl>
                                          <p:spTgt spid="8"/>
                                        </p:tgtEl>
                                        <p:attrNameLst>
                                          <p:attrName>ppt_x</p:attrName>
                                        </p:attrNameLst>
                                      </p:cBhvr>
                                      <p:tavLst>
                                        <p:tav tm="0">
                                          <p:val>
                                            <p:strVal val="#ppt_x"/>
                                          </p:val>
                                        </p:tav>
                                        <p:tav tm="100000">
                                          <p:val>
                                            <p:strVal val="#ppt_x"/>
                                          </p:val>
                                        </p:tav>
                                      </p:tavLst>
                                    </p:anim>
                                    <p:anim calcmode="lin" valueType="num">
                                      <p:cBhvr additive="base">
                                        <p:cTn id="68" dur="500" fill="hold"/>
                                        <p:tgtEl>
                                          <p:spTgt spid="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ppt_x"/>
                                          </p:val>
                                        </p:tav>
                                        <p:tav tm="100000">
                                          <p:val>
                                            <p:strVal val="#ppt_x"/>
                                          </p:val>
                                        </p:tav>
                                      </p:tavLst>
                                    </p:anim>
                                    <p:anim calcmode="lin" valueType="num">
                                      <p:cBhvr additive="base">
                                        <p:cTn id="7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build="p" animBg="1"/>
      <p:bldP spid="7171" grpId="0" build="p" animBg="1"/>
      <p:bldP spid="7173" grpId="0" build="p" animBg="1"/>
      <p:bldP spid="3" grpId="0"/>
      <p:bldP spid="7" grpId="0"/>
      <p:bldP spid="8" grpId="0"/>
      <p:bldP spid="9"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7">
            <a:extLst>
              <a:ext uri="{FF2B5EF4-FFF2-40B4-BE49-F238E27FC236}">
                <a16:creationId xmlns:a16="http://schemas.microsoft.com/office/drawing/2014/main" id="{11996F9D-7EC5-41E5-8FBF-80276744F411}"/>
              </a:ext>
            </a:extLst>
          </p:cNvPr>
          <p:cNvSpPr>
            <a:spLocks noGrp="1" noChangeArrowheads="1"/>
          </p:cNvSpPr>
          <p:nvPr>
            <p:ph type="ctrTitle"/>
          </p:nvPr>
        </p:nvSpPr>
        <p:spPr>
          <a:xfrm>
            <a:off x="2209800" y="533400"/>
            <a:ext cx="8001000" cy="604838"/>
          </a:xfrm>
        </p:spPr>
        <p:txBody>
          <a:bodyPr rtlCol="0">
            <a:normAutofit fontScale="90000"/>
          </a:bodyPr>
          <a:lstStyle/>
          <a:p>
            <a:pPr fontAlgn="auto">
              <a:spcAft>
                <a:spcPts val="0"/>
              </a:spcAft>
              <a:defRPr/>
            </a:pPr>
            <a:r>
              <a:rPr lang="en-US" dirty="0"/>
              <a:t>							</a:t>
            </a:r>
            <a:endParaRPr lang="en-US" sz="3100" dirty="0">
              <a:latin typeface="+mn-lt"/>
            </a:endParaRPr>
          </a:p>
        </p:txBody>
      </p:sp>
      <p:sp>
        <p:nvSpPr>
          <p:cNvPr id="5123" name="Rectangle 8">
            <a:extLst>
              <a:ext uri="{FF2B5EF4-FFF2-40B4-BE49-F238E27FC236}">
                <a16:creationId xmlns:a16="http://schemas.microsoft.com/office/drawing/2014/main" id="{2C0EC29F-6804-4D53-98CD-D4DECC347524}"/>
              </a:ext>
            </a:extLst>
          </p:cNvPr>
          <p:cNvSpPr>
            <a:spLocks noGrp="1" noChangeArrowheads="1"/>
          </p:cNvSpPr>
          <p:nvPr>
            <p:ph type="subTitle" idx="1"/>
          </p:nvPr>
        </p:nvSpPr>
        <p:spPr>
          <a:xfrm>
            <a:off x="1402304" y="2909687"/>
            <a:ext cx="9387392" cy="2819400"/>
          </a:xfrm>
        </p:spPr>
        <p:txBody>
          <a:bodyPr/>
          <a:lstStyle/>
          <a:p>
            <a:pPr eaLnBrk="1" hangingPunct="1">
              <a:lnSpc>
                <a:spcPct val="100000"/>
              </a:lnSpc>
            </a:pPr>
            <a:r>
              <a:rPr lang="en-US" altLang="en-US" sz="2800" dirty="0"/>
              <a:t>Discounted Cash Flow </a:t>
            </a:r>
          </a:p>
          <a:p>
            <a:pPr eaLnBrk="1" hangingPunct="1">
              <a:lnSpc>
                <a:spcPct val="100000"/>
              </a:lnSpc>
            </a:pPr>
            <a:r>
              <a:rPr lang="en-US" altLang="en-US" sz="2800" dirty="0"/>
              <a:t>Step 4: Pulling the Steps Together</a:t>
            </a:r>
          </a:p>
        </p:txBody>
      </p:sp>
      <p:sp>
        <p:nvSpPr>
          <p:cNvPr id="3" name="Slide Number Placeholder 2">
            <a:extLst>
              <a:ext uri="{FF2B5EF4-FFF2-40B4-BE49-F238E27FC236}">
                <a16:creationId xmlns:a16="http://schemas.microsoft.com/office/drawing/2014/main" id="{8BCAEBE8-6079-0F4D-BF9C-6D2F060BB69E}"/>
              </a:ext>
            </a:extLst>
          </p:cNvPr>
          <p:cNvSpPr>
            <a:spLocks noGrp="1"/>
          </p:cNvSpPr>
          <p:nvPr>
            <p:ph type="sldNum" sz="quarter" idx="12"/>
          </p:nvPr>
        </p:nvSpPr>
        <p:spPr/>
        <p:txBody>
          <a:bodyPr/>
          <a:lstStyle/>
          <a:p>
            <a:pPr algn="r"/>
            <a:fld id="{02B1CF8B-CCE1-4685-A52E-6EBB7B7455EC}" type="slidenum">
              <a:rPr lang="en-US" smtClean="0"/>
              <a:pPr algn="r"/>
              <a:t>77</a:t>
            </a:fld>
            <a:endParaRPr lang="en-US"/>
          </a:p>
        </p:txBody>
      </p:sp>
    </p:spTree>
    <p:extLst>
      <p:ext uri="{BB962C8B-B14F-4D97-AF65-F5344CB8AC3E}">
        <p14:creationId xmlns:p14="http://schemas.microsoft.com/office/powerpoint/2010/main" val="264458721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D937099-84D3-43C6-803F-B3AA6151938F}"/>
              </a:ext>
            </a:extLst>
          </p:cNvPr>
          <p:cNvSpPr txBox="1"/>
          <p:nvPr/>
        </p:nvSpPr>
        <p:spPr>
          <a:xfrm>
            <a:off x="3421773" y="1236043"/>
            <a:ext cx="5348453" cy="5016758"/>
          </a:xfrm>
          <a:prstGeom prst="rect">
            <a:avLst/>
          </a:prstGeom>
          <a:noFill/>
          <a:ln>
            <a:solidFill>
              <a:schemeClr val="tx1"/>
            </a:solidFill>
          </a:ln>
        </p:spPr>
        <p:txBody>
          <a:bodyPr wrap="square">
            <a:spAutoFit/>
          </a:bodyPr>
          <a:lstStyle/>
          <a:p>
            <a:pPr defTabSz="685800">
              <a:defRPr/>
            </a:pPr>
            <a:r>
              <a:rPr lang="en-US" sz="2000" dirty="0">
                <a:solidFill>
                  <a:prstClr val="black"/>
                </a:solidFill>
                <a:latin typeface="Calibri" panose="020F0502020204030204"/>
              </a:rPr>
              <a:t>0						CFJ</a:t>
            </a:r>
          </a:p>
          <a:p>
            <a:pPr defTabSz="685800">
              <a:defRPr/>
            </a:pPr>
            <a:endParaRPr lang="en-US" sz="2000" dirty="0">
              <a:solidFill>
                <a:prstClr val="black"/>
              </a:solidFill>
              <a:latin typeface="Calibri" panose="020F0502020204030204"/>
            </a:endParaRPr>
          </a:p>
          <a:p>
            <a:pPr defTabSz="685800">
              <a:defRPr/>
            </a:pPr>
            <a:r>
              <a:rPr lang="en-US" sz="2000" dirty="0">
                <a:solidFill>
                  <a:prstClr val="black"/>
                </a:solidFill>
                <a:latin typeface="Calibri" panose="020F0502020204030204"/>
              </a:rPr>
              <a:t>19,414					CFJ</a:t>
            </a:r>
          </a:p>
          <a:p>
            <a:pPr defTabSz="685800">
              <a:defRPr/>
            </a:pPr>
            <a:endParaRPr lang="en-US" sz="2000" dirty="0">
              <a:solidFill>
                <a:prstClr val="black"/>
              </a:solidFill>
              <a:latin typeface="Calibri" panose="020F0502020204030204"/>
            </a:endParaRPr>
          </a:p>
          <a:p>
            <a:pPr defTabSz="685800">
              <a:defRPr/>
            </a:pPr>
            <a:r>
              <a:rPr lang="en-US" sz="2000" dirty="0">
                <a:solidFill>
                  <a:prstClr val="black"/>
                </a:solidFill>
                <a:latin typeface="Calibri" panose="020F0502020204030204"/>
              </a:rPr>
              <a:t>22,681					</a:t>
            </a:r>
            <a:r>
              <a:rPr lang="en-US" sz="2000" dirty="0">
                <a:solidFill>
                  <a:prstClr val="black"/>
                </a:solidFill>
              </a:rPr>
              <a:t>CFJ</a:t>
            </a:r>
          </a:p>
          <a:p>
            <a:pPr defTabSz="685800">
              <a:defRPr/>
            </a:pPr>
            <a:endParaRPr lang="en-US" sz="2000" dirty="0">
              <a:solidFill>
                <a:prstClr val="black"/>
              </a:solidFill>
              <a:latin typeface="Calibri" panose="020F0502020204030204"/>
            </a:endParaRPr>
          </a:p>
          <a:p>
            <a:pPr defTabSz="685800">
              <a:defRPr/>
            </a:pPr>
            <a:r>
              <a:rPr lang="en-US" sz="2000" dirty="0">
                <a:solidFill>
                  <a:prstClr val="black"/>
                </a:solidFill>
                <a:latin typeface="Calibri" panose="020F0502020204030204"/>
              </a:rPr>
              <a:t>24,423					</a:t>
            </a:r>
            <a:r>
              <a:rPr lang="en-US" sz="2000" dirty="0">
                <a:solidFill>
                  <a:prstClr val="black"/>
                </a:solidFill>
              </a:rPr>
              <a:t>CFJ</a:t>
            </a:r>
          </a:p>
          <a:p>
            <a:pPr defTabSz="685800">
              <a:defRPr/>
            </a:pPr>
            <a:endParaRPr lang="en-US" sz="2000" dirty="0">
              <a:solidFill>
                <a:prstClr val="black"/>
              </a:solidFill>
              <a:latin typeface="Calibri" panose="020F0502020204030204"/>
            </a:endParaRPr>
          </a:p>
          <a:p>
            <a:pPr defTabSz="685800">
              <a:defRPr/>
            </a:pPr>
            <a:r>
              <a:rPr lang="en-US" sz="2000" dirty="0">
                <a:solidFill>
                  <a:prstClr val="black"/>
                </a:solidFill>
                <a:latin typeface="Calibri" panose="020F0502020204030204"/>
              </a:rPr>
              <a:t>26,137					</a:t>
            </a:r>
            <a:r>
              <a:rPr lang="en-US" sz="2000" dirty="0">
                <a:solidFill>
                  <a:prstClr val="black"/>
                </a:solidFill>
              </a:rPr>
              <a:t>CFJ</a:t>
            </a:r>
          </a:p>
          <a:p>
            <a:pPr defTabSz="685800">
              <a:defRPr/>
            </a:pPr>
            <a:endParaRPr lang="en-US" sz="2000" dirty="0">
              <a:solidFill>
                <a:prstClr val="black"/>
              </a:solidFill>
              <a:latin typeface="Calibri" panose="020F0502020204030204"/>
            </a:endParaRPr>
          </a:p>
          <a:p>
            <a:pPr defTabSz="685800">
              <a:defRPr/>
            </a:pPr>
            <a:r>
              <a:rPr lang="en-US" sz="2000" dirty="0">
                <a:solidFill>
                  <a:prstClr val="black"/>
                </a:solidFill>
                <a:latin typeface="Calibri" panose="020F0502020204030204"/>
              </a:rPr>
              <a:t>29,113 + 397,845	        = 			</a:t>
            </a:r>
            <a:r>
              <a:rPr lang="en-US" sz="2000" dirty="0">
                <a:solidFill>
                  <a:prstClr val="black"/>
                </a:solidFill>
              </a:rPr>
              <a:t>CFJ</a:t>
            </a:r>
          </a:p>
          <a:p>
            <a:pPr defTabSz="685800">
              <a:defRPr/>
            </a:pPr>
            <a:endParaRPr lang="en-US" sz="2000" dirty="0">
              <a:solidFill>
                <a:prstClr val="black"/>
              </a:solidFill>
              <a:latin typeface="Calibri" panose="020F0502020204030204"/>
            </a:endParaRPr>
          </a:p>
          <a:p>
            <a:pPr defTabSz="685800">
              <a:defRPr/>
            </a:pPr>
            <a:r>
              <a:rPr lang="en-US" sz="2000" dirty="0">
                <a:solidFill>
                  <a:prstClr val="black"/>
                </a:solidFill>
                <a:latin typeface="Calibri" panose="020F0502020204030204"/>
              </a:rPr>
              <a:t>8.45				</a:t>
            </a:r>
            <a:r>
              <a:rPr lang="en-US" sz="2000" dirty="0">
                <a:solidFill>
                  <a:prstClr val="black"/>
                </a:solidFill>
              </a:rPr>
              <a:t>		I/</a:t>
            </a:r>
            <a:r>
              <a:rPr lang="en-US" sz="2000" dirty="0" err="1">
                <a:solidFill>
                  <a:prstClr val="black"/>
                </a:solidFill>
              </a:rPr>
              <a:t>Yr</a:t>
            </a:r>
            <a:endParaRPr lang="en-US" sz="2000" dirty="0">
              <a:solidFill>
                <a:prstClr val="black"/>
              </a:solidFill>
            </a:endParaRPr>
          </a:p>
          <a:p>
            <a:pPr defTabSz="685800">
              <a:defRPr/>
            </a:pPr>
            <a:r>
              <a:rPr lang="en-US" sz="2000" dirty="0">
                <a:solidFill>
                  <a:prstClr val="black"/>
                </a:solidFill>
                <a:latin typeface="Calibri" panose="020F0502020204030204"/>
              </a:rPr>
              <a:t>	</a:t>
            </a:r>
          </a:p>
          <a:p>
            <a:pPr defTabSz="685800">
              <a:defRPr/>
            </a:pPr>
            <a:endParaRPr lang="en-US" sz="2000" dirty="0">
              <a:solidFill>
                <a:prstClr val="black"/>
              </a:solidFill>
              <a:latin typeface="Calibri" panose="020F0502020204030204"/>
            </a:endParaRPr>
          </a:p>
          <a:p>
            <a:pPr defTabSz="685800">
              <a:defRPr/>
            </a:pPr>
            <a:r>
              <a:rPr lang="en-US" sz="2000" b="1" dirty="0">
                <a:solidFill>
                  <a:prstClr val="black"/>
                </a:solidFill>
                <a:latin typeface="Calibri" panose="020F0502020204030204"/>
              </a:rPr>
              <a:t>Shift* NPV 					359,829</a:t>
            </a:r>
          </a:p>
        </p:txBody>
      </p:sp>
      <p:sp>
        <p:nvSpPr>
          <p:cNvPr id="3" name="TextBox 2">
            <a:extLst>
              <a:ext uri="{FF2B5EF4-FFF2-40B4-BE49-F238E27FC236}">
                <a16:creationId xmlns:a16="http://schemas.microsoft.com/office/drawing/2014/main" id="{FCDFDC6B-F02D-1B4C-959F-CF25DAD8DAA3}"/>
              </a:ext>
            </a:extLst>
          </p:cNvPr>
          <p:cNvSpPr txBox="1"/>
          <p:nvPr/>
        </p:nvSpPr>
        <p:spPr>
          <a:xfrm>
            <a:off x="560216" y="82584"/>
            <a:ext cx="11071567" cy="1200329"/>
          </a:xfrm>
          <a:prstGeom prst="rect">
            <a:avLst/>
          </a:prstGeom>
          <a:noFill/>
        </p:spPr>
        <p:txBody>
          <a:bodyPr wrap="square" rtlCol="0">
            <a:spAutoFit/>
          </a:bodyPr>
          <a:lstStyle/>
          <a:p>
            <a:r>
              <a:rPr lang="en-US" sz="2400" dirty="0"/>
              <a:t>Using the HP-10B calculator the Enterprise Value for Anglo American Aggregates, using the Regular Perpetuity Approach, but with a lower </a:t>
            </a:r>
            <a:r>
              <a:rPr lang="en-US" sz="2400" dirty="0" err="1"/>
              <a:t>WACC</a:t>
            </a:r>
            <a:r>
              <a:rPr lang="en-US" sz="2400" dirty="0"/>
              <a:t> for the Terminal Value and discounting of free cash flows, would be calculated as follows:</a:t>
            </a:r>
          </a:p>
        </p:txBody>
      </p:sp>
      <p:sp>
        <p:nvSpPr>
          <p:cNvPr id="4" name="TextBox 3">
            <a:extLst>
              <a:ext uri="{FF2B5EF4-FFF2-40B4-BE49-F238E27FC236}">
                <a16:creationId xmlns:a16="http://schemas.microsoft.com/office/drawing/2014/main" id="{E6617E9E-F58B-F842-B041-329C67725231}"/>
              </a:ext>
            </a:extLst>
          </p:cNvPr>
          <p:cNvSpPr txBox="1"/>
          <p:nvPr/>
        </p:nvSpPr>
        <p:spPr>
          <a:xfrm>
            <a:off x="1101634" y="6259811"/>
            <a:ext cx="9988732" cy="461665"/>
          </a:xfrm>
          <a:prstGeom prst="rect">
            <a:avLst/>
          </a:prstGeom>
          <a:noFill/>
        </p:spPr>
        <p:txBody>
          <a:bodyPr wrap="square" rtlCol="0">
            <a:spAutoFit/>
          </a:bodyPr>
          <a:lstStyle/>
          <a:p>
            <a:r>
              <a:rPr lang="en-US" sz="2400" dirty="0"/>
              <a:t>*The shift key is the orange key in the first column, sixth row, of the calculator</a:t>
            </a:r>
          </a:p>
        </p:txBody>
      </p:sp>
    </p:spTree>
    <p:extLst>
      <p:ext uri="{BB962C8B-B14F-4D97-AF65-F5344CB8AC3E}">
        <p14:creationId xmlns:p14="http://schemas.microsoft.com/office/powerpoint/2010/main" val="125175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bg/>
                                          </p:spTgt>
                                        </p:tgtEl>
                                        <p:attrNameLst>
                                          <p:attrName>style.visibility</p:attrName>
                                        </p:attrNameLst>
                                      </p:cBhvr>
                                      <p:to>
                                        <p:strVal val="visible"/>
                                      </p:to>
                                    </p:set>
                                    <p:anim calcmode="lin" valueType="num">
                                      <p:cBhvr additive="base">
                                        <p:cTn id="13" dur="500" fill="hold"/>
                                        <p:tgtEl>
                                          <p:spTgt spid="5">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anim calcmode="lin" valueType="num">
                                      <p:cBhvr additive="base">
                                        <p:cTn id="43"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xEl>
                                              <p:pRg st="10" end="10"/>
                                            </p:txEl>
                                          </p:spTgt>
                                        </p:tgtEl>
                                        <p:attrNameLst>
                                          <p:attrName>style.visibility</p:attrName>
                                        </p:attrNameLst>
                                      </p:cBhvr>
                                      <p:to>
                                        <p:strVal val="visible"/>
                                      </p:to>
                                    </p:set>
                                    <p:anim calcmode="lin" valueType="num">
                                      <p:cBhvr additive="base">
                                        <p:cTn id="49"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xEl>
                                              <p:pRg st="12" end="12"/>
                                            </p:txEl>
                                          </p:spTgt>
                                        </p:tgtEl>
                                        <p:attrNameLst>
                                          <p:attrName>style.visibility</p:attrName>
                                        </p:attrNameLst>
                                      </p:cBhvr>
                                      <p:to>
                                        <p:strVal val="visible"/>
                                      </p:to>
                                    </p:set>
                                    <p:anim calcmode="lin" valueType="num">
                                      <p:cBhvr additive="base">
                                        <p:cTn id="55"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additive="base">
                                        <p:cTn id="61" dur="500" fill="hold"/>
                                        <p:tgtEl>
                                          <p:spTgt spid="4"/>
                                        </p:tgtEl>
                                        <p:attrNameLst>
                                          <p:attrName>ppt_x</p:attrName>
                                        </p:attrNameLst>
                                      </p:cBhvr>
                                      <p:tavLst>
                                        <p:tav tm="0">
                                          <p:val>
                                            <p:strVal val="#ppt_x"/>
                                          </p:val>
                                        </p:tav>
                                        <p:tav tm="100000">
                                          <p:val>
                                            <p:strVal val="#ppt_x"/>
                                          </p:val>
                                        </p:tav>
                                      </p:tavLst>
                                    </p:anim>
                                    <p:anim calcmode="lin" valueType="num">
                                      <p:cBhvr additive="base">
                                        <p:cTn id="6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5">
                                            <p:txEl>
                                              <p:pRg st="15" end="15"/>
                                            </p:txEl>
                                          </p:spTgt>
                                        </p:tgtEl>
                                        <p:attrNameLst>
                                          <p:attrName>style.visibility</p:attrName>
                                        </p:attrNameLst>
                                      </p:cBhvr>
                                      <p:to>
                                        <p:strVal val="visible"/>
                                      </p:to>
                                    </p:set>
                                    <p:anim calcmode="lin" valueType="num">
                                      <p:cBhvr additive="base">
                                        <p:cTn id="67" dur="500" fill="hold"/>
                                        <p:tgtEl>
                                          <p:spTgt spid="5">
                                            <p:txEl>
                                              <p:pRg st="15" end="15"/>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3" grpId="0"/>
      <p:bldP spid="4"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D937099-84D3-43C6-803F-B3AA6151938F}"/>
              </a:ext>
            </a:extLst>
          </p:cNvPr>
          <p:cNvSpPr txBox="1"/>
          <p:nvPr/>
        </p:nvSpPr>
        <p:spPr>
          <a:xfrm>
            <a:off x="3495796" y="1336302"/>
            <a:ext cx="5200408" cy="5324535"/>
          </a:xfrm>
          <a:prstGeom prst="rect">
            <a:avLst/>
          </a:prstGeom>
          <a:noFill/>
          <a:ln>
            <a:solidFill>
              <a:schemeClr val="tx1"/>
            </a:solidFill>
          </a:ln>
        </p:spPr>
        <p:txBody>
          <a:bodyPr wrap="square">
            <a:spAutoFit/>
          </a:bodyPr>
          <a:lstStyle/>
          <a:p>
            <a:pPr defTabSz="685800">
              <a:defRPr/>
            </a:pPr>
            <a:r>
              <a:rPr lang="en-US" sz="2000" dirty="0">
                <a:solidFill>
                  <a:prstClr val="black"/>
                </a:solidFill>
                <a:latin typeface="Calibri" panose="020F0502020204030204"/>
              </a:rPr>
              <a:t>-						f CLX</a:t>
            </a:r>
          </a:p>
          <a:p>
            <a:pPr defTabSz="685800">
              <a:defRPr/>
            </a:pPr>
            <a:endParaRPr lang="en-US" sz="2000" dirty="0">
              <a:solidFill>
                <a:prstClr val="black"/>
              </a:solidFill>
              <a:latin typeface="Calibri" panose="020F0502020204030204"/>
            </a:endParaRPr>
          </a:p>
          <a:p>
            <a:pPr defTabSz="685800">
              <a:defRPr/>
            </a:pPr>
            <a:r>
              <a:rPr lang="en-US" sz="2000" dirty="0">
                <a:solidFill>
                  <a:prstClr val="black"/>
                </a:solidFill>
                <a:latin typeface="Calibri" panose="020F0502020204030204"/>
              </a:rPr>
              <a:t>0						g CFO</a:t>
            </a:r>
          </a:p>
          <a:p>
            <a:pPr defTabSz="685800">
              <a:defRPr/>
            </a:pPr>
            <a:endParaRPr lang="en-US" sz="2000" dirty="0">
              <a:solidFill>
                <a:prstClr val="black"/>
              </a:solidFill>
              <a:latin typeface="Calibri" panose="020F0502020204030204"/>
            </a:endParaRPr>
          </a:p>
          <a:p>
            <a:pPr defTabSz="685800">
              <a:defRPr/>
            </a:pPr>
            <a:r>
              <a:rPr lang="en-US" sz="2000" dirty="0">
                <a:solidFill>
                  <a:prstClr val="black"/>
                </a:solidFill>
                <a:latin typeface="Calibri" panose="020F0502020204030204"/>
              </a:rPr>
              <a:t>19,414					g CFJ</a:t>
            </a:r>
          </a:p>
          <a:p>
            <a:pPr defTabSz="685800">
              <a:defRPr/>
            </a:pPr>
            <a:endParaRPr lang="en-US" sz="2000" dirty="0">
              <a:solidFill>
                <a:prstClr val="black"/>
              </a:solidFill>
              <a:latin typeface="Calibri" panose="020F0502020204030204"/>
            </a:endParaRPr>
          </a:p>
          <a:p>
            <a:pPr defTabSz="685800">
              <a:defRPr/>
            </a:pPr>
            <a:r>
              <a:rPr lang="en-US" sz="2000" dirty="0">
                <a:solidFill>
                  <a:prstClr val="black"/>
                </a:solidFill>
                <a:latin typeface="Calibri" panose="020F0502020204030204"/>
              </a:rPr>
              <a:t>22,681					g CFJ</a:t>
            </a:r>
          </a:p>
          <a:p>
            <a:pPr defTabSz="685800">
              <a:defRPr/>
            </a:pPr>
            <a:endParaRPr lang="en-US" sz="2000" dirty="0">
              <a:solidFill>
                <a:prstClr val="black"/>
              </a:solidFill>
              <a:latin typeface="Calibri" panose="020F0502020204030204"/>
            </a:endParaRPr>
          </a:p>
          <a:p>
            <a:pPr defTabSz="685800">
              <a:defRPr/>
            </a:pPr>
            <a:r>
              <a:rPr lang="en-US" sz="2000" dirty="0">
                <a:solidFill>
                  <a:prstClr val="black"/>
                </a:solidFill>
                <a:latin typeface="Calibri" panose="020F0502020204030204"/>
              </a:rPr>
              <a:t>24,423					g CFJ</a:t>
            </a:r>
          </a:p>
          <a:p>
            <a:pPr defTabSz="685800">
              <a:defRPr/>
            </a:pPr>
            <a:endParaRPr lang="en-US" sz="2000" dirty="0">
              <a:solidFill>
                <a:prstClr val="black"/>
              </a:solidFill>
              <a:latin typeface="Calibri" panose="020F0502020204030204"/>
            </a:endParaRPr>
          </a:p>
          <a:p>
            <a:pPr defTabSz="685800">
              <a:defRPr/>
            </a:pPr>
            <a:r>
              <a:rPr lang="en-US" sz="2000" dirty="0">
                <a:solidFill>
                  <a:prstClr val="black"/>
                </a:solidFill>
                <a:latin typeface="Calibri" panose="020F0502020204030204"/>
              </a:rPr>
              <a:t>26,137					g CFJ</a:t>
            </a:r>
          </a:p>
          <a:p>
            <a:pPr defTabSz="685800">
              <a:defRPr/>
            </a:pPr>
            <a:endParaRPr lang="en-US" sz="2000" dirty="0">
              <a:solidFill>
                <a:prstClr val="black"/>
              </a:solidFill>
              <a:latin typeface="Calibri" panose="020F0502020204030204"/>
            </a:endParaRPr>
          </a:p>
          <a:p>
            <a:pPr defTabSz="685800">
              <a:defRPr/>
            </a:pPr>
            <a:r>
              <a:rPr lang="en-US" sz="2000" dirty="0">
                <a:solidFill>
                  <a:prstClr val="black"/>
                </a:solidFill>
                <a:latin typeface="Calibri" panose="020F0502020204030204"/>
              </a:rPr>
              <a:t>29,113 Enter 397,845 + 			g CFJ</a:t>
            </a:r>
          </a:p>
          <a:p>
            <a:pPr defTabSz="685800">
              <a:defRPr/>
            </a:pPr>
            <a:endParaRPr lang="en-US" sz="2000" dirty="0">
              <a:solidFill>
                <a:prstClr val="black"/>
              </a:solidFill>
              <a:latin typeface="Calibri" panose="020F0502020204030204"/>
            </a:endParaRPr>
          </a:p>
          <a:p>
            <a:pPr defTabSz="685800">
              <a:defRPr/>
            </a:pPr>
            <a:r>
              <a:rPr lang="en-US" sz="2000" dirty="0">
                <a:solidFill>
                  <a:prstClr val="black"/>
                </a:solidFill>
                <a:latin typeface="Calibri" panose="020F0502020204030204"/>
              </a:rPr>
              <a:t>8.45						i</a:t>
            </a:r>
          </a:p>
          <a:p>
            <a:pPr defTabSz="685800">
              <a:defRPr/>
            </a:pPr>
            <a:endParaRPr lang="en-US" sz="2000" dirty="0">
              <a:solidFill>
                <a:prstClr val="black"/>
              </a:solidFill>
              <a:latin typeface="Calibri" panose="020F0502020204030204"/>
            </a:endParaRPr>
          </a:p>
          <a:p>
            <a:pPr defTabSz="685800">
              <a:defRPr/>
            </a:pPr>
            <a:r>
              <a:rPr lang="en-US" sz="2000" b="1" dirty="0">
                <a:solidFill>
                  <a:prstClr val="black"/>
                </a:solidFill>
                <a:latin typeface="Calibri" panose="020F0502020204030204"/>
              </a:rPr>
              <a:t>f NPV 						359,829</a:t>
            </a:r>
          </a:p>
        </p:txBody>
      </p:sp>
      <p:sp>
        <p:nvSpPr>
          <p:cNvPr id="2" name="Slide Number Placeholder 1">
            <a:extLst>
              <a:ext uri="{FF2B5EF4-FFF2-40B4-BE49-F238E27FC236}">
                <a16:creationId xmlns:a16="http://schemas.microsoft.com/office/drawing/2014/main" id="{4D8A9056-7670-0842-B412-6E06BE1628D3}"/>
              </a:ext>
            </a:extLst>
          </p:cNvPr>
          <p:cNvSpPr>
            <a:spLocks noGrp="1"/>
          </p:cNvSpPr>
          <p:nvPr>
            <p:ph type="sldNum" sz="quarter" idx="11"/>
          </p:nvPr>
        </p:nvSpPr>
        <p:spPr/>
        <p:txBody>
          <a:bodyPr/>
          <a:lstStyle/>
          <a:p>
            <a:pPr>
              <a:defRPr/>
            </a:pPr>
            <a:r>
              <a:rPr lang="en-US" altLang="en-US"/>
              <a:t> </a:t>
            </a:r>
            <a:fld id="{0DB08D5A-911D-4C5E-90B5-2956566E02E4}" type="slidenum">
              <a:rPr lang="en-US" altLang="en-US" smtClean="0"/>
              <a:pPr>
                <a:defRPr/>
              </a:pPr>
              <a:t>79</a:t>
            </a:fld>
            <a:endParaRPr lang="en-US" altLang="en-US"/>
          </a:p>
        </p:txBody>
      </p:sp>
      <p:sp>
        <p:nvSpPr>
          <p:cNvPr id="4" name="TextBox 3">
            <a:extLst>
              <a:ext uri="{FF2B5EF4-FFF2-40B4-BE49-F238E27FC236}">
                <a16:creationId xmlns:a16="http://schemas.microsoft.com/office/drawing/2014/main" id="{89BB3510-72C2-314B-A511-9AD15B8C8B89}"/>
              </a:ext>
            </a:extLst>
          </p:cNvPr>
          <p:cNvSpPr txBox="1"/>
          <p:nvPr/>
        </p:nvSpPr>
        <p:spPr>
          <a:xfrm>
            <a:off x="243840" y="-11529"/>
            <a:ext cx="11704320" cy="1200329"/>
          </a:xfrm>
          <a:prstGeom prst="rect">
            <a:avLst/>
          </a:prstGeom>
          <a:noFill/>
        </p:spPr>
        <p:txBody>
          <a:bodyPr wrap="square" rtlCol="0">
            <a:spAutoFit/>
          </a:bodyPr>
          <a:lstStyle/>
          <a:p>
            <a:r>
              <a:rPr lang="en-US" sz="2400" dirty="0"/>
              <a:t>Using the HP-12C the Enterprise Value for Anglo American Aggregates, using the Regular Perpetuity Approach, but with a lower </a:t>
            </a:r>
            <a:r>
              <a:rPr lang="en-US" sz="2400" dirty="0" err="1"/>
              <a:t>WACC</a:t>
            </a:r>
            <a:r>
              <a:rPr lang="en-US" sz="2400" dirty="0"/>
              <a:t> for the Terminal Value and discounting of free cash flows, would be calculated as follows:</a:t>
            </a:r>
          </a:p>
        </p:txBody>
      </p:sp>
    </p:spTree>
    <p:extLst>
      <p:ext uri="{BB962C8B-B14F-4D97-AF65-F5344CB8AC3E}">
        <p14:creationId xmlns:p14="http://schemas.microsoft.com/office/powerpoint/2010/main" val="973478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bg/>
                                          </p:spTgt>
                                        </p:tgtEl>
                                        <p:attrNameLst>
                                          <p:attrName>style.visibility</p:attrName>
                                        </p:attrNameLst>
                                      </p:cBhvr>
                                      <p:to>
                                        <p:strVal val="visible"/>
                                      </p:to>
                                    </p:set>
                                    <p:anim calcmode="lin" valueType="num">
                                      <p:cBhvr additive="base">
                                        <p:cTn id="13" dur="500" fill="hold"/>
                                        <p:tgtEl>
                                          <p:spTgt spid="5">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anim calcmode="lin" valueType="num">
                                      <p:cBhvr additive="base">
                                        <p:cTn id="43"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xEl>
                                              <p:pRg st="10" end="10"/>
                                            </p:txEl>
                                          </p:spTgt>
                                        </p:tgtEl>
                                        <p:attrNameLst>
                                          <p:attrName>style.visibility</p:attrName>
                                        </p:attrNameLst>
                                      </p:cBhvr>
                                      <p:to>
                                        <p:strVal val="visible"/>
                                      </p:to>
                                    </p:set>
                                    <p:anim calcmode="lin" valueType="num">
                                      <p:cBhvr additive="base">
                                        <p:cTn id="49"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xEl>
                                              <p:pRg st="12" end="12"/>
                                            </p:txEl>
                                          </p:spTgt>
                                        </p:tgtEl>
                                        <p:attrNameLst>
                                          <p:attrName>style.visibility</p:attrName>
                                        </p:attrNameLst>
                                      </p:cBhvr>
                                      <p:to>
                                        <p:strVal val="visible"/>
                                      </p:to>
                                    </p:set>
                                    <p:anim calcmode="lin" valueType="num">
                                      <p:cBhvr additive="base">
                                        <p:cTn id="55"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
                                            <p:txEl>
                                              <p:pRg st="14" end="14"/>
                                            </p:txEl>
                                          </p:spTgt>
                                        </p:tgtEl>
                                        <p:attrNameLst>
                                          <p:attrName>style.visibility</p:attrName>
                                        </p:attrNameLst>
                                      </p:cBhvr>
                                      <p:to>
                                        <p:strVal val="visible"/>
                                      </p:to>
                                    </p:set>
                                    <p:anim calcmode="lin" valueType="num">
                                      <p:cBhvr additive="base">
                                        <p:cTn id="61" dur="500" fill="hold"/>
                                        <p:tgtEl>
                                          <p:spTgt spid="5">
                                            <p:txEl>
                                              <p:pRg st="14" end="1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5">
                                            <p:txEl>
                                              <p:pRg st="16" end="16"/>
                                            </p:txEl>
                                          </p:spTgt>
                                        </p:tgtEl>
                                        <p:attrNameLst>
                                          <p:attrName>style.visibility</p:attrName>
                                        </p:attrNameLst>
                                      </p:cBhvr>
                                      <p:to>
                                        <p:strVal val="visible"/>
                                      </p:to>
                                    </p:set>
                                    <p:anim calcmode="lin" valueType="num">
                                      <p:cBhvr additive="base">
                                        <p:cTn id="67" dur="500" fill="hold"/>
                                        <p:tgtEl>
                                          <p:spTgt spid="5">
                                            <p:txEl>
                                              <p:pRg st="16" end="16"/>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a:extLst>
              <a:ext uri="{FF2B5EF4-FFF2-40B4-BE49-F238E27FC236}">
                <a16:creationId xmlns:a16="http://schemas.microsoft.com/office/drawing/2014/main" id="{A550C74D-DCAB-483C-B4A2-6303973C1BA2}"/>
              </a:ext>
            </a:extLst>
          </p:cNvPr>
          <p:cNvSpPr>
            <a:spLocks noGrp="1" noChangeArrowheads="1"/>
          </p:cNvSpPr>
          <p:nvPr>
            <p:ph type="ctrTitle"/>
          </p:nvPr>
        </p:nvSpPr>
        <p:spPr>
          <a:xfrm>
            <a:off x="2209800" y="2565006"/>
            <a:ext cx="7772400" cy="1409700"/>
          </a:xfrm>
        </p:spPr>
        <p:txBody>
          <a:bodyPr>
            <a:normAutofit/>
          </a:bodyPr>
          <a:lstStyle/>
          <a:p>
            <a:pPr>
              <a:lnSpc>
                <a:spcPct val="150000"/>
              </a:lnSpc>
              <a:defRPr/>
            </a:pPr>
            <a:r>
              <a:rPr lang="en-US" sz="2800" dirty="0">
                <a:latin typeface="+mn-lt"/>
              </a:rPr>
              <a:t>Anglo American Aggregates</a:t>
            </a:r>
            <a:br>
              <a:rPr lang="en-US" sz="2800" dirty="0">
                <a:latin typeface="+mn-lt"/>
              </a:rPr>
            </a:br>
            <a:r>
              <a:rPr lang="en-US" sz="2800" dirty="0">
                <a:latin typeface="+mn-lt"/>
              </a:rPr>
              <a:t>Financial Profile and Projections</a:t>
            </a:r>
          </a:p>
        </p:txBody>
      </p:sp>
    </p:spTree>
    <p:extLst>
      <p:ext uri="{BB962C8B-B14F-4D97-AF65-F5344CB8AC3E}">
        <p14:creationId xmlns:p14="http://schemas.microsoft.com/office/powerpoint/2010/main" val="86986641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D937099-84D3-43C6-803F-B3AA6151938F}"/>
              </a:ext>
            </a:extLst>
          </p:cNvPr>
          <p:cNvSpPr txBox="1"/>
          <p:nvPr/>
        </p:nvSpPr>
        <p:spPr>
          <a:xfrm>
            <a:off x="3614254" y="1237247"/>
            <a:ext cx="4963492" cy="5324535"/>
          </a:xfrm>
          <a:prstGeom prst="rect">
            <a:avLst/>
          </a:prstGeom>
          <a:noFill/>
          <a:ln>
            <a:solidFill>
              <a:schemeClr val="tx1"/>
            </a:solidFill>
          </a:ln>
        </p:spPr>
        <p:txBody>
          <a:bodyPr wrap="square">
            <a:spAutoFit/>
          </a:bodyPr>
          <a:lstStyle/>
          <a:p>
            <a:pPr defTabSz="685800">
              <a:defRPr/>
            </a:pPr>
            <a:endParaRPr lang="en-US" sz="2000" b="1" dirty="0">
              <a:solidFill>
                <a:prstClr val="black"/>
              </a:solidFill>
              <a:latin typeface="Calibri" panose="020F0502020204030204"/>
            </a:endParaRPr>
          </a:p>
          <a:p>
            <a:pPr defTabSz="685800">
              <a:defRPr/>
            </a:pPr>
            <a:endParaRPr lang="en-US" sz="2000" b="1" dirty="0">
              <a:solidFill>
                <a:prstClr val="black"/>
              </a:solidFill>
              <a:latin typeface="Calibri" panose="020F0502020204030204"/>
            </a:endParaRPr>
          </a:p>
          <a:p>
            <a:pPr defTabSz="685800">
              <a:defRPr/>
            </a:pPr>
            <a:endParaRPr lang="en-US" sz="2000" b="1" dirty="0">
              <a:solidFill>
                <a:prstClr val="black"/>
              </a:solidFill>
              <a:latin typeface="Calibri" panose="020F0502020204030204"/>
            </a:endParaRPr>
          </a:p>
          <a:p>
            <a:pPr defTabSz="685800">
              <a:defRPr/>
            </a:pPr>
            <a:endParaRPr lang="en-US" sz="2000" b="1" dirty="0">
              <a:solidFill>
                <a:prstClr val="black"/>
              </a:solidFill>
              <a:latin typeface="Calibri" panose="020F0502020204030204"/>
            </a:endParaRPr>
          </a:p>
          <a:p>
            <a:pPr defTabSz="685800">
              <a:defRPr/>
            </a:pPr>
            <a:endParaRPr lang="en-US" sz="2000" b="1" dirty="0">
              <a:solidFill>
                <a:prstClr val="black"/>
              </a:solidFill>
              <a:latin typeface="Calibri" panose="020F0502020204030204"/>
            </a:endParaRPr>
          </a:p>
          <a:p>
            <a:pPr defTabSz="685800">
              <a:defRPr/>
            </a:pPr>
            <a:endParaRPr lang="en-US" sz="2000" b="1" dirty="0">
              <a:solidFill>
                <a:prstClr val="black"/>
              </a:solidFill>
              <a:latin typeface="Calibri" panose="020F0502020204030204"/>
            </a:endParaRPr>
          </a:p>
          <a:p>
            <a:pPr defTabSz="685800">
              <a:defRPr/>
            </a:pPr>
            <a:endParaRPr lang="en-US" sz="2000" b="1" dirty="0">
              <a:solidFill>
                <a:prstClr val="black"/>
              </a:solidFill>
              <a:latin typeface="Calibri" panose="020F0502020204030204"/>
            </a:endParaRPr>
          </a:p>
          <a:p>
            <a:pPr defTabSz="685800">
              <a:defRPr/>
            </a:pPr>
            <a:endParaRPr lang="en-US" sz="2000" b="1" dirty="0">
              <a:solidFill>
                <a:prstClr val="black"/>
              </a:solidFill>
              <a:latin typeface="Calibri" panose="020F0502020204030204"/>
            </a:endParaRPr>
          </a:p>
          <a:p>
            <a:pPr defTabSz="685800">
              <a:defRPr/>
            </a:pPr>
            <a:endParaRPr lang="en-US" sz="2000" b="1" dirty="0">
              <a:solidFill>
                <a:prstClr val="black"/>
              </a:solidFill>
              <a:latin typeface="Calibri" panose="020F0502020204030204"/>
            </a:endParaRPr>
          </a:p>
          <a:p>
            <a:pPr defTabSz="685800">
              <a:defRPr/>
            </a:pPr>
            <a:endParaRPr lang="en-US" sz="2000" b="1" dirty="0">
              <a:solidFill>
                <a:prstClr val="black"/>
              </a:solidFill>
              <a:latin typeface="Calibri" panose="020F0502020204030204"/>
            </a:endParaRPr>
          </a:p>
          <a:p>
            <a:pPr defTabSz="685800">
              <a:defRPr/>
            </a:pPr>
            <a:endParaRPr lang="en-US" sz="2000" b="1" dirty="0">
              <a:solidFill>
                <a:prstClr val="black"/>
              </a:solidFill>
              <a:latin typeface="Calibri" panose="020F0502020204030204"/>
            </a:endParaRPr>
          </a:p>
          <a:p>
            <a:pPr defTabSz="685800">
              <a:defRPr/>
            </a:pPr>
            <a:endParaRPr lang="en-US" sz="2000" b="1" dirty="0">
              <a:solidFill>
                <a:prstClr val="black"/>
              </a:solidFill>
              <a:latin typeface="Calibri" panose="020F0502020204030204"/>
            </a:endParaRPr>
          </a:p>
          <a:p>
            <a:pPr defTabSz="685800">
              <a:defRPr/>
            </a:pPr>
            <a:endParaRPr lang="en-US" sz="2000" b="1" dirty="0">
              <a:solidFill>
                <a:prstClr val="black"/>
              </a:solidFill>
              <a:latin typeface="Calibri" panose="020F0502020204030204"/>
            </a:endParaRPr>
          </a:p>
          <a:p>
            <a:pPr defTabSz="685800">
              <a:defRPr/>
            </a:pPr>
            <a:endParaRPr lang="en-US" sz="2000" b="1" dirty="0">
              <a:solidFill>
                <a:prstClr val="black"/>
              </a:solidFill>
              <a:latin typeface="Calibri" panose="020F0502020204030204"/>
            </a:endParaRPr>
          </a:p>
          <a:p>
            <a:pPr defTabSz="685800">
              <a:defRPr/>
            </a:pPr>
            <a:endParaRPr lang="en-US" sz="2000" b="1" dirty="0">
              <a:solidFill>
                <a:prstClr val="black"/>
              </a:solidFill>
              <a:latin typeface="Calibri" panose="020F0502020204030204"/>
            </a:endParaRPr>
          </a:p>
          <a:p>
            <a:pPr defTabSz="685800">
              <a:defRPr/>
            </a:pPr>
            <a:endParaRPr lang="en-US" sz="2000" b="1" dirty="0">
              <a:solidFill>
                <a:prstClr val="black"/>
              </a:solidFill>
              <a:latin typeface="Calibri" panose="020F0502020204030204"/>
            </a:endParaRPr>
          </a:p>
          <a:p>
            <a:pPr defTabSz="685800">
              <a:defRPr/>
            </a:pPr>
            <a:endParaRPr lang="en-US" sz="2000" b="1" dirty="0">
              <a:solidFill>
                <a:prstClr val="black"/>
              </a:solidFill>
              <a:latin typeface="Calibri" panose="020F0502020204030204"/>
            </a:endParaRPr>
          </a:p>
        </p:txBody>
      </p:sp>
      <p:sp>
        <p:nvSpPr>
          <p:cNvPr id="14" name="TextBox 13">
            <a:extLst>
              <a:ext uri="{FF2B5EF4-FFF2-40B4-BE49-F238E27FC236}">
                <a16:creationId xmlns:a16="http://schemas.microsoft.com/office/drawing/2014/main" id="{5A6F0B60-FEE0-4A41-9F6A-82DFD8CFED6F}"/>
              </a:ext>
            </a:extLst>
          </p:cNvPr>
          <p:cNvSpPr txBox="1"/>
          <p:nvPr/>
        </p:nvSpPr>
        <p:spPr>
          <a:xfrm>
            <a:off x="3619494" y="2987421"/>
            <a:ext cx="1573306" cy="400110"/>
          </a:xfrm>
          <a:prstGeom prst="rect">
            <a:avLst/>
          </a:prstGeom>
          <a:noFill/>
        </p:spPr>
        <p:txBody>
          <a:bodyPr wrap="square" rtlCol="0">
            <a:spAutoFit/>
          </a:bodyPr>
          <a:lstStyle/>
          <a:p>
            <a:r>
              <a:rPr lang="en-US" sz="2000" dirty="0"/>
              <a:t>22,681 Enter</a:t>
            </a:r>
          </a:p>
        </p:txBody>
      </p:sp>
      <p:sp>
        <p:nvSpPr>
          <p:cNvPr id="8" name="Down Arrow 7">
            <a:extLst>
              <a:ext uri="{FF2B5EF4-FFF2-40B4-BE49-F238E27FC236}">
                <a16:creationId xmlns:a16="http://schemas.microsoft.com/office/drawing/2014/main" id="{D27ECBF0-F9FC-1E4E-82D3-8C952827BD93}"/>
              </a:ext>
            </a:extLst>
          </p:cNvPr>
          <p:cNvSpPr/>
          <p:nvPr/>
        </p:nvSpPr>
        <p:spPr>
          <a:xfrm>
            <a:off x="7709651" y="2437619"/>
            <a:ext cx="161364" cy="2061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80F5C99-C6C1-004B-A782-BB305E3AA3C3}"/>
              </a:ext>
            </a:extLst>
          </p:cNvPr>
          <p:cNvSpPr txBox="1"/>
          <p:nvPr/>
        </p:nvSpPr>
        <p:spPr>
          <a:xfrm>
            <a:off x="3612778" y="2380620"/>
            <a:ext cx="1573307" cy="400110"/>
          </a:xfrm>
          <a:prstGeom prst="rect">
            <a:avLst/>
          </a:prstGeom>
          <a:noFill/>
        </p:spPr>
        <p:txBody>
          <a:bodyPr wrap="square" rtlCol="0">
            <a:spAutoFit/>
          </a:bodyPr>
          <a:lstStyle/>
          <a:p>
            <a:r>
              <a:rPr lang="en-US" sz="2000" dirty="0"/>
              <a:t>19,414 Enter</a:t>
            </a:r>
          </a:p>
        </p:txBody>
      </p:sp>
      <p:sp>
        <p:nvSpPr>
          <p:cNvPr id="2" name="Down Arrow 1">
            <a:extLst>
              <a:ext uri="{FF2B5EF4-FFF2-40B4-BE49-F238E27FC236}">
                <a16:creationId xmlns:a16="http://schemas.microsoft.com/office/drawing/2014/main" id="{FEDC3F2D-8568-294D-877D-788D9420B284}"/>
              </a:ext>
            </a:extLst>
          </p:cNvPr>
          <p:cNvSpPr/>
          <p:nvPr/>
        </p:nvSpPr>
        <p:spPr>
          <a:xfrm>
            <a:off x="7709651" y="1866130"/>
            <a:ext cx="161364" cy="2061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a:extLst>
              <a:ext uri="{FF2B5EF4-FFF2-40B4-BE49-F238E27FC236}">
                <a16:creationId xmlns:a16="http://schemas.microsoft.com/office/drawing/2014/main" id="{00125A91-B4E0-154F-8D99-7050AF585955}"/>
              </a:ext>
            </a:extLst>
          </p:cNvPr>
          <p:cNvSpPr/>
          <p:nvPr/>
        </p:nvSpPr>
        <p:spPr>
          <a:xfrm>
            <a:off x="5047129" y="2520554"/>
            <a:ext cx="161364" cy="2061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a:extLst>
              <a:ext uri="{FF2B5EF4-FFF2-40B4-BE49-F238E27FC236}">
                <a16:creationId xmlns:a16="http://schemas.microsoft.com/office/drawing/2014/main" id="{348C6E06-0A94-F545-823A-7C6863332E67}"/>
              </a:ext>
            </a:extLst>
          </p:cNvPr>
          <p:cNvSpPr/>
          <p:nvPr/>
        </p:nvSpPr>
        <p:spPr>
          <a:xfrm>
            <a:off x="5039674" y="3067379"/>
            <a:ext cx="161364" cy="2061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a:extLst>
              <a:ext uri="{FF2B5EF4-FFF2-40B4-BE49-F238E27FC236}">
                <a16:creationId xmlns:a16="http://schemas.microsoft.com/office/drawing/2014/main" id="{FBFFF6A5-45DF-9348-8AF1-B9C6D0AD7413}"/>
              </a:ext>
            </a:extLst>
          </p:cNvPr>
          <p:cNvSpPr/>
          <p:nvPr/>
        </p:nvSpPr>
        <p:spPr>
          <a:xfrm>
            <a:off x="7709651" y="3056184"/>
            <a:ext cx="161364" cy="2061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E6A57B0-652F-704D-B51A-E784F16F862E}"/>
              </a:ext>
            </a:extLst>
          </p:cNvPr>
          <p:cNvSpPr txBox="1"/>
          <p:nvPr/>
        </p:nvSpPr>
        <p:spPr>
          <a:xfrm>
            <a:off x="3614254" y="1229638"/>
            <a:ext cx="1326776" cy="400110"/>
          </a:xfrm>
          <a:prstGeom prst="rect">
            <a:avLst/>
          </a:prstGeom>
          <a:noFill/>
        </p:spPr>
        <p:txBody>
          <a:bodyPr wrap="square" rtlCol="0">
            <a:spAutoFit/>
          </a:bodyPr>
          <a:lstStyle/>
          <a:p>
            <a:r>
              <a:rPr lang="en-US" sz="2000" dirty="0"/>
              <a:t>CF</a:t>
            </a:r>
          </a:p>
        </p:txBody>
      </p:sp>
      <p:sp>
        <p:nvSpPr>
          <p:cNvPr id="11" name="TextBox 10">
            <a:extLst>
              <a:ext uri="{FF2B5EF4-FFF2-40B4-BE49-F238E27FC236}">
                <a16:creationId xmlns:a16="http://schemas.microsoft.com/office/drawing/2014/main" id="{0200D958-6C21-C845-8CA8-A89913586AEA}"/>
              </a:ext>
            </a:extLst>
          </p:cNvPr>
          <p:cNvSpPr txBox="1"/>
          <p:nvPr/>
        </p:nvSpPr>
        <p:spPr>
          <a:xfrm>
            <a:off x="3603813" y="1769169"/>
            <a:ext cx="1326776" cy="400110"/>
          </a:xfrm>
          <a:prstGeom prst="rect">
            <a:avLst/>
          </a:prstGeom>
          <a:noFill/>
        </p:spPr>
        <p:txBody>
          <a:bodyPr wrap="square" rtlCol="0">
            <a:spAutoFit/>
          </a:bodyPr>
          <a:lstStyle/>
          <a:p>
            <a:r>
              <a:rPr lang="en-US" sz="2000" dirty="0"/>
              <a:t>0 Enter</a:t>
            </a:r>
          </a:p>
        </p:txBody>
      </p:sp>
      <p:sp>
        <p:nvSpPr>
          <p:cNvPr id="13" name="TextBox 12">
            <a:extLst>
              <a:ext uri="{FF2B5EF4-FFF2-40B4-BE49-F238E27FC236}">
                <a16:creationId xmlns:a16="http://schemas.microsoft.com/office/drawing/2014/main" id="{F768B9CC-7F67-304D-9F9F-163DE5B22600}"/>
              </a:ext>
            </a:extLst>
          </p:cNvPr>
          <p:cNvSpPr txBox="1"/>
          <p:nvPr/>
        </p:nvSpPr>
        <p:spPr>
          <a:xfrm>
            <a:off x="5161435" y="2380620"/>
            <a:ext cx="1326776" cy="400110"/>
          </a:xfrm>
          <a:prstGeom prst="rect">
            <a:avLst/>
          </a:prstGeom>
          <a:noFill/>
        </p:spPr>
        <p:txBody>
          <a:bodyPr wrap="square" rtlCol="0">
            <a:spAutoFit/>
          </a:bodyPr>
          <a:lstStyle/>
          <a:p>
            <a:r>
              <a:rPr lang="en-US" sz="2000" dirty="0"/>
              <a:t>1 Enter</a:t>
            </a:r>
          </a:p>
        </p:txBody>
      </p:sp>
      <p:sp>
        <p:nvSpPr>
          <p:cNvPr id="15" name="TextBox 14">
            <a:extLst>
              <a:ext uri="{FF2B5EF4-FFF2-40B4-BE49-F238E27FC236}">
                <a16:creationId xmlns:a16="http://schemas.microsoft.com/office/drawing/2014/main" id="{EDE70ABF-9DD3-B74F-9C3E-4078291499C7}"/>
              </a:ext>
            </a:extLst>
          </p:cNvPr>
          <p:cNvSpPr txBox="1"/>
          <p:nvPr/>
        </p:nvSpPr>
        <p:spPr>
          <a:xfrm>
            <a:off x="5152470" y="2982372"/>
            <a:ext cx="1326776" cy="400110"/>
          </a:xfrm>
          <a:prstGeom prst="rect">
            <a:avLst/>
          </a:prstGeom>
          <a:noFill/>
        </p:spPr>
        <p:txBody>
          <a:bodyPr wrap="square" rtlCol="0">
            <a:spAutoFit/>
          </a:bodyPr>
          <a:lstStyle/>
          <a:p>
            <a:r>
              <a:rPr lang="en-US" sz="2000" dirty="0"/>
              <a:t>1 Enter</a:t>
            </a:r>
          </a:p>
        </p:txBody>
      </p:sp>
      <p:sp>
        <p:nvSpPr>
          <p:cNvPr id="16" name="TextBox 15">
            <a:extLst>
              <a:ext uri="{FF2B5EF4-FFF2-40B4-BE49-F238E27FC236}">
                <a16:creationId xmlns:a16="http://schemas.microsoft.com/office/drawing/2014/main" id="{119A77C5-9068-5548-841D-A10068F09D30}"/>
              </a:ext>
            </a:extLst>
          </p:cNvPr>
          <p:cNvSpPr txBox="1"/>
          <p:nvPr/>
        </p:nvSpPr>
        <p:spPr>
          <a:xfrm>
            <a:off x="3579164" y="3643161"/>
            <a:ext cx="1573306" cy="400110"/>
          </a:xfrm>
          <a:prstGeom prst="rect">
            <a:avLst/>
          </a:prstGeom>
          <a:noFill/>
        </p:spPr>
        <p:txBody>
          <a:bodyPr wrap="square" rtlCol="0">
            <a:spAutoFit/>
          </a:bodyPr>
          <a:lstStyle/>
          <a:p>
            <a:r>
              <a:rPr lang="en-US" sz="2000" dirty="0"/>
              <a:t>24,423 Enter</a:t>
            </a:r>
          </a:p>
        </p:txBody>
      </p:sp>
      <p:sp>
        <p:nvSpPr>
          <p:cNvPr id="17" name="Down Arrow 16">
            <a:extLst>
              <a:ext uri="{FF2B5EF4-FFF2-40B4-BE49-F238E27FC236}">
                <a16:creationId xmlns:a16="http://schemas.microsoft.com/office/drawing/2014/main" id="{CA7CD0F8-3D14-7F49-B732-E986DBDCA7B0}"/>
              </a:ext>
            </a:extLst>
          </p:cNvPr>
          <p:cNvSpPr/>
          <p:nvPr/>
        </p:nvSpPr>
        <p:spPr>
          <a:xfrm>
            <a:off x="5047129" y="3740122"/>
            <a:ext cx="161364" cy="2061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79803B8-3C86-FD4C-9587-A0B8273EB581}"/>
              </a:ext>
            </a:extLst>
          </p:cNvPr>
          <p:cNvSpPr txBox="1"/>
          <p:nvPr/>
        </p:nvSpPr>
        <p:spPr>
          <a:xfrm>
            <a:off x="5243962" y="3649109"/>
            <a:ext cx="1326776" cy="400110"/>
          </a:xfrm>
          <a:prstGeom prst="rect">
            <a:avLst/>
          </a:prstGeom>
          <a:noFill/>
        </p:spPr>
        <p:txBody>
          <a:bodyPr wrap="square" rtlCol="0">
            <a:spAutoFit/>
          </a:bodyPr>
          <a:lstStyle/>
          <a:p>
            <a:r>
              <a:rPr lang="en-US" sz="2000" dirty="0"/>
              <a:t>1 Enter</a:t>
            </a:r>
          </a:p>
        </p:txBody>
      </p:sp>
      <p:sp>
        <p:nvSpPr>
          <p:cNvPr id="20" name="TextBox 19">
            <a:extLst>
              <a:ext uri="{FF2B5EF4-FFF2-40B4-BE49-F238E27FC236}">
                <a16:creationId xmlns:a16="http://schemas.microsoft.com/office/drawing/2014/main" id="{1DB9FB3D-A8D0-9B48-8E5E-C58921083BA0}"/>
              </a:ext>
            </a:extLst>
          </p:cNvPr>
          <p:cNvSpPr txBox="1"/>
          <p:nvPr/>
        </p:nvSpPr>
        <p:spPr>
          <a:xfrm>
            <a:off x="3594467" y="4252551"/>
            <a:ext cx="1573306" cy="400110"/>
          </a:xfrm>
          <a:prstGeom prst="rect">
            <a:avLst/>
          </a:prstGeom>
          <a:noFill/>
        </p:spPr>
        <p:txBody>
          <a:bodyPr wrap="square" rtlCol="0">
            <a:spAutoFit/>
          </a:bodyPr>
          <a:lstStyle/>
          <a:p>
            <a:r>
              <a:rPr lang="en-US" sz="2000" dirty="0"/>
              <a:t>26,137 Enter</a:t>
            </a:r>
          </a:p>
        </p:txBody>
      </p:sp>
      <p:sp>
        <p:nvSpPr>
          <p:cNvPr id="19" name="Down Arrow 18">
            <a:extLst>
              <a:ext uri="{FF2B5EF4-FFF2-40B4-BE49-F238E27FC236}">
                <a16:creationId xmlns:a16="http://schemas.microsoft.com/office/drawing/2014/main" id="{2E82EB7D-F75D-D34E-AB0B-A4B0A29963B7}"/>
              </a:ext>
            </a:extLst>
          </p:cNvPr>
          <p:cNvSpPr/>
          <p:nvPr/>
        </p:nvSpPr>
        <p:spPr>
          <a:xfrm>
            <a:off x="7681988" y="3704241"/>
            <a:ext cx="161364" cy="2061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20">
            <a:extLst>
              <a:ext uri="{FF2B5EF4-FFF2-40B4-BE49-F238E27FC236}">
                <a16:creationId xmlns:a16="http://schemas.microsoft.com/office/drawing/2014/main" id="{B301EDBF-2F88-BC4C-A82A-EDE13F5C65AA}"/>
              </a:ext>
            </a:extLst>
          </p:cNvPr>
          <p:cNvSpPr/>
          <p:nvPr/>
        </p:nvSpPr>
        <p:spPr>
          <a:xfrm>
            <a:off x="5047129" y="4345373"/>
            <a:ext cx="161364" cy="2061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F39FFF8C-2C73-D045-BAFC-6569AD478957}"/>
              </a:ext>
            </a:extLst>
          </p:cNvPr>
          <p:cNvSpPr txBox="1"/>
          <p:nvPr/>
        </p:nvSpPr>
        <p:spPr>
          <a:xfrm>
            <a:off x="5243962" y="4254360"/>
            <a:ext cx="1326776" cy="400110"/>
          </a:xfrm>
          <a:prstGeom prst="rect">
            <a:avLst/>
          </a:prstGeom>
          <a:noFill/>
        </p:spPr>
        <p:txBody>
          <a:bodyPr wrap="square" rtlCol="0">
            <a:spAutoFit/>
          </a:bodyPr>
          <a:lstStyle/>
          <a:p>
            <a:r>
              <a:rPr lang="en-US" sz="2000" dirty="0"/>
              <a:t>1 Enter</a:t>
            </a:r>
          </a:p>
        </p:txBody>
      </p:sp>
      <p:sp>
        <p:nvSpPr>
          <p:cNvPr id="24" name="TextBox 23">
            <a:extLst>
              <a:ext uri="{FF2B5EF4-FFF2-40B4-BE49-F238E27FC236}">
                <a16:creationId xmlns:a16="http://schemas.microsoft.com/office/drawing/2014/main" id="{E172EA1A-845D-934B-BDE8-E80BAE295632}"/>
              </a:ext>
            </a:extLst>
          </p:cNvPr>
          <p:cNvSpPr txBox="1"/>
          <p:nvPr/>
        </p:nvSpPr>
        <p:spPr>
          <a:xfrm>
            <a:off x="3594467" y="4888878"/>
            <a:ext cx="2971811" cy="400110"/>
          </a:xfrm>
          <a:prstGeom prst="rect">
            <a:avLst/>
          </a:prstGeom>
          <a:noFill/>
        </p:spPr>
        <p:txBody>
          <a:bodyPr wrap="square" rtlCol="0">
            <a:spAutoFit/>
          </a:bodyPr>
          <a:lstStyle/>
          <a:p>
            <a:r>
              <a:rPr lang="en-US" sz="2000" dirty="0"/>
              <a:t>29,113 + 397,845 = Enter</a:t>
            </a:r>
          </a:p>
        </p:txBody>
      </p:sp>
      <p:sp>
        <p:nvSpPr>
          <p:cNvPr id="23" name="Down Arrow 22">
            <a:extLst>
              <a:ext uri="{FF2B5EF4-FFF2-40B4-BE49-F238E27FC236}">
                <a16:creationId xmlns:a16="http://schemas.microsoft.com/office/drawing/2014/main" id="{9B9C3E95-1BBC-7E44-A986-63F8D3198523}"/>
              </a:ext>
            </a:extLst>
          </p:cNvPr>
          <p:cNvSpPr/>
          <p:nvPr/>
        </p:nvSpPr>
        <p:spPr>
          <a:xfrm>
            <a:off x="7680450" y="4352298"/>
            <a:ext cx="161364" cy="2061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own Arrow 24">
            <a:extLst>
              <a:ext uri="{FF2B5EF4-FFF2-40B4-BE49-F238E27FC236}">
                <a16:creationId xmlns:a16="http://schemas.microsoft.com/office/drawing/2014/main" id="{4F31C57C-1B94-B54A-969F-052A2C29E181}"/>
              </a:ext>
            </a:extLst>
          </p:cNvPr>
          <p:cNvSpPr/>
          <p:nvPr/>
        </p:nvSpPr>
        <p:spPr>
          <a:xfrm>
            <a:off x="6343842" y="4985839"/>
            <a:ext cx="161364" cy="2061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4B169ED6-6D24-4544-8DFC-CD77B4A04336}"/>
              </a:ext>
            </a:extLst>
          </p:cNvPr>
          <p:cNvSpPr txBox="1"/>
          <p:nvPr/>
        </p:nvSpPr>
        <p:spPr>
          <a:xfrm>
            <a:off x="6759388" y="4893042"/>
            <a:ext cx="1326776" cy="400110"/>
          </a:xfrm>
          <a:prstGeom prst="rect">
            <a:avLst/>
          </a:prstGeom>
          <a:noFill/>
        </p:spPr>
        <p:txBody>
          <a:bodyPr wrap="square" rtlCol="0">
            <a:spAutoFit/>
          </a:bodyPr>
          <a:lstStyle/>
          <a:p>
            <a:r>
              <a:rPr lang="en-US" sz="2000" dirty="0"/>
              <a:t>1 Enter</a:t>
            </a:r>
          </a:p>
        </p:txBody>
      </p:sp>
      <p:sp>
        <p:nvSpPr>
          <p:cNvPr id="27" name="Down Arrow 26">
            <a:extLst>
              <a:ext uri="{FF2B5EF4-FFF2-40B4-BE49-F238E27FC236}">
                <a16:creationId xmlns:a16="http://schemas.microsoft.com/office/drawing/2014/main" id="{46B2B6FE-2701-494E-8DC5-6C15DE9834CA}"/>
              </a:ext>
            </a:extLst>
          </p:cNvPr>
          <p:cNvSpPr/>
          <p:nvPr/>
        </p:nvSpPr>
        <p:spPr>
          <a:xfrm>
            <a:off x="7671481" y="4990003"/>
            <a:ext cx="161364" cy="2061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A43A098-EE86-AF45-B064-B902BEC884EE}"/>
              </a:ext>
            </a:extLst>
          </p:cNvPr>
          <p:cNvSpPr txBox="1"/>
          <p:nvPr/>
        </p:nvSpPr>
        <p:spPr>
          <a:xfrm>
            <a:off x="3594467" y="5534766"/>
            <a:ext cx="2971811" cy="400110"/>
          </a:xfrm>
          <a:prstGeom prst="rect">
            <a:avLst/>
          </a:prstGeom>
          <a:noFill/>
        </p:spPr>
        <p:txBody>
          <a:bodyPr wrap="square" rtlCol="0">
            <a:spAutoFit/>
          </a:bodyPr>
          <a:lstStyle/>
          <a:p>
            <a:r>
              <a:rPr lang="en-US" sz="2000" dirty="0"/>
              <a:t>NPV 8.45 Enter</a:t>
            </a:r>
          </a:p>
        </p:txBody>
      </p:sp>
      <p:sp>
        <p:nvSpPr>
          <p:cNvPr id="29" name="Down Arrow 28">
            <a:extLst>
              <a:ext uri="{FF2B5EF4-FFF2-40B4-BE49-F238E27FC236}">
                <a16:creationId xmlns:a16="http://schemas.microsoft.com/office/drawing/2014/main" id="{FCA198F2-1816-8B4A-9651-D5A3B9F0C13E}"/>
              </a:ext>
            </a:extLst>
          </p:cNvPr>
          <p:cNvSpPr/>
          <p:nvPr/>
        </p:nvSpPr>
        <p:spPr>
          <a:xfrm>
            <a:off x="7680450" y="5631665"/>
            <a:ext cx="161364" cy="2062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B75D6C24-C341-6346-BCB3-F04C7C4BF12B}"/>
              </a:ext>
            </a:extLst>
          </p:cNvPr>
          <p:cNvSpPr txBox="1"/>
          <p:nvPr/>
        </p:nvSpPr>
        <p:spPr>
          <a:xfrm>
            <a:off x="3603813" y="6162105"/>
            <a:ext cx="2971811" cy="400110"/>
          </a:xfrm>
          <a:prstGeom prst="rect">
            <a:avLst/>
          </a:prstGeom>
          <a:noFill/>
        </p:spPr>
        <p:txBody>
          <a:bodyPr wrap="square" rtlCol="0">
            <a:spAutoFit/>
          </a:bodyPr>
          <a:lstStyle/>
          <a:p>
            <a:r>
              <a:rPr lang="en-US" sz="2000" b="1" dirty="0"/>
              <a:t>CPT</a:t>
            </a:r>
          </a:p>
        </p:txBody>
      </p:sp>
      <p:sp>
        <p:nvSpPr>
          <p:cNvPr id="31" name="TextBox 30">
            <a:extLst>
              <a:ext uri="{FF2B5EF4-FFF2-40B4-BE49-F238E27FC236}">
                <a16:creationId xmlns:a16="http://schemas.microsoft.com/office/drawing/2014/main" id="{741FA200-39B9-0744-8726-0AA86E5BC092}"/>
              </a:ext>
            </a:extLst>
          </p:cNvPr>
          <p:cNvSpPr txBox="1"/>
          <p:nvPr/>
        </p:nvSpPr>
        <p:spPr>
          <a:xfrm>
            <a:off x="7126930" y="6144268"/>
            <a:ext cx="2971811" cy="400110"/>
          </a:xfrm>
          <a:prstGeom prst="rect">
            <a:avLst/>
          </a:prstGeom>
          <a:noFill/>
        </p:spPr>
        <p:txBody>
          <a:bodyPr wrap="square" rtlCol="0">
            <a:spAutoFit/>
          </a:bodyPr>
          <a:lstStyle/>
          <a:p>
            <a:r>
              <a:rPr lang="en-US" sz="2000" b="1" dirty="0"/>
              <a:t>359,829</a:t>
            </a:r>
          </a:p>
        </p:txBody>
      </p:sp>
      <p:sp>
        <p:nvSpPr>
          <p:cNvPr id="32" name="TextBox 31">
            <a:extLst>
              <a:ext uri="{FF2B5EF4-FFF2-40B4-BE49-F238E27FC236}">
                <a16:creationId xmlns:a16="http://schemas.microsoft.com/office/drawing/2014/main" id="{C15E0E7F-6A32-CC47-A61B-DF8C9A4EE01A}"/>
              </a:ext>
            </a:extLst>
          </p:cNvPr>
          <p:cNvSpPr txBox="1"/>
          <p:nvPr/>
        </p:nvSpPr>
        <p:spPr>
          <a:xfrm>
            <a:off x="243840" y="4612"/>
            <a:ext cx="11704320" cy="1200329"/>
          </a:xfrm>
          <a:prstGeom prst="rect">
            <a:avLst/>
          </a:prstGeom>
          <a:noFill/>
        </p:spPr>
        <p:txBody>
          <a:bodyPr wrap="square" rtlCol="0">
            <a:spAutoFit/>
          </a:bodyPr>
          <a:lstStyle/>
          <a:p>
            <a:r>
              <a:rPr lang="en-US" sz="2400" dirty="0"/>
              <a:t>Using the BAII Texas Instruments calculator the Enterprise Value for Anglo American Aggregates, using the Regular Perpetuity Approach, but with a lower </a:t>
            </a:r>
            <a:r>
              <a:rPr lang="en-US" sz="2400" dirty="0" err="1"/>
              <a:t>WACC</a:t>
            </a:r>
            <a:r>
              <a:rPr lang="en-US" sz="2400" dirty="0"/>
              <a:t> for the Terminal Value and discounting free cash flows, would be calculated as follows:</a:t>
            </a:r>
          </a:p>
        </p:txBody>
      </p:sp>
    </p:spTree>
    <p:extLst>
      <p:ext uri="{BB962C8B-B14F-4D97-AF65-F5344CB8AC3E}">
        <p14:creationId xmlns:p14="http://schemas.microsoft.com/office/powerpoint/2010/main" val="2563002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ppt_x"/>
                                          </p:val>
                                        </p:tav>
                                        <p:tav tm="100000">
                                          <p:val>
                                            <p:strVal val="#ppt_x"/>
                                          </p:val>
                                        </p:tav>
                                      </p:tavLst>
                                    </p:anim>
                                    <p:anim calcmode="lin" valueType="num">
                                      <p:cBhvr additive="base">
                                        <p:cTn id="4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additive="base">
                                        <p:cTn id="53" dur="500" fill="hold"/>
                                        <p:tgtEl>
                                          <p:spTgt spid="14"/>
                                        </p:tgtEl>
                                        <p:attrNameLst>
                                          <p:attrName>ppt_x</p:attrName>
                                        </p:attrNameLst>
                                      </p:cBhvr>
                                      <p:tavLst>
                                        <p:tav tm="0">
                                          <p:val>
                                            <p:strVal val="#ppt_x"/>
                                          </p:val>
                                        </p:tav>
                                        <p:tav tm="100000">
                                          <p:val>
                                            <p:strVal val="#ppt_x"/>
                                          </p:val>
                                        </p:tav>
                                      </p:tavLst>
                                    </p:anim>
                                    <p:anim calcmode="lin" valueType="num">
                                      <p:cBhvr additive="base">
                                        <p:cTn id="54" dur="500" fill="hold"/>
                                        <p:tgtEl>
                                          <p:spTgt spid="14"/>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additive="base">
                                        <p:cTn id="57" dur="500" fill="hold"/>
                                        <p:tgtEl>
                                          <p:spTgt spid="9"/>
                                        </p:tgtEl>
                                        <p:attrNameLst>
                                          <p:attrName>ppt_x</p:attrName>
                                        </p:attrNameLst>
                                      </p:cBhvr>
                                      <p:tavLst>
                                        <p:tav tm="0">
                                          <p:val>
                                            <p:strVal val="#ppt_x"/>
                                          </p:val>
                                        </p:tav>
                                        <p:tav tm="100000">
                                          <p:val>
                                            <p:strVal val="#ppt_x"/>
                                          </p:val>
                                        </p:tav>
                                      </p:tavLst>
                                    </p:anim>
                                    <p:anim calcmode="lin" valueType="num">
                                      <p:cBhvr additive="base">
                                        <p:cTn id="58" dur="500" fill="hold"/>
                                        <p:tgtEl>
                                          <p:spTgt spid="9"/>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500" fill="hold"/>
                                        <p:tgtEl>
                                          <p:spTgt spid="10"/>
                                        </p:tgtEl>
                                        <p:attrNameLst>
                                          <p:attrName>ppt_x</p:attrName>
                                        </p:attrNameLst>
                                      </p:cBhvr>
                                      <p:tavLst>
                                        <p:tav tm="0">
                                          <p:val>
                                            <p:strVal val="#ppt_x"/>
                                          </p:val>
                                        </p:tav>
                                        <p:tav tm="100000">
                                          <p:val>
                                            <p:strVal val="#ppt_x"/>
                                          </p:val>
                                        </p:tav>
                                      </p:tavLst>
                                    </p:anim>
                                    <p:anim calcmode="lin" valueType="num">
                                      <p:cBhvr additive="base">
                                        <p:cTn id="6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7"/>
                                        </p:tgtEl>
                                        <p:attrNameLst>
                                          <p:attrName>style.visibility</p:attrName>
                                        </p:attrNameLst>
                                      </p:cBhvr>
                                      <p:to>
                                        <p:strVal val="visible"/>
                                      </p:to>
                                    </p:set>
                                    <p:anim calcmode="lin" valueType="num">
                                      <p:cBhvr additive="base">
                                        <p:cTn id="71" dur="500" fill="hold"/>
                                        <p:tgtEl>
                                          <p:spTgt spid="17"/>
                                        </p:tgtEl>
                                        <p:attrNameLst>
                                          <p:attrName>ppt_x</p:attrName>
                                        </p:attrNameLst>
                                      </p:cBhvr>
                                      <p:tavLst>
                                        <p:tav tm="0">
                                          <p:val>
                                            <p:strVal val="#ppt_x"/>
                                          </p:val>
                                        </p:tav>
                                        <p:tav tm="100000">
                                          <p:val>
                                            <p:strVal val="#ppt_x"/>
                                          </p:val>
                                        </p:tav>
                                      </p:tavLst>
                                    </p:anim>
                                    <p:anim calcmode="lin" valueType="num">
                                      <p:cBhvr additive="base">
                                        <p:cTn id="72" dur="500" fill="hold"/>
                                        <p:tgtEl>
                                          <p:spTgt spid="1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additive="base">
                                        <p:cTn id="75" dur="500" fill="hold"/>
                                        <p:tgtEl>
                                          <p:spTgt spid="16"/>
                                        </p:tgtEl>
                                        <p:attrNameLst>
                                          <p:attrName>ppt_x</p:attrName>
                                        </p:attrNameLst>
                                      </p:cBhvr>
                                      <p:tavLst>
                                        <p:tav tm="0">
                                          <p:val>
                                            <p:strVal val="#ppt_x"/>
                                          </p:val>
                                        </p:tav>
                                        <p:tav tm="100000">
                                          <p:val>
                                            <p:strVal val="#ppt_x"/>
                                          </p:val>
                                        </p:tav>
                                      </p:tavLst>
                                    </p:anim>
                                    <p:anim calcmode="lin" valueType="num">
                                      <p:cBhvr additive="base">
                                        <p:cTn id="76" dur="500" fill="hold"/>
                                        <p:tgtEl>
                                          <p:spTgt spid="16"/>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additive="base">
                                        <p:cTn id="79" dur="500" fill="hold"/>
                                        <p:tgtEl>
                                          <p:spTgt spid="18"/>
                                        </p:tgtEl>
                                        <p:attrNameLst>
                                          <p:attrName>ppt_x</p:attrName>
                                        </p:attrNameLst>
                                      </p:cBhvr>
                                      <p:tavLst>
                                        <p:tav tm="0">
                                          <p:val>
                                            <p:strVal val="#ppt_x"/>
                                          </p:val>
                                        </p:tav>
                                        <p:tav tm="100000">
                                          <p:val>
                                            <p:strVal val="#ppt_x"/>
                                          </p:val>
                                        </p:tav>
                                      </p:tavLst>
                                    </p:anim>
                                    <p:anim calcmode="lin" valueType="num">
                                      <p:cBhvr additive="base">
                                        <p:cTn id="80" dur="500" fill="hold"/>
                                        <p:tgtEl>
                                          <p:spTgt spid="1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additive="base">
                                        <p:cTn id="83" dur="500" fill="hold"/>
                                        <p:tgtEl>
                                          <p:spTgt spid="19"/>
                                        </p:tgtEl>
                                        <p:attrNameLst>
                                          <p:attrName>ppt_x</p:attrName>
                                        </p:attrNameLst>
                                      </p:cBhvr>
                                      <p:tavLst>
                                        <p:tav tm="0">
                                          <p:val>
                                            <p:strVal val="#ppt_x"/>
                                          </p:val>
                                        </p:tav>
                                        <p:tav tm="100000">
                                          <p:val>
                                            <p:strVal val="#ppt_x"/>
                                          </p:val>
                                        </p:tav>
                                      </p:tavLst>
                                    </p:anim>
                                    <p:anim calcmode="lin" valueType="num">
                                      <p:cBhvr additive="base">
                                        <p:cTn id="8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ppt_x"/>
                                          </p:val>
                                        </p:tav>
                                        <p:tav tm="100000">
                                          <p:val>
                                            <p:strVal val="#ppt_x"/>
                                          </p:val>
                                        </p:tav>
                                      </p:tavLst>
                                    </p:anim>
                                    <p:anim calcmode="lin" valueType="num">
                                      <p:cBhvr additive="base">
                                        <p:cTn id="90" dur="500" fill="hold"/>
                                        <p:tgtEl>
                                          <p:spTgt spid="20"/>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21"/>
                                        </p:tgtEl>
                                        <p:attrNameLst>
                                          <p:attrName>style.visibility</p:attrName>
                                        </p:attrNameLst>
                                      </p:cBhvr>
                                      <p:to>
                                        <p:strVal val="visible"/>
                                      </p:to>
                                    </p:set>
                                    <p:anim calcmode="lin" valueType="num">
                                      <p:cBhvr additive="base">
                                        <p:cTn id="93" dur="500" fill="hold"/>
                                        <p:tgtEl>
                                          <p:spTgt spid="21"/>
                                        </p:tgtEl>
                                        <p:attrNameLst>
                                          <p:attrName>ppt_x</p:attrName>
                                        </p:attrNameLst>
                                      </p:cBhvr>
                                      <p:tavLst>
                                        <p:tav tm="0">
                                          <p:val>
                                            <p:strVal val="#ppt_x"/>
                                          </p:val>
                                        </p:tav>
                                        <p:tav tm="100000">
                                          <p:val>
                                            <p:strVal val="#ppt_x"/>
                                          </p:val>
                                        </p:tav>
                                      </p:tavLst>
                                    </p:anim>
                                    <p:anim calcmode="lin" valueType="num">
                                      <p:cBhvr additive="base">
                                        <p:cTn id="94" dur="500" fill="hold"/>
                                        <p:tgtEl>
                                          <p:spTgt spid="21"/>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additive="base">
                                        <p:cTn id="97" dur="500" fill="hold"/>
                                        <p:tgtEl>
                                          <p:spTgt spid="22"/>
                                        </p:tgtEl>
                                        <p:attrNameLst>
                                          <p:attrName>ppt_x</p:attrName>
                                        </p:attrNameLst>
                                      </p:cBhvr>
                                      <p:tavLst>
                                        <p:tav tm="0">
                                          <p:val>
                                            <p:strVal val="#ppt_x"/>
                                          </p:val>
                                        </p:tav>
                                        <p:tav tm="100000">
                                          <p:val>
                                            <p:strVal val="#ppt_x"/>
                                          </p:val>
                                        </p:tav>
                                      </p:tavLst>
                                    </p:anim>
                                    <p:anim calcmode="lin" valueType="num">
                                      <p:cBhvr additive="base">
                                        <p:cTn id="98" dur="500" fill="hold"/>
                                        <p:tgtEl>
                                          <p:spTgt spid="22"/>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additive="base">
                                        <p:cTn id="101" dur="500" fill="hold"/>
                                        <p:tgtEl>
                                          <p:spTgt spid="23"/>
                                        </p:tgtEl>
                                        <p:attrNameLst>
                                          <p:attrName>ppt_x</p:attrName>
                                        </p:attrNameLst>
                                      </p:cBhvr>
                                      <p:tavLst>
                                        <p:tav tm="0">
                                          <p:val>
                                            <p:strVal val="#ppt_x"/>
                                          </p:val>
                                        </p:tav>
                                        <p:tav tm="100000">
                                          <p:val>
                                            <p:strVal val="#ppt_x"/>
                                          </p:val>
                                        </p:tav>
                                      </p:tavLst>
                                    </p:anim>
                                    <p:anim calcmode="lin" valueType="num">
                                      <p:cBhvr additive="base">
                                        <p:cTn id="10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ppt_x"/>
                                          </p:val>
                                        </p:tav>
                                        <p:tav tm="100000">
                                          <p:val>
                                            <p:strVal val="#ppt_x"/>
                                          </p:val>
                                        </p:tav>
                                      </p:tavLst>
                                    </p:anim>
                                    <p:anim calcmode="lin" valueType="num">
                                      <p:cBhvr additive="base">
                                        <p:cTn id="108" dur="500" fill="hold"/>
                                        <p:tgtEl>
                                          <p:spTgt spid="24"/>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5"/>
                                        </p:tgtEl>
                                        <p:attrNameLst>
                                          <p:attrName>style.visibility</p:attrName>
                                        </p:attrNameLst>
                                      </p:cBhvr>
                                      <p:to>
                                        <p:strVal val="visible"/>
                                      </p:to>
                                    </p:set>
                                    <p:anim calcmode="lin" valueType="num">
                                      <p:cBhvr additive="base">
                                        <p:cTn id="111" dur="500" fill="hold"/>
                                        <p:tgtEl>
                                          <p:spTgt spid="25"/>
                                        </p:tgtEl>
                                        <p:attrNameLst>
                                          <p:attrName>ppt_x</p:attrName>
                                        </p:attrNameLst>
                                      </p:cBhvr>
                                      <p:tavLst>
                                        <p:tav tm="0">
                                          <p:val>
                                            <p:strVal val="#ppt_x"/>
                                          </p:val>
                                        </p:tav>
                                        <p:tav tm="100000">
                                          <p:val>
                                            <p:strVal val="#ppt_x"/>
                                          </p:val>
                                        </p:tav>
                                      </p:tavLst>
                                    </p:anim>
                                    <p:anim calcmode="lin" valueType="num">
                                      <p:cBhvr additive="base">
                                        <p:cTn id="112" dur="500" fill="hold"/>
                                        <p:tgtEl>
                                          <p:spTgt spid="25"/>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6"/>
                                        </p:tgtEl>
                                        <p:attrNameLst>
                                          <p:attrName>style.visibility</p:attrName>
                                        </p:attrNameLst>
                                      </p:cBhvr>
                                      <p:to>
                                        <p:strVal val="visible"/>
                                      </p:to>
                                    </p:set>
                                    <p:anim calcmode="lin" valueType="num">
                                      <p:cBhvr additive="base">
                                        <p:cTn id="115" dur="500" fill="hold"/>
                                        <p:tgtEl>
                                          <p:spTgt spid="26"/>
                                        </p:tgtEl>
                                        <p:attrNameLst>
                                          <p:attrName>ppt_x</p:attrName>
                                        </p:attrNameLst>
                                      </p:cBhvr>
                                      <p:tavLst>
                                        <p:tav tm="0">
                                          <p:val>
                                            <p:strVal val="#ppt_x"/>
                                          </p:val>
                                        </p:tav>
                                        <p:tav tm="100000">
                                          <p:val>
                                            <p:strVal val="#ppt_x"/>
                                          </p:val>
                                        </p:tav>
                                      </p:tavLst>
                                    </p:anim>
                                    <p:anim calcmode="lin" valueType="num">
                                      <p:cBhvr additive="base">
                                        <p:cTn id="116" dur="500" fill="hold"/>
                                        <p:tgtEl>
                                          <p:spTgt spid="26"/>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7"/>
                                        </p:tgtEl>
                                        <p:attrNameLst>
                                          <p:attrName>style.visibility</p:attrName>
                                        </p:attrNameLst>
                                      </p:cBhvr>
                                      <p:to>
                                        <p:strVal val="visible"/>
                                      </p:to>
                                    </p:set>
                                    <p:anim calcmode="lin" valueType="num">
                                      <p:cBhvr additive="base">
                                        <p:cTn id="119" dur="500" fill="hold"/>
                                        <p:tgtEl>
                                          <p:spTgt spid="27"/>
                                        </p:tgtEl>
                                        <p:attrNameLst>
                                          <p:attrName>ppt_x</p:attrName>
                                        </p:attrNameLst>
                                      </p:cBhvr>
                                      <p:tavLst>
                                        <p:tav tm="0">
                                          <p:val>
                                            <p:strVal val="#ppt_x"/>
                                          </p:val>
                                        </p:tav>
                                        <p:tav tm="100000">
                                          <p:val>
                                            <p:strVal val="#ppt_x"/>
                                          </p:val>
                                        </p:tav>
                                      </p:tavLst>
                                    </p:anim>
                                    <p:anim calcmode="lin" valueType="num">
                                      <p:cBhvr additive="base">
                                        <p:cTn id="12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grpId="0" nodeType="clickEffect">
                                  <p:stCondLst>
                                    <p:cond delay="0"/>
                                  </p:stCondLst>
                                  <p:childTnLst>
                                    <p:set>
                                      <p:cBhvr>
                                        <p:cTn id="124" dur="1" fill="hold">
                                          <p:stCondLst>
                                            <p:cond delay="0"/>
                                          </p:stCondLst>
                                        </p:cTn>
                                        <p:tgtEl>
                                          <p:spTgt spid="28"/>
                                        </p:tgtEl>
                                        <p:attrNameLst>
                                          <p:attrName>style.visibility</p:attrName>
                                        </p:attrNameLst>
                                      </p:cBhvr>
                                      <p:to>
                                        <p:strVal val="visible"/>
                                      </p:to>
                                    </p:set>
                                    <p:anim calcmode="lin" valueType="num">
                                      <p:cBhvr additive="base">
                                        <p:cTn id="125" dur="500" fill="hold"/>
                                        <p:tgtEl>
                                          <p:spTgt spid="28"/>
                                        </p:tgtEl>
                                        <p:attrNameLst>
                                          <p:attrName>ppt_x</p:attrName>
                                        </p:attrNameLst>
                                      </p:cBhvr>
                                      <p:tavLst>
                                        <p:tav tm="0">
                                          <p:val>
                                            <p:strVal val="#ppt_x"/>
                                          </p:val>
                                        </p:tav>
                                        <p:tav tm="100000">
                                          <p:val>
                                            <p:strVal val="#ppt_x"/>
                                          </p:val>
                                        </p:tav>
                                      </p:tavLst>
                                    </p:anim>
                                    <p:anim calcmode="lin" valueType="num">
                                      <p:cBhvr additive="base">
                                        <p:cTn id="126" dur="500" fill="hold"/>
                                        <p:tgtEl>
                                          <p:spTgt spid="28"/>
                                        </p:tgtEl>
                                        <p:attrNameLst>
                                          <p:attrName>ppt_y</p:attrName>
                                        </p:attrNameLst>
                                      </p:cBhvr>
                                      <p:tavLst>
                                        <p:tav tm="0">
                                          <p:val>
                                            <p:strVal val="1+#ppt_h/2"/>
                                          </p:val>
                                        </p:tav>
                                        <p:tav tm="100000">
                                          <p:val>
                                            <p:strVal val="#ppt_y"/>
                                          </p:val>
                                        </p:tav>
                                      </p:tavLst>
                                    </p:anim>
                                  </p:childTnLst>
                                </p:cTn>
                              </p:par>
                              <p:par>
                                <p:cTn id="127" presetID="2" presetClass="entr" presetSubtype="4" fill="hold" grpId="0"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additive="base">
                                        <p:cTn id="129" dur="500" fill="hold"/>
                                        <p:tgtEl>
                                          <p:spTgt spid="29"/>
                                        </p:tgtEl>
                                        <p:attrNameLst>
                                          <p:attrName>ppt_x</p:attrName>
                                        </p:attrNameLst>
                                      </p:cBhvr>
                                      <p:tavLst>
                                        <p:tav tm="0">
                                          <p:val>
                                            <p:strVal val="#ppt_x"/>
                                          </p:val>
                                        </p:tav>
                                        <p:tav tm="100000">
                                          <p:val>
                                            <p:strVal val="#ppt_x"/>
                                          </p:val>
                                        </p:tav>
                                      </p:tavLst>
                                    </p:anim>
                                    <p:anim calcmode="lin" valueType="num">
                                      <p:cBhvr additive="base">
                                        <p:cTn id="13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2" presetClass="entr" presetSubtype="4" fill="hold" grpId="0" nodeType="clickEffect">
                                  <p:stCondLst>
                                    <p:cond delay="0"/>
                                  </p:stCondLst>
                                  <p:childTnLst>
                                    <p:set>
                                      <p:cBhvr>
                                        <p:cTn id="134" dur="1" fill="hold">
                                          <p:stCondLst>
                                            <p:cond delay="0"/>
                                          </p:stCondLst>
                                        </p:cTn>
                                        <p:tgtEl>
                                          <p:spTgt spid="30"/>
                                        </p:tgtEl>
                                        <p:attrNameLst>
                                          <p:attrName>style.visibility</p:attrName>
                                        </p:attrNameLst>
                                      </p:cBhvr>
                                      <p:to>
                                        <p:strVal val="visible"/>
                                      </p:to>
                                    </p:set>
                                    <p:anim calcmode="lin" valueType="num">
                                      <p:cBhvr additive="base">
                                        <p:cTn id="135" dur="500" fill="hold"/>
                                        <p:tgtEl>
                                          <p:spTgt spid="30"/>
                                        </p:tgtEl>
                                        <p:attrNameLst>
                                          <p:attrName>ppt_x</p:attrName>
                                        </p:attrNameLst>
                                      </p:cBhvr>
                                      <p:tavLst>
                                        <p:tav tm="0">
                                          <p:val>
                                            <p:strVal val="#ppt_x"/>
                                          </p:val>
                                        </p:tav>
                                        <p:tav tm="100000">
                                          <p:val>
                                            <p:strVal val="#ppt_x"/>
                                          </p:val>
                                        </p:tav>
                                      </p:tavLst>
                                    </p:anim>
                                    <p:anim calcmode="lin" valueType="num">
                                      <p:cBhvr additive="base">
                                        <p:cTn id="136" dur="500" fill="hold"/>
                                        <p:tgtEl>
                                          <p:spTgt spid="3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31"/>
                                        </p:tgtEl>
                                        <p:attrNameLst>
                                          <p:attrName>style.visibility</p:attrName>
                                        </p:attrNameLst>
                                      </p:cBhvr>
                                      <p:to>
                                        <p:strVal val="visible"/>
                                      </p:to>
                                    </p:set>
                                    <p:anim calcmode="lin" valueType="num">
                                      <p:cBhvr additive="base">
                                        <p:cTn id="139" dur="500" fill="hold"/>
                                        <p:tgtEl>
                                          <p:spTgt spid="31"/>
                                        </p:tgtEl>
                                        <p:attrNameLst>
                                          <p:attrName>ppt_x</p:attrName>
                                        </p:attrNameLst>
                                      </p:cBhvr>
                                      <p:tavLst>
                                        <p:tav tm="0">
                                          <p:val>
                                            <p:strVal val="#ppt_x"/>
                                          </p:val>
                                        </p:tav>
                                        <p:tav tm="100000">
                                          <p:val>
                                            <p:strVal val="#ppt_x"/>
                                          </p:val>
                                        </p:tav>
                                      </p:tavLst>
                                    </p:anim>
                                    <p:anim calcmode="lin" valueType="num">
                                      <p:cBhvr additive="base">
                                        <p:cTn id="14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p:bldP spid="8" grpId="0" animBg="1"/>
      <p:bldP spid="12" grpId="0"/>
      <p:bldP spid="2" grpId="0" animBg="1"/>
      <p:bldP spid="7" grpId="0" animBg="1"/>
      <p:bldP spid="9" grpId="0" animBg="1"/>
      <p:bldP spid="10" grpId="0" animBg="1"/>
      <p:bldP spid="3" grpId="0"/>
      <p:bldP spid="11" grpId="0"/>
      <p:bldP spid="13" grpId="0"/>
      <p:bldP spid="15" grpId="0"/>
      <p:bldP spid="16" grpId="0"/>
      <p:bldP spid="17" grpId="0" animBg="1"/>
      <p:bldP spid="18" grpId="0"/>
      <p:bldP spid="20" grpId="0"/>
      <p:bldP spid="19" grpId="0" animBg="1"/>
      <p:bldP spid="21" grpId="0" animBg="1"/>
      <p:bldP spid="22" grpId="0"/>
      <p:bldP spid="24" grpId="0"/>
      <p:bldP spid="23" grpId="0" animBg="1"/>
      <p:bldP spid="25" grpId="0" animBg="1"/>
      <p:bldP spid="26" grpId="0"/>
      <p:bldP spid="27" grpId="0" animBg="1"/>
      <p:bldP spid="28" grpId="0"/>
      <p:bldP spid="29" grpId="0" animBg="1"/>
      <p:bldP spid="30" grpId="0"/>
      <p:bldP spid="31" grpId="0"/>
      <p:bldP spid="32"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9">
            <a:extLst>
              <a:ext uri="{FF2B5EF4-FFF2-40B4-BE49-F238E27FC236}">
                <a16:creationId xmlns:a16="http://schemas.microsoft.com/office/drawing/2014/main" id="{2064196E-5975-3149-9DC0-ACA9AC43D786}"/>
              </a:ext>
            </a:extLst>
          </p:cNvPr>
          <p:cNvSpPr>
            <a:spLocks noGrp="1" noChangeArrowheads="1"/>
          </p:cNvSpPr>
          <p:nvPr>
            <p:ph type="sldNum" sz="quarter" idx="12"/>
          </p:nvPr>
        </p:nvSpPr>
        <p:spPr>
          <a:noFill/>
        </p:spPr>
        <p:txBody>
          <a:bodyPr/>
          <a:lstStyle>
            <a:lvl1pPr marL="342900" indent="-342900">
              <a:lnSpc>
                <a:spcPct val="90000"/>
              </a:lnSpc>
              <a:spcBef>
                <a:spcPct val="20000"/>
              </a:spcBef>
              <a:spcAft>
                <a:spcPct val="20000"/>
              </a:spcAft>
              <a:buClr>
                <a:srgbClr val="FFCC00"/>
              </a:buClr>
              <a:buSzPct val="55000"/>
              <a:buFont typeface="Monotype Sorts" pitchFamily="2" charset="2"/>
              <a:buChar char="l"/>
              <a:defRPr kumimoji="1" sz="2400">
                <a:solidFill>
                  <a:schemeClr val="tx1"/>
                </a:solidFill>
                <a:latin typeface="Tahoma" panose="020B0604030504040204" pitchFamily="34" charset="0"/>
              </a:defRPr>
            </a:lvl1pPr>
            <a:lvl2pPr>
              <a:spcBef>
                <a:spcPct val="20000"/>
              </a:spcBef>
              <a:spcAft>
                <a:spcPct val="20000"/>
              </a:spcAft>
              <a:buClr>
                <a:schemeClr val="tx1"/>
              </a:buClr>
              <a:buChar char="–"/>
              <a:defRPr kumimoji="1" sz="2400">
                <a:solidFill>
                  <a:schemeClr val="tx1"/>
                </a:solidFill>
                <a:latin typeface="Arial" panose="020B0604020202020204" pitchFamily="34" charset="0"/>
              </a:defRPr>
            </a:lvl2pPr>
            <a:lvl3pPr marL="1143000" indent="-228600">
              <a:spcBef>
                <a:spcPct val="20000"/>
              </a:spcBef>
              <a:spcAft>
                <a:spcPct val="20000"/>
              </a:spcAft>
              <a:buClr>
                <a:srgbClr val="00CCFF"/>
              </a:buClr>
              <a:buSzPct val="50000"/>
              <a:buFont typeface="Monotype Sorts" pitchFamily="2" charset="2"/>
              <a:buChar char="l"/>
              <a:defRPr kumimoji="1" sz="2000">
                <a:solidFill>
                  <a:schemeClr val="tx1"/>
                </a:solidFill>
                <a:latin typeface="Arial" panose="020B0604020202020204" pitchFamily="34" charset="0"/>
              </a:defRPr>
            </a:lvl3pPr>
            <a:lvl4pPr marL="1600200" indent="-228600">
              <a:spcBef>
                <a:spcPct val="20000"/>
              </a:spcBef>
              <a:buClr>
                <a:schemeClr val="tx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lvl="1">
              <a:spcBef>
                <a:spcPct val="0"/>
              </a:spcBef>
              <a:spcAft>
                <a:spcPct val="0"/>
              </a:spcAft>
              <a:buClrTx/>
              <a:buFontTx/>
              <a:buNone/>
            </a:pPr>
            <a:fld id="{F6667F8E-88FB-6048-8592-35F408A0DB98}" type="slidenum">
              <a:rPr kumimoji="0" lang="en-US" altLang="en-US" sz="1400">
                <a:latin typeface="Times New Roman" panose="02020603050405020304" pitchFamily="18" charset="0"/>
              </a:rPr>
              <a:pPr lvl="1">
                <a:spcBef>
                  <a:spcPct val="0"/>
                </a:spcBef>
                <a:spcAft>
                  <a:spcPct val="0"/>
                </a:spcAft>
                <a:buClrTx/>
                <a:buFontTx/>
                <a:buNone/>
              </a:pPr>
              <a:t>81</a:t>
            </a:fld>
            <a:endParaRPr kumimoji="0" lang="en-US" altLang="en-US" sz="1400">
              <a:latin typeface="Times New Roman" panose="02020603050405020304" pitchFamily="18" charset="0"/>
            </a:endParaRPr>
          </a:p>
        </p:txBody>
      </p:sp>
      <p:sp>
        <p:nvSpPr>
          <p:cNvPr id="173058" name="Rectangle 2">
            <a:extLst>
              <a:ext uri="{FF2B5EF4-FFF2-40B4-BE49-F238E27FC236}">
                <a16:creationId xmlns:a16="http://schemas.microsoft.com/office/drawing/2014/main" id="{2706734E-B515-4EBB-B360-E717E4B73DB7}"/>
              </a:ext>
            </a:extLst>
          </p:cNvPr>
          <p:cNvSpPr>
            <a:spLocks noGrp="1" noChangeArrowheads="1"/>
          </p:cNvSpPr>
          <p:nvPr>
            <p:ph type="ctrTitle"/>
          </p:nvPr>
        </p:nvSpPr>
        <p:spPr>
          <a:xfrm>
            <a:off x="1834348" y="2145436"/>
            <a:ext cx="8523303" cy="1676400"/>
          </a:xfrm>
        </p:spPr>
        <p:txBody>
          <a:bodyPr>
            <a:normAutofit/>
          </a:bodyPr>
          <a:lstStyle/>
          <a:p>
            <a:pPr algn="ctr">
              <a:defRPr/>
            </a:pPr>
            <a:br>
              <a:rPr lang="en-US" sz="2800" dirty="0">
                <a:latin typeface="+mn-lt"/>
              </a:rPr>
            </a:br>
            <a:r>
              <a:rPr lang="en-US" sz="2800" dirty="0">
                <a:latin typeface="+mn-lt"/>
              </a:rPr>
              <a:t>Hanson Trust</a:t>
            </a:r>
            <a:br>
              <a:rPr lang="en-US" sz="2800" dirty="0">
                <a:latin typeface="+mn-lt"/>
              </a:rPr>
            </a:br>
            <a:r>
              <a:rPr lang="en-US" sz="2800" dirty="0">
                <a:latin typeface="+mn-lt"/>
              </a:rPr>
              <a:t>Capital Structure and Acquisition Finance</a:t>
            </a:r>
          </a:p>
        </p:txBody>
      </p:sp>
    </p:spTree>
    <p:extLst>
      <p:ext uri="{BB962C8B-B14F-4D97-AF65-F5344CB8AC3E}">
        <p14:creationId xmlns:p14="http://schemas.microsoft.com/office/powerpoint/2010/main" val="116683860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a:extLst>
              <a:ext uri="{FF2B5EF4-FFF2-40B4-BE49-F238E27FC236}">
                <a16:creationId xmlns:a16="http://schemas.microsoft.com/office/drawing/2014/main" id="{1E9AA51A-72FD-5B43-8309-E8C25B9FBA01}"/>
              </a:ext>
            </a:extLst>
          </p:cNvPr>
          <p:cNvSpPr>
            <a:spLocks noGrp="1"/>
          </p:cNvSpPr>
          <p:nvPr>
            <p:ph type="sldNum" sz="quarter" idx="12"/>
          </p:nvPr>
        </p:nvSpPr>
        <p:spPr>
          <a:noFill/>
        </p:spPr>
        <p:txBody>
          <a:bodyPr/>
          <a:lstStyle>
            <a:lvl1pPr marL="342900" indent="-342900">
              <a:lnSpc>
                <a:spcPct val="90000"/>
              </a:lnSpc>
              <a:spcBef>
                <a:spcPct val="20000"/>
              </a:spcBef>
              <a:spcAft>
                <a:spcPct val="20000"/>
              </a:spcAft>
              <a:buClr>
                <a:srgbClr val="FFCC00"/>
              </a:buClr>
              <a:buSzPct val="55000"/>
              <a:buFont typeface="Monotype Sorts" pitchFamily="2" charset="2"/>
              <a:buChar char="l"/>
              <a:defRPr kumimoji="1" sz="2400">
                <a:solidFill>
                  <a:schemeClr val="tx1"/>
                </a:solidFill>
                <a:latin typeface="Tahoma" panose="020B0604030504040204" pitchFamily="34" charset="0"/>
              </a:defRPr>
            </a:lvl1pPr>
            <a:lvl2pPr>
              <a:spcBef>
                <a:spcPct val="20000"/>
              </a:spcBef>
              <a:spcAft>
                <a:spcPct val="20000"/>
              </a:spcAft>
              <a:buClr>
                <a:schemeClr val="tx1"/>
              </a:buClr>
              <a:buChar char="–"/>
              <a:defRPr kumimoji="1" sz="2400">
                <a:solidFill>
                  <a:schemeClr val="tx1"/>
                </a:solidFill>
                <a:latin typeface="Arial" panose="020B0604020202020204" pitchFamily="34" charset="0"/>
              </a:defRPr>
            </a:lvl2pPr>
            <a:lvl3pPr marL="1143000" indent="-228600">
              <a:spcBef>
                <a:spcPct val="20000"/>
              </a:spcBef>
              <a:spcAft>
                <a:spcPct val="20000"/>
              </a:spcAft>
              <a:buClr>
                <a:srgbClr val="00CCFF"/>
              </a:buClr>
              <a:buSzPct val="50000"/>
              <a:buFont typeface="Monotype Sorts" pitchFamily="2" charset="2"/>
              <a:buChar char="l"/>
              <a:defRPr kumimoji="1" sz="2000">
                <a:solidFill>
                  <a:schemeClr val="tx1"/>
                </a:solidFill>
                <a:latin typeface="Arial" panose="020B0604020202020204" pitchFamily="34" charset="0"/>
              </a:defRPr>
            </a:lvl3pPr>
            <a:lvl4pPr marL="1600200" indent="-228600">
              <a:spcBef>
                <a:spcPct val="20000"/>
              </a:spcBef>
              <a:buClr>
                <a:schemeClr val="tx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lvl="1">
              <a:spcBef>
                <a:spcPct val="0"/>
              </a:spcBef>
              <a:spcAft>
                <a:spcPct val="0"/>
              </a:spcAft>
              <a:buClrTx/>
              <a:buFontTx/>
              <a:buNone/>
            </a:pPr>
            <a:fld id="{1A5C9D51-9003-9D48-800B-DFE18F321697}" type="slidenum">
              <a:rPr kumimoji="0" lang="en-US" altLang="en-US" sz="1400"/>
              <a:pPr lvl="1">
                <a:spcBef>
                  <a:spcPct val="0"/>
                </a:spcBef>
                <a:spcAft>
                  <a:spcPct val="0"/>
                </a:spcAft>
                <a:buClrTx/>
                <a:buFontTx/>
                <a:buNone/>
              </a:pPr>
              <a:t>82</a:t>
            </a:fld>
            <a:endParaRPr kumimoji="0" lang="en-US" altLang="en-US" sz="1400">
              <a:latin typeface="Times New Roman" panose="02020603050405020304" pitchFamily="18" charset="0"/>
            </a:endParaRPr>
          </a:p>
        </p:txBody>
      </p:sp>
      <p:sp>
        <p:nvSpPr>
          <p:cNvPr id="24580" name="Rectangle 3">
            <a:extLst>
              <a:ext uri="{FF2B5EF4-FFF2-40B4-BE49-F238E27FC236}">
                <a16:creationId xmlns:a16="http://schemas.microsoft.com/office/drawing/2014/main" id="{935BBA0F-45E9-B545-B638-1F0E225A2943}"/>
              </a:ext>
            </a:extLst>
          </p:cNvPr>
          <p:cNvSpPr>
            <a:spLocks noGrp="1" noChangeArrowheads="1"/>
          </p:cNvSpPr>
          <p:nvPr>
            <p:ph type="body" idx="1"/>
          </p:nvPr>
        </p:nvSpPr>
        <p:spPr>
          <a:xfrm>
            <a:off x="452845" y="1117107"/>
            <a:ext cx="11425645" cy="4495800"/>
          </a:xfrm>
        </p:spPr>
        <p:txBody>
          <a:bodyPr>
            <a:normAutofit/>
          </a:bodyPr>
          <a:lstStyle/>
          <a:p>
            <a:pPr>
              <a:tabLst>
                <a:tab pos="1828800" algn="l"/>
                <a:tab pos="3657600" algn="l"/>
                <a:tab pos="5086350" algn="l"/>
              </a:tabLst>
            </a:pPr>
            <a:r>
              <a:rPr lang="en-US" altLang="en-US" sz="2400" dirty="0"/>
              <a:t>Assuming that Hanson will finance the deal with either cash or its own stock, the sources and uses for the transaction would appear as follows:</a:t>
            </a:r>
          </a:p>
        </p:txBody>
      </p:sp>
      <p:sp>
        <p:nvSpPr>
          <p:cNvPr id="5" name="TextBox 4">
            <a:extLst>
              <a:ext uri="{FF2B5EF4-FFF2-40B4-BE49-F238E27FC236}">
                <a16:creationId xmlns:a16="http://schemas.microsoft.com/office/drawing/2014/main" id="{27597ACF-D440-3C4B-9158-5842024E1E7C}"/>
              </a:ext>
            </a:extLst>
          </p:cNvPr>
          <p:cNvSpPr txBox="1"/>
          <p:nvPr/>
        </p:nvSpPr>
        <p:spPr>
          <a:xfrm>
            <a:off x="2517776" y="2304667"/>
            <a:ext cx="3578225" cy="400110"/>
          </a:xfrm>
          <a:prstGeom prst="rect">
            <a:avLst/>
          </a:prstGeom>
          <a:solidFill>
            <a:schemeClr val="bg1">
              <a:lumMod val="75000"/>
            </a:schemeClr>
          </a:solidFill>
          <a:ln>
            <a:solidFill>
              <a:schemeClr val="tx1"/>
            </a:solidFill>
          </a:ln>
        </p:spPr>
        <p:txBody>
          <a:bodyPr>
            <a:spAutoFit/>
          </a:bodyPr>
          <a:lstStyle/>
          <a:p>
            <a:pPr algn="ctr">
              <a:defRPr/>
            </a:pPr>
            <a:r>
              <a:rPr lang="en-US" sz="2000" b="1" dirty="0"/>
              <a:t>Sources</a:t>
            </a:r>
          </a:p>
        </p:txBody>
      </p:sp>
      <p:sp>
        <p:nvSpPr>
          <p:cNvPr id="6" name="TextBox 5">
            <a:extLst>
              <a:ext uri="{FF2B5EF4-FFF2-40B4-BE49-F238E27FC236}">
                <a16:creationId xmlns:a16="http://schemas.microsoft.com/office/drawing/2014/main" id="{C6322AF4-1C38-3B4A-80F3-0E0E0B3734EF}"/>
              </a:ext>
            </a:extLst>
          </p:cNvPr>
          <p:cNvSpPr txBox="1"/>
          <p:nvPr/>
        </p:nvSpPr>
        <p:spPr>
          <a:xfrm>
            <a:off x="6096000" y="2304667"/>
            <a:ext cx="3570288" cy="400110"/>
          </a:xfrm>
          <a:prstGeom prst="rect">
            <a:avLst/>
          </a:prstGeom>
          <a:solidFill>
            <a:schemeClr val="bg1">
              <a:lumMod val="75000"/>
            </a:schemeClr>
          </a:solidFill>
          <a:ln>
            <a:solidFill>
              <a:schemeClr val="tx1"/>
            </a:solidFill>
          </a:ln>
        </p:spPr>
        <p:txBody>
          <a:bodyPr>
            <a:spAutoFit/>
          </a:bodyPr>
          <a:lstStyle/>
          <a:p>
            <a:pPr algn="ctr">
              <a:defRPr/>
            </a:pPr>
            <a:r>
              <a:rPr lang="en-US" sz="2000" b="1" dirty="0"/>
              <a:t>Uses</a:t>
            </a:r>
          </a:p>
        </p:txBody>
      </p:sp>
      <p:sp>
        <p:nvSpPr>
          <p:cNvPr id="7" name="TextBox 6">
            <a:extLst>
              <a:ext uri="{FF2B5EF4-FFF2-40B4-BE49-F238E27FC236}">
                <a16:creationId xmlns:a16="http://schemas.microsoft.com/office/drawing/2014/main" id="{B1DB5004-8B7C-0C47-B285-B1FFE74C9803}"/>
              </a:ext>
            </a:extLst>
          </p:cNvPr>
          <p:cNvSpPr txBox="1">
            <a:spLocks noChangeArrowheads="1"/>
          </p:cNvSpPr>
          <p:nvPr/>
        </p:nvSpPr>
        <p:spPr bwMode="auto">
          <a:xfrm>
            <a:off x="2517776" y="2672967"/>
            <a:ext cx="3578225" cy="400110"/>
          </a:xfrm>
          <a:prstGeom prst="rect">
            <a:avLst/>
          </a:prstGeom>
          <a:solidFill>
            <a:srgbClr val="CCFFFF"/>
          </a:solidFill>
          <a:ln w="9525">
            <a:solidFill>
              <a:schemeClr val="tx1"/>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000" dirty="0"/>
              <a:t>Cash or Stock                           360</a:t>
            </a:r>
          </a:p>
        </p:txBody>
      </p:sp>
      <p:sp>
        <p:nvSpPr>
          <p:cNvPr id="8" name="TextBox 7">
            <a:extLst>
              <a:ext uri="{FF2B5EF4-FFF2-40B4-BE49-F238E27FC236}">
                <a16:creationId xmlns:a16="http://schemas.microsoft.com/office/drawing/2014/main" id="{0D227986-DCA1-6B44-8037-BD83FEE169AA}"/>
              </a:ext>
            </a:extLst>
          </p:cNvPr>
          <p:cNvSpPr txBox="1">
            <a:spLocks noChangeArrowheads="1"/>
          </p:cNvSpPr>
          <p:nvPr/>
        </p:nvSpPr>
        <p:spPr bwMode="auto">
          <a:xfrm>
            <a:off x="6088064" y="2672967"/>
            <a:ext cx="3578225" cy="400110"/>
          </a:xfrm>
          <a:prstGeom prst="rect">
            <a:avLst/>
          </a:prstGeom>
          <a:solidFill>
            <a:srgbClr val="CCFFFF"/>
          </a:solidFill>
          <a:ln w="9525">
            <a:solidFill>
              <a:schemeClr val="tx1"/>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000" dirty="0"/>
              <a:t>Short Term Bank Debt               13</a:t>
            </a:r>
          </a:p>
        </p:txBody>
      </p:sp>
      <p:sp>
        <p:nvSpPr>
          <p:cNvPr id="9" name="TextBox 8">
            <a:extLst>
              <a:ext uri="{FF2B5EF4-FFF2-40B4-BE49-F238E27FC236}">
                <a16:creationId xmlns:a16="http://schemas.microsoft.com/office/drawing/2014/main" id="{8C7EB078-3AB8-3F47-A9DC-EF55871CC0D5}"/>
              </a:ext>
            </a:extLst>
          </p:cNvPr>
          <p:cNvSpPr txBox="1">
            <a:spLocks noChangeArrowheads="1"/>
          </p:cNvSpPr>
          <p:nvPr/>
        </p:nvSpPr>
        <p:spPr bwMode="auto">
          <a:xfrm>
            <a:off x="2509839" y="3042856"/>
            <a:ext cx="3578225" cy="400110"/>
          </a:xfrm>
          <a:prstGeom prst="rect">
            <a:avLst/>
          </a:prstGeom>
          <a:solidFill>
            <a:srgbClr val="CCFFFF"/>
          </a:solidFill>
          <a:ln w="9525">
            <a:solidFill>
              <a:schemeClr val="tx1"/>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sz="2000" dirty="0"/>
          </a:p>
        </p:txBody>
      </p:sp>
      <p:sp>
        <p:nvSpPr>
          <p:cNvPr id="10" name="TextBox 9">
            <a:extLst>
              <a:ext uri="{FF2B5EF4-FFF2-40B4-BE49-F238E27FC236}">
                <a16:creationId xmlns:a16="http://schemas.microsoft.com/office/drawing/2014/main" id="{9D41B643-42E6-8F4A-A686-32230E4A86EC}"/>
              </a:ext>
            </a:extLst>
          </p:cNvPr>
          <p:cNvSpPr txBox="1">
            <a:spLocks noChangeArrowheads="1"/>
          </p:cNvSpPr>
          <p:nvPr/>
        </p:nvSpPr>
        <p:spPr bwMode="auto">
          <a:xfrm>
            <a:off x="6080126" y="3050792"/>
            <a:ext cx="3578225" cy="400110"/>
          </a:xfrm>
          <a:prstGeom prst="rect">
            <a:avLst/>
          </a:prstGeom>
          <a:solidFill>
            <a:srgbClr val="CCFFFF"/>
          </a:solidFill>
          <a:ln w="9525">
            <a:solidFill>
              <a:schemeClr val="tx1"/>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000" dirty="0"/>
              <a:t>Long Term Debt                          38</a:t>
            </a:r>
          </a:p>
        </p:txBody>
      </p:sp>
      <p:sp>
        <p:nvSpPr>
          <p:cNvPr id="11" name="TextBox 15">
            <a:extLst>
              <a:ext uri="{FF2B5EF4-FFF2-40B4-BE49-F238E27FC236}">
                <a16:creationId xmlns:a16="http://schemas.microsoft.com/office/drawing/2014/main" id="{9978F13B-C727-0244-9EC3-0885FB0741E7}"/>
              </a:ext>
            </a:extLst>
          </p:cNvPr>
          <p:cNvSpPr txBox="1">
            <a:spLocks noChangeArrowheads="1"/>
          </p:cNvSpPr>
          <p:nvPr/>
        </p:nvSpPr>
        <p:spPr bwMode="auto">
          <a:xfrm>
            <a:off x="2509839" y="3411155"/>
            <a:ext cx="3578225" cy="400110"/>
          </a:xfrm>
          <a:prstGeom prst="rect">
            <a:avLst/>
          </a:prstGeom>
          <a:solidFill>
            <a:srgbClr val="CCFFFF"/>
          </a:solidFill>
          <a:ln w="9525">
            <a:solidFill>
              <a:schemeClr val="tx1"/>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sz="2000"/>
          </a:p>
        </p:txBody>
      </p:sp>
      <p:sp>
        <p:nvSpPr>
          <p:cNvPr id="12" name="TextBox 11">
            <a:extLst>
              <a:ext uri="{FF2B5EF4-FFF2-40B4-BE49-F238E27FC236}">
                <a16:creationId xmlns:a16="http://schemas.microsoft.com/office/drawing/2014/main" id="{FC50B1E7-5D91-1843-89C2-707B9E0A9F44}"/>
              </a:ext>
            </a:extLst>
          </p:cNvPr>
          <p:cNvSpPr txBox="1">
            <a:spLocks noChangeArrowheads="1"/>
          </p:cNvSpPr>
          <p:nvPr/>
        </p:nvSpPr>
        <p:spPr bwMode="auto">
          <a:xfrm>
            <a:off x="6088064" y="3411155"/>
            <a:ext cx="3578225" cy="400110"/>
          </a:xfrm>
          <a:prstGeom prst="rect">
            <a:avLst/>
          </a:prstGeom>
          <a:solidFill>
            <a:srgbClr val="CCFFFF"/>
          </a:solidFill>
          <a:ln w="9525">
            <a:solidFill>
              <a:schemeClr val="tx1"/>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000" dirty="0"/>
              <a:t>Equity                                         319</a:t>
            </a:r>
          </a:p>
        </p:txBody>
      </p:sp>
      <p:sp>
        <p:nvSpPr>
          <p:cNvPr id="13" name="TextBox 17">
            <a:extLst>
              <a:ext uri="{FF2B5EF4-FFF2-40B4-BE49-F238E27FC236}">
                <a16:creationId xmlns:a16="http://schemas.microsoft.com/office/drawing/2014/main" id="{C60D51DB-7B66-4A42-AF03-85008732C91C}"/>
              </a:ext>
            </a:extLst>
          </p:cNvPr>
          <p:cNvSpPr txBox="1">
            <a:spLocks noChangeArrowheads="1"/>
          </p:cNvSpPr>
          <p:nvPr/>
        </p:nvSpPr>
        <p:spPr bwMode="auto">
          <a:xfrm>
            <a:off x="2514601" y="3769931"/>
            <a:ext cx="3578225" cy="400110"/>
          </a:xfrm>
          <a:prstGeom prst="rect">
            <a:avLst/>
          </a:prstGeom>
          <a:solidFill>
            <a:srgbClr val="CCFFFF"/>
          </a:solidFill>
          <a:ln w="9525">
            <a:solidFill>
              <a:schemeClr val="tx1"/>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sz="2000"/>
          </a:p>
        </p:txBody>
      </p:sp>
      <p:sp>
        <p:nvSpPr>
          <p:cNvPr id="14" name="TextBox 13">
            <a:extLst>
              <a:ext uri="{FF2B5EF4-FFF2-40B4-BE49-F238E27FC236}">
                <a16:creationId xmlns:a16="http://schemas.microsoft.com/office/drawing/2014/main" id="{A006F6D7-4861-B848-88BF-ED267EE85CDD}"/>
              </a:ext>
            </a:extLst>
          </p:cNvPr>
          <p:cNvSpPr txBox="1">
            <a:spLocks noChangeArrowheads="1"/>
          </p:cNvSpPr>
          <p:nvPr/>
        </p:nvSpPr>
        <p:spPr bwMode="auto">
          <a:xfrm>
            <a:off x="6083301" y="3768342"/>
            <a:ext cx="3578225" cy="400110"/>
          </a:xfrm>
          <a:prstGeom prst="rect">
            <a:avLst/>
          </a:prstGeom>
          <a:solidFill>
            <a:srgbClr val="CCFFFF"/>
          </a:solidFill>
          <a:ln w="9525">
            <a:solidFill>
              <a:schemeClr val="tx1"/>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sz="2000" dirty="0"/>
          </a:p>
        </p:txBody>
      </p:sp>
      <p:sp>
        <p:nvSpPr>
          <p:cNvPr id="15" name="TextBox 19">
            <a:extLst>
              <a:ext uri="{FF2B5EF4-FFF2-40B4-BE49-F238E27FC236}">
                <a16:creationId xmlns:a16="http://schemas.microsoft.com/office/drawing/2014/main" id="{BA6830C1-505F-DA47-8C1E-EF3144E4327A}"/>
              </a:ext>
            </a:extLst>
          </p:cNvPr>
          <p:cNvSpPr txBox="1">
            <a:spLocks noChangeArrowheads="1"/>
          </p:cNvSpPr>
          <p:nvPr/>
        </p:nvSpPr>
        <p:spPr bwMode="auto">
          <a:xfrm>
            <a:off x="2508251" y="4145519"/>
            <a:ext cx="3578225" cy="400110"/>
          </a:xfrm>
          <a:prstGeom prst="rect">
            <a:avLst/>
          </a:prstGeom>
          <a:solidFill>
            <a:srgbClr val="CCFFFF"/>
          </a:solidFill>
          <a:ln w="9525">
            <a:solidFill>
              <a:schemeClr val="tx1"/>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sz="2000"/>
          </a:p>
        </p:txBody>
      </p:sp>
      <p:sp>
        <p:nvSpPr>
          <p:cNvPr id="16" name="TextBox 15">
            <a:extLst>
              <a:ext uri="{FF2B5EF4-FFF2-40B4-BE49-F238E27FC236}">
                <a16:creationId xmlns:a16="http://schemas.microsoft.com/office/drawing/2014/main" id="{5EFB013E-FA5B-CB4B-9CBB-6C1764FE2076}"/>
              </a:ext>
            </a:extLst>
          </p:cNvPr>
          <p:cNvSpPr txBox="1">
            <a:spLocks noChangeArrowheads="1"/>
          </p:cNvSpPr>
          <p:nvPr/>
        </p:nvSpPr>
        <p:spPr bwMode="auto">
          <a:xfrm>
            <a:off x="6083301" y="4131881"/>
            <a:ext cx="3578225" cy="400110"/>
          </a:xfrm>
          <a:prstGeom prst="rect">
            <a:avLst/>
          </a:prstGeom>
          <a:solidFill>
            <a:srgbClr val="CCFFFF"/>
          </a:solidFill>
          <a:ln w="9525">
            <a:solidFill>
              <a:schemeClr val="tx1"/>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sz="2000" dirty="0"/>
          </a:p>
        </p:txBody>
      </p:sp>
      <p:sp>
        <p:nvSpPr>
          <p:cNvPr id="17" name="TextBox 16">
            <a:extLst>
              <a:ext uri="{FF2B5EF4-FFF2-40B4-BE49-F238E27FC236}">
                <a16:creationId xmlns:a16="http://schemas.microsoft.com/office/drawing/2014/main" id="{5842B0CF-915B-6543-A977-27618474654A}"/>
              </a:ext>
            </a:extLst>
          </p:cNvPr>
          <p:cNvSpPr txBox="1">
            <a:spLocks noChangeArrowheads="1"/>
          </p:cNvSpPr>
          <p:nvPr/>
        </p:nvSpPr>
        <p:spPr bwMode="auto">
          <a:xfrm>
            <a:off x="2509839" y="4508117"/>
            <a:ext cx="3578225" cy="400110"/>
          </a:xfrm>
          <a:prstGeom prst="rect">
            <a:avLst/>
          </a:prstGeom>
          <a:solidFill>
            <a:srgbClr val="CCFFFF"/>
          </a:solidFill>
          <a:ln w="9525">
            <a:solidFill>
              <a:schemeClr val="tx1"/>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000" dirty="0"/>
              <a:t>Enterprise Value                     </a:t>
            </a:r>
            <a:r>
              <a:rPr lang="en-US" altLang="en-US" sz="2000" b="1" dirty="0"/>
              <a:t>360</a:t>
            </a:r>
          </a:p>
        </p:txBody>
      </p:sp>
      <p:sp>
        <p:nvSpPr>
          <p:cNvPr id="18" name="TextBox 17">
            <a:extLst>
              <a:ext uri="{FF2B5EF4-FFF2-40B4-BE49-F238E27FC236}">
                <a16:creationId xmlns:a16="http://schemas.microsoft.com/office/drawing/2014/main" id="{475B9BE5-C6E4-2A46-95D9-7A7701F58419}"/>
              </a:ext>
            </a:extLst>
          </p:cNvPr>
          <p:cNvSpPr txBox="1">
            <a:spLocks noChangeArrowheads="1"/>
          </p:cNvSpPr>
          <p:nvPr/>
        </p:nvSpPr>
        <p:spPr bwMode="auto">
          <a:xfrm>
            <a:off x="6083301" y="4508117"/>
            <a:ext cx="3578225" cy="400110"/>
          </a:xfrm>
          <a:prstGeom prst="rect">
            <a:avLst/>
          </a:prstGeom>
          <a:solidFill>
            <a:srgbClr val="CCFFFF"/>
          </a:solidFill>
          <a:ln w="9525">
            <a:solidFill>
              <a:schemeClr val="tx1"/>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000" dirty="0"/>
              <a:t>Enterprise Value                     </a:t>
            </a:r>
            <a:r>
              <a:rPr lang="en-US" altLang="en-US" sz="2000" b="1" dirty="0"/>
              <a:t>360</a:t>
            </a:r>
          </a:p>
        </p:txBody>
      </p:sp>
      <p:cxnSp>
        <p:nvCxnSpPr>
          <p:cNvPr id="19" name="Straight Connector 18">
            <a:extLst>
              <a:ext uri="{FF2B5EF4-FFF2-40B4-BE49-F238E27FC236}">
                <a16:creationId xmlns:a16="http://schemas.microsoft.com/office/drawing/2014/main" id="{CADB4849-E2AC-C44A-B2E3-9677A43CB2C6}"/>
              </a:ext>
            </a:extLst>
          </p:cNvPr>
          <p:cNvCxnSpPr/>
          <p:nvPr/>
        </p:nvCxnSpPr>
        <p:spPr>
          <a:xfrm>
            <a:off x="4954588" y="2672967"/>
            <a:ext cx="0" cy="2205038"/>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1963F26C-26C6-6E45-9CDF-C93FFBC4A9CF}"/>
              </a:ext>
            </a:extLst>
          </p:cNvPr>
          <p:cNvCxnSpPr/>
          <p:nvPr/>
        </p:nvCxnSpPr>
        <p:spPr>
          <a:xfrm>
            <a:off x="8612188" y="2665031"/>
            <a:ext cx="0" cy="2205037"/>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9782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580">
                                            <p:txEl>
                                              <p:pRg st="0" end="0"/>
                                            </p:txEl>
                                          </p:spTgt>
                                        </p:tgtEl>
                                        <p:attrNameLst>
                                          <p:attrName>style.visibility</p:attrName>
                                        </p:attrNameLst>
                                      </p:cBhvr>
                                      <p:to>
                                        <p:strVal val="visible"/>
                                      </p:to>
                                    </p:set>
                                    <p:anim calcmode="lin" valueType="num">
                                      <p:cBhvr additive="base">
                                        <p:cTn id="7" dur="500" fill="hold"/>
                                        <p:tgtEl>
                                          <p:spTgt spid="2458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8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nodePh="1">
                                  <p:stCondLst>
                                    <p:cond delay="0"/>
                                  </p:stCondLst>
                                  <p:endCondLst>
                                    <p:cond evt="begin" delay="0">
                                      <p:tn val="15"/>
                                    </p:cond>
                                  </p:endCondLst>
                                  <p:childTnLst>
                                    <p:set>
                                      <p:cBhvr>
                                        <p:cTn id="1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nodePh="1">
                                  <p:stCondLst>
                                    <p:cond delay="0"/>
                                  </p:stCondLst>
                                  <p:endCondLst>
                                    <p:cond evt="begin" delay="0">
                                      <p:tn val="35"/>
                                    </p:cond>
                                  </p:endCondLst>
                                  <p:childTnLst>
                                    <p:set>
                                      <p:cBhvr>
                                        <p:cTn id="3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nodePh="1">
                                  <p:stCondLst>
                                    <p:cond delay="0"/>
                                  </p:stCondLst>
                                  <p:endCondLst>
                                    <p:cond evt="begin" delay="0">
                                      <p:tn val="43"/>
                                    </p:cond>
                                  </p:endCondLst>
                                  <p:childTnLst>
                                    <p:set>
                                      <p:cBhvr>
                                        <p:cTn id="44"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26">
            <a:extLst>
              <a:ext uri="{FF2B5EF4-FFF2-40B4-BE49-F238E27FC236}">
                <a16:creationId xmlns:a16="http://schemas.microsoft.com/office/drawing/2014/main" id="{D8975115-F222-49FC-8F2B-010ECBCB8642}"/>
              </a:ext>
            </a:extLst>
          </p:cNvPr>
          <p:cNvSpPr>
            <a:spLocks noChangeArrowheads="1"/>
          </p:cNvSpPr>
          <p:nvPr/>
        </p:nvSpPr>
        <p:spPr bwMode="auto">
          <a:xfrm>
            <a:off x="317500" y="1879601"/>
            <a:ext cx="11557000" cy="3098797"/>
          </a:xfrm>
          <a:prstGeom prst="rect">
            <a:avLst/>
          </a:prstGeom>
          <a:solidFill>
            <a:srgbClr val="CCFFFF"/>
          </a:solidFill>
          <a:ln w="9525">
            <a:solidFill>
              <a:schemeClr val="tx1"/>
            </a:solidFill>
            <a:miter lim="800000"/>
            <a:headEnd/>
            <a:tailEnd/>
          </a:ln>
          <a:effectLst>
            <a:outerShdw dist="53882" dir="2700000" algn="ctr" rotWithShape="0">
              <a:srgbClr val="0057F0"/>
            </a:outerShdw>
          </a:effectLst>
        </p:spPr>
        <p:txBody>
          <a:bodyPr wrap="square" anchor="t" anchorCtr="0">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rtl="1" eaLnBrk="1" hangingPunct="1">
              <a:spcBef>
                <a:spcPct val="25000"/>
              </a:spcBef>
            </a:pPr>
            <a:r>
              <a:rPr lang="en-US" altLang="de-DE" sz="2200" b="1" dirty="0">
                <a:solidFill>
                  <a:srgbClr val="FF3300"/>
                </a:solidFill>
                <a:latin typeface="+mn-lt"/>
              </a:rPr>
              <a:t>ENTERPRISE VALUE : EBITDA MULTIPLES</a:t>
            </a:r>
            <a:endParaRPr lang="en-US" sz="2200" b="1" dirty="0"/>
          </a:p>
          <a:p>
            <a:r>
              <a:rPr lang="en-US" sz="2200" b="1" dirty="0"/>
              <a:t>Validation of the Enterprise Value is arrived at by looking at the Enterprise Value as a multiple of EBITDA and comparing this multiple to that of other companies in the same industry. </a:t>
            </a:r>
          </a:p>
          <a:p>
            <a:r>
              <a:rPr lang="en-US" sz="2200" b="1" dirty="0"/>
              <a:t> </a:t>
            </a:r>
          </a:p>
          <a:p>
            <a:r>
              <a:rPr lang="en-US" sz="2200" b="1" dirty="0"/>
              <a:t>AAA therefore has an 8.11x EV/EBITDA multiple derived as follows: £359,829 / £44,389 (2025's EBITDA).</a:t>
            </a:r>
          </a:p>
          <a:p>
            <a:endParaRPr lang="en-US" sz="2200" b="1" dirty="0"/>
          </a:p>
          <a:p>
            <a:r>
              <a:rPr lang="en-US" sz="2200" b="1" dirty="0"/>
              <a:t>This multiple is at the highest end of the range of EV/EBITDA multiples which Hanson typically pays for companies in this industry of 6-8x EBITDA.</a:t>
            </a:r>
          </a:p>
        </p:txBody>
      </p:sp>
    </p:spTree>
    <p:extLst>
      <p:ext uri="{BB962C8B-B14F-4D97-AF65-F5344CB8AC3E}">
        <p14:creationId xmlns:p14="http://schemas.microsoft.com/office/powerpoint/2010/main" val="657832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0">
                                            <p:bg/>
                                          </p:spTgt>
                                        </p:tgtEl>
                                        <p:attrNameLst>
                                          <p:attrName>style.visibility</p:attrName>
                                        </p:attrNameLst>
                                      </p:cBhvr>
                                      <p:to>
                                        <p:strVal val="visible"/>
                                      </p:to>
                                    </p:set>
                                    <p:anim calcmode="lin" valueType="num">
                                      <p:cBhvr additive="base">
                                        <p:cTn id="7" dur="500" fill="hold"/>
                                        <p:tgtEl>
                                          <p:spTgt spid="7170">
                                            <p:bg/>
                                          </p:spTgt>
                                        </p:tgtEl>
                                        <p:attrNameLst>
                                          <p:attrName>ppt_x</p:attrName>
                                        </p:attrNameLst>
                                      </p:cBhvr>
                                      <p:tavLst>
                                        <p:tav tm="0">
                                          <p:val>
                                            <p:strVal val="#ppt_x"/>
                                          </p:val>
                                        </p:tav>
                                        <p:tav tm="100000">
                                          <p:val>
                                            <p:strVal val="#ppt_x"/>
                                          </p:val>
                                        </p:tav>
                                      </p:tavLst>
                                    </p:anim>
                                    <p:anim calcmode="lin" valueType="num">
                                      <p:cBhvr additive="base">
                                        <p:cTn id="8" dur="500" fill="hold"/>
                                        <p:tgtEl>
                                          <p:spTgt spid="7170">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70">
                                            <p:txEl>
                                              <p:pRg st="0" end="0"/>
                                            </p:txEl>
                                          </p:spTgt>
                                        </p:tgtEl>
                                        <p:attrNameLst>
                                          <p:attrName>style.visibility</p:attrName>
                                        </p:attrNameLst>
                                      </p:cBhvr>
                                      <p:to>
                                        <p:strVal val="visible"/>
                                      </p:to>
                                    </p:set>
                                    <p:anim calcmode="lin" valueType="num">
                                      <p:cBhvr additive="base">
                                        <p:cTn id="13" dur="500" fill="hold"/>
                                        <p:tgtEl>
                                          <p:spTgt spid="717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70">
                                            <p:txEl>
                                              <p:pRg st="1" end="1"/>
                                            </p:txEl>
                                          </p:spTgt>
                                        </p:tgtEl>
                                        <p:attrNameLst>
                                          <p:attrName>style.visibility</p:attrName>
                                        </p:attrNameLst>
                                      </p:cBhvr>
                                      <p:to>
                                        <p:strVal val="visible"/>
                                      </p:to>
                                    </p:set>
                                    <p:anim calcmode="lin" valueType="num">
                                      <p:cBhvr additive="base">
                                        <p:cTn id="19" dur="500" fill="hold"/>
                                        <p:tgtEl>
                                          <p:spTgt spid="717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170">
                                            <p:txEl>
                                              <p:pRg st="3" end="3"/>
                                            </p:txEl>
                                          </p:spTgt>
                                        </p:tgtEl>
                                        <p:attrNameLst>
                                          <p:attrName>style.visibility</p:attrName>
                                        </p:attrNameLst>
                                      </p:cBhvr>
                                      <p:to>
                                        <p:strVal val="visible"/>
                                      </p:to>
                                    </p:set>
                                    <p:anim calcmode="lin" valueType="num">
                                      <p:cBhvr additive="base">
                                        <p:cTn id="25" dur="500" fill="hold"/>
                                        <p:tgtEl>
                                          <p:spTgt spid="717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170">
                                            <p:txEl>
                                              <p:pRg st="5" end="5"/>
                                            </p:txEl>
                                          </p:spTgt>
                                        </p:tgtEl>
                                        <p:attrNameLst>
                                          <p:attrName>style.visibility</p:attrName>
                                        </p:attrNameLst>
                                      </p:cBhvr>
                                      <p:to>
                                        <p:strVal val="visible"/>
                                      </p:to>
                                    </p:set>
                                    <p:anim calcmode="lin" valueType="num">
                                      <p:cBhvr additive="base">
                                        <p:cTn id="31" dur="500" fill="hold"/>
                                        <p:tgtEl>
                                          <p:spTgt spid="7170">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uiExpand="1" build="p"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26">
            <a:extLst>
              <a:ext uri="{FF2B5EF4-FFF2-40B4-BE49-F238E27FC236}">
                <a16:creationId xmlns:a16="http://schemas.microsoft.com/office/drawing/2014/main" id="{3F173082-A73D-DE4D-B405-910553B1C39C}"/>
              </a:ext>
            </a:extLst>
          </p:cNvPr>
          <p:cNvSpPr>
            <a:spLocks noChangeArrowheads="1"/>
          </p:cNvSpPr>
          <p:nvPr/>
        </p:nvSpPr>
        <p:spPr bwMode="auto">
          <a:xfrm>
            <a:off x="503767" y="1401543"/>
            <a:ext cx="11184466" cy="4110024"/>
          </a:xfrm>
          <a:prstGeom prst="rect">
            <a:avLst/>
          </a:prstGeom>
          <a:solidFill>
            <a:srgbClr val="CCFFFF"/>
          </a:solidFill>
          <a:ln w="9525">
            <a:solidFill>
              <a:schemeClr val="tx1"/>
            </a:solidFill>
            <a:miter lim="800000"/>
            <a:headEnd/>
            <a:tailEnd/>
          </a:ln>
          <a:effectLst>
            <a:outerShdw dist="53882" dir="2700000" algn="ctr" rotWithShape="0">
              <a:srgbClr val="0057F0"/>
            </a:outerShdw>
          </a:effectLst>
        </p:spPr>
        <p:txBody>
          <a:bodyPr wrap="square" anchor="t" anchorCtr="0">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rtl="1" eaLnBrk="1" hangingPunct="1">
              <a:spcBef>
                <a:spcPct val="25000"/>
              </a:spcBef>
            </a:pPr>
            <a:r>
              <a:rPr lang="en-US" altLang="de-DE" sz="2200" b="1" dirty="0">
                <a:solidFill>
                  <a:srgbClr val="FF3300"/>
                </a:solidFill>
                <a:latin typeface="+mn-lt"/>
              </a:rPr>
              <a:t>EQUITY VALUE: PRICE EARNINGS MULTIPLES</a:t>
            </a:r>
            <a:endParaRPr lang="en-US" sz="2200" b="1" dirty="0"/>
          </a:p>
          <a:p>
            <a:r>
              <a:rPr lang="en-US" sz="2200" b="1" dirty="0"/>
              <a:t>To arrive at AAA’s Equity Value, AAA’s Net Debt (Short Term Bank Debt (STD) + Long Term Debt (LTD) - Cash) is subtracted from the Enterprise Value as follows:  </a:t>
            </a:r>
          </a:p>
          <a:p>
            <a:pPr algn="ctr"/>
            <a:endParaRPr lang="en-US" sz="2200" b="1" dirty="0"/>
          </a:p>
          <a:p>
            <a:pPr algn="ctr"/>
            <a:r>
              <a:rPr lang="en-US" sz="2200" b="1" dirty="0"/>
              <a:t>£359,829 – £13,050 (STD) – £37,800 (LTD) + £9,585 (Cash) = £318,564</a:t>
            </a:r>
          </a:p>
          <a:p>
            <a:r>
              <a:rPr lang="en-US" sz="2200" b="1" dirty="0"/>
              <a:t> </a:t>
            </a:r>
          </a:p>
          <a:p>
            <a:r>
              <a:rPr lang="en-US" sz="2200" b="1" dirty="0"/>
              <a:t>The value of the equity based on a Price/Earnings multiple is therefore:</a:t>
            </a:r>
          </a:p>
          <a:p>
            <a:pPr algn="ctr"/>
            <a:endParaRPr lang="en-US" sz="2200" b="1" dirty="0"/>
          </a:p>
          <a:p>
            <a:pPr algn="ctr"/>
            <a:r>
              <a:rPr lang="en-US" sz="2200" b="1" dirty="0"/>
              <a:t>318,564/15,533 or 20.5x.</a:t>
            </a:r>
          </a:p>
          <a:p>
            <a:pPr algn="ctr"/>
            <a:endParaRPr lang="en-US" sz="2200" b="1" dirty="0"/>
          </a:p>
          <a:p>
            <a:r>
              <a:rPr lang="en-US" sz="2200" b="1" dirty="0"/>
              <a:t>At 20.5x this Price/Earnings multiple is higher than every company presently in this industry where the range for publicly traded companies is 12-18x.</a:t>
            </a:r>
          </a:p>
        </p:txBody>
      </p:sp>
    </p:spTree>
    <p:extLst>
      <p:ext uri="{BB962C8B-B14F-4D97-AF65-F5344CB8AC3E}">
        <p14:creationId xmlns:p14="http://schemas.microsoft.com/office/powerpoint/2010/main" val="1479039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 calcmode="lin" valueType="num">
                                      <p:cBhvr additive="base">
                                        <p:cTn id="3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anim calcmode="lin" valueType="num">
                                      <p:cBhvr additive="base">
                                        <p:cTn id="43"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a:extLst>
              <a:ext uri="{FF2B5EF4-FFF2-40B4-BE49-F238E27FC236}">
                <a16:creationId xmlns:a16="http://schemas.microsoft.com/office/drawing/2014/main" id="{D73ABFE7-F089-B642-8BE6-E3D889383A5B}"/>
              </a:ext>
            </a:extLst>
          </p:cNvPr>
          <p:cNvSpPr>
            <a:spLocks noGrp="1"/>
          </p:cNvSpPr>
          <p:nvPr>
            <p:ph type="sldNum" sz="quarter" idx="12"/>
          </p:nvPr>
        </p:nvSpPr>
        <p:spPr>
          <a:noFill/>
        </p:spPr>
        <p:txBody>
          <a:bodyPr/>
          <a:lstStyle>
            <a:lvl1pPr marL="342900" indent="-342900">
              <a:lnSpc>
                <a:spcPct val="90000"/>
              </a:lnSpc>
              <a:spcBef>
                <a:spcPct val="20000"/>
              </a:spcBef>
              <a:spcAft>
                <a:spcPct val="20000"/>
              </a:spcAft>
              <a:buClr>
                <a:srgbClr val="FFCC00"/>
              </a:buClr>
              <a:buSzPct val="55000"/>
              <a:buFont typeface="Monotype Sorts" pitchFamily="2" charset="2"/>
              <a:buChar char="l"/>
              <a:defRPr kumimoji="1" sz="2400">
                <a:solidFill>
                  <a:schemeClr val="tx1"/>
                </a:solidFill>
                <a:latin typeface="Tahoma" panose="020B0604030504040204" pitchFamily="34" charset="0"/>
              </a:defRPr>
            </a:lvl1pPr>
            <a:lvl2pPr>
              <a:spcBef>
                <a:spcPct val="20000"/>
              </a:spcBef>
              <a:spcAft>
                <a:spcPct val="20000"/>
              </a:spcAft>
              <a:buClr>
                <a:schemeClr val="tx1"/>
              </a:buClr>
              <a:buChar char="–"/>
              <a:defRPr kumimoji="1" sz="2400">
                <a:solidFill>
                  <a:schemeClr val="tx1"/>
                </a:solidFill>
                <a:latin typeface="Arial" panose="020B0604020202020204" pitchFamily="34" charset="0"/>
              </a:defRPr>
            </a:lvl2pPr>
            <a:lvl3pPr marL="1143000" indent="-228600">
              <a:spcBef>
                <a:spcPct val="20000"/>
              </a:spcBef>
              <a:spcAft>
                <a:spcPct val="20000"/>
              </a:spcAft>
              <a:buClr>
                <a:srgbClr val="00CCFF"/>
              </a:buClr>
              <a:buSzPct val="50000"/>
              <a:buFont typeface="Monotype Sorts" pitchFamily="2" charset="2"/>
              <a:buChar char="l"/>
              <a:defRPr kumimoji="1" sz="2000">
                <a:solidFill>
                  <a:schemeClr val="tx1"/>
                </a:solidFill>
                <a:latin typeface="Arial" panose="020B0604020202020204" pitchFamily="34" charset="0"/>
              </a:defRPr>
            </a:lvl3pPr>
            <a:lvl4pPr marL="1600200" indent="-228600">
              <a:spcBef>
                <a:spcPct val="20000"/>
              </a:spcBef>
              <a:buClr>
                <a:schemeClr val="tx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lvl="1">
              <a:spcBef>
                <a:spcPct val="0"/>
              </a:spcBef>
              <a:spcAft>
                <a:spcPct val="0"/>
              </a:spcAft>
              <a:buClrTx/>
              <a:buFontTx/>
              <a:buNone/>
            </a:pPr>
            <a:fld id="{B9BA57DA-1B2E-FE43-B1D5-397B672EF819}" type="slidenum">
              <a:rPr kumimoji="0" lang="en-US" altLang="en-US" sz="1400"/>
              <a:pPr lvl="1">
                <a:spcBef>
                  <a:spcPct val="0"/>
                </a:spcBef>
                <a:spcAft>
                  <a:spcPct val="0"/>
                </a:spcAft>
                <a:buClrTx/>
                <a:buFontTx/>
                <a:buNone/>
              </a:pPr>
              <a:t>85</a:t>
            </a:fld>
            <a:endParaRPr kumimoji="0" lang="en-US" altLang="en-US" sz="1400">
              <a:latin typeface="Times New Roman" panose="02020603050405020304" pitchFamily="18" charset="0"/>
            </a:endParaRPr>
          </a:p>
        </p:txBody>
      </p:sp>
      <p:sp>
        <p:nvSpPr>
          <p:cNvPr id="33796" name="Rectangle 3">
            <a:extLst>
              <a:ext uri="{FF2B5EF4-FFF2-40B4-BE49-F238E27FC236}">
                <a16:creationId xmlns:a16="http://schemas.microsoft.com/office/drawing/2014/main" id="{569239E7-5C6E-664A-B9F9-1BB1BA477D34}"/>
              </a:ext>
            </a:extLst>
          </p:cNvPr>
          <p:cNvSpPr>
            <a:spLocks noGrp="1" noChangeArrowheads="1"/>
          </p:cNvSpPr>
          <p:nvPr>
            <p:ph type="body" idx="1"/>
          </p:nvPr>
        </p:nvSpPr>
        <p:spPr>
          <a:xfrm>
            <a:off x="312198" y="1750908"/>
            <a:ext cx="11567604" cy="3356184"/>
          </a:xfrm>
        </p:spPr>
        <p:txBody>
          <a:bodyPr>
            <a:noAutofit/>
          </a:bodyPr>
          <a:lstStyle/>
          <a:p>
            <a:pPr>
              <a:spcAft>
                <a:spcPct val="50000"/>
              </a:spcAft>
              <a:tabLst>
                <a:tab pos="1828800" algn="l"/>
                <a:tab pos="3657600" algn="l"/>
                <a:tab pos="5086350" algn="l"/>
              </a:tabLst>
            </a:pPr>
            <a:r>
              <a:rPr lang="en-US" altLang="en-US" sz="2400" dirty="0"/>
              <a:t>For AAA the valuation at £360 million would be at the highest end of the range which would raise challenges for Hanson with its existing shareholders:</a:t>
            </a:r>
          </a:p>
          <a:p>
            <a:pPr lvl="1">
              <a:spcAft>
                <a:spcPct val="25000"/>
              </a:spcAft>
              <a:tabLst>
                <a:tab pos="1828800" algn="l"/>
                <a:tab pos="3657600" algn="l"/>
                <a:tab pos="5086350" algn="l"/>
              </a:tabLst>
            </a:pPr>
            <a:r>
              <a:rPr lang="en-US" altLang="en-US" dirty="0"/>
              <a:t>At 8.11 times EBITDA it is higher than the highest limit of 8x typically paid by Hanson, and the more typical range of 5-8x EBITDA</a:t>
            </a:r>
          </a:p>
          <a:p>
            <a:pPr lvl="1">
              <a:spcAft>
                <a:spcPct val="25000"/>
              </a:spcAft>
              <a:tabLst>
                <a:tab pos="1828800" algn="l"/>
                <a:tab pos="3657600" algn="l"/>
                <a:tab pos="5086350" algn="l"/>
              </a:tabLst>
            </a:pPr>
            <a:r>
              <a:rPr lang="en-US" altLang="en-US" dirty="0"/>
              <a:t>At 20.5x Price/Earnings it is conspicuously above the highest end of  the range for comparable publicly traded stocks in this industry of 12 to 18x</a:t>
            </a:r>
          </a:p>
        </p:txBody>
      </p:sp>
    </p:spTree>
    <p:extLst>
      <p:ext uri="{BB962C8B-B14F-4D97-AF65-F5344CB8AC3E}">
        <p14:creationId xmlns:p14="http://schemas.microsoft.com/office/powerpoint/2010/main" val="1250492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796">
                                            <p:txEl>
                                              <p:pRg st="0" end="0"/>
                                            </p:txEl>
                                          </p:spTgt>
                                        </p:tgtEl>
                                        <p:attrNameLst>
                                          <p:attrName>style.visibility</p:attrName>
                                        </p:attrNameLst>
                                      </p:cBhvr>
                                      <p:to>
                                        <p:strVal val="visible"/>
                                      </p:to>
                                    </p:set>
                                    <p:anim calcmode="lin" valueType="num">
                                      <p:cBhvr additive="base">
                                        <p:cTn id="7" dur="500" fill="hold"/>
                                        <p:tgtEl>
                                          <p:spTgt spid="3379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79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3796">
                                            <p:txEl>
                                              <p:pRg st="1" end="1"/>
                                            </p:txEl>
                                          </p:spTgt>
                                        </p:tgtEl>
                                        <p:attrNameLst>
                                          <p:attrName>style.visibility</p:attrName>
                                        </p:attrNameLst>
                                      </p:cBhvr>
                                      <p:to>
                                        <p:strVal val="visible"/>
                                      </p:to>
                                    </p:set>
                                    <p:anim calcmode="lin" valueType="num">
                                      <p:cBhvr additive="base">
                                        <p:cTn id="13" dur="500" fill="hold"/>
                                        <p:tgtEl>
                                          <p:spTgt spid="3379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79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3796">
                                            <p:txEl>
                                              <p:pRg st="2" end="2"/>
                                            </p:txEl>
                                          </p:spTgt>
                                        </p:tgtEl>
                                        <p:attrNameLst>
                                          <p:attrName>style.visibility</p:attrName>
                                        </p:attrNameLst>
                                      </p:cBhvr>
                                      <p:to>
                                        <p:strVal val="visible"/>
                                      </p:to>
                                    </p:set>
                                    <p:anim calcmode="lin" valueType="num">
                                      <p:cBhvr additive="base">
                                        <p:cTn id="19" dur="500" fill="hold"/>
                                        <p:tgtEl>
                                          <p:spTgt spid="3379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379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uiExpand="1" build="p" bldLvl="2"/>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a:extLst>
              <a:ext uri="{FF2B5EF4-FFF2-40B4-BE49-F238E27FC236}">
                <a16:creationId xmlns:a16="http://schemas.microsoft.com/office/drawing/2014/main" id="{912CF2AF-32DE-49FC-AA9B-7772DF745716}"/>
              </a:ext>
            </a:extLst>
          </p:cNvPr>
          <p:cNvSpPr>
            <a:spLocks noGrp="1" noChangeArrowheads="1"/>
          </p:cNvSpPr>
          <p:nvPr>
            <p:ph type="subTitle" idx="1"/>
          </p:nvPr>
        </p:nvSpPr>
        <p:spPr>
          <a:xfrm>
            <a:off x="3276600" y="2918012"/>
            <a:ext cx="5638800" cy="3048000"/>
          </a:xfrm>
        </p:spPr>
        <p:txBody>
          <a:bodyPr/>
          <a:lstStyle/>
          <a:p>
            <a:pPr eaLnBrk="1" hangingPunct="1">
              <a:lnSpc>
                <a:spcPct val="100000"/>
              </a:lnSpc>
            </a:pPr>
            <a:r>
              <a:rPr lang="en-US" altLang="en-US" sz="2800" dirty="0"/>
              <a:t>Jake Stone and the Team</a:t>
            </a:r>
          </a:p>
          <a:p>
            <a:pPr eaLnBrk="1" hangingPunct="1">
              <a:lnSpc>
                <a:spcPct val="100000"/>
              </a:lnSpc>
            </a:pPr>
            <a:r>
              <a:rPr lang="en-US" altLang="en-US" sz="2800" dirty="0"/>
              <a:t>The Choice</a:t>
            </a:r>
          </a:p>
        </p:txBody>
      </p:sp>
      <p:sp>
        <p:nvSpPr>
          <p:cNvPr id="3" name="Slide Number Placeholder 2">
            <a:extLst>
              <a:ext uri="{FF2B5EF4-FFF2-40B4-BE49-F238E27FC236}">
                <a16:creationId xmlns:a16="http://schemas.microsoft.com/office/drawing/2014/main" id="{8555FB02-6FB8-544D-893E-8553872756C1}"/>
              </a:ext>
            </a:extLst>
          </p:cNvPr>
          <p:cNvSpPr>
            <a:spLocks noGrp="1"/>
          </p:cNvSpPr>
          <p:nvPr>
            <p:ph type="sldNum" sz="quarter" idx="12"/>
          </p:nvPr>
        </p:nvSpPr>
        <p:spPr/>
        <p:txBody>
          <a:bodyPr/>
          <a:lstStyle/>
          <a:p>
            <a:pPr>
              <a:defRPr/>
            </a:pPr>
            <a:fld id="{6159BBD6-D2D8-4323-83F5-F639DBE83213}" type="slidenum">
              <a:rPr lang="en-US" smtClean="0"/>
              <a:pPr>
                <a:defRPr/>
              </a:pPr>
              <a:t>86</a:t>
            </a:fld>
            <a:endParaRPr lang="en-US"/>
          </a:p>
        </p:txBody>
      </p:sp>
    </p:spTree>
    <p:extLst>
      <p:ext uri="{BB962C8B-B14F-4D97-AF65-F5344CB8AC3E}">
        <p14:creationId xmlns:p14="http://schemas.microsoft.com/office/powerpoint/2010/main" val="51972645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a:extLst>
              <a:ext uri="{FF2B5EF4-FFF2-40B4-BE49-F238E27FC236}">
                <a16:creationId xmlns:a16="http://schemas.microsoft.com/office/drawing/2014/main" id="{D73ABFE7-F089-B642-8BE6-E3D889383A5B}"/>
              </a:ext>
            </a:extLst>
          </p:cNvPr>
          <p:cNvSpPr>
            <a:spLocks noGrp="1"/>
          </p:cNvSpPr>
          <p:nvPr>
            <p:ph type="sldNum" sz="quarter" idx="12"/>
          </p:nvPr>
        </p:nvSpPr>
        <p:spPr>
          <a:noFill/>
        </p:spPr>
        <p:txBody>
          <a:bodyPr/>
          <a:lstStyle>
            <a:lvl1pPr marL="342900" indent="-342900">
              <a:lnSpc>
                <a:spcPct val="90000"/>
              </a:lnSpc>
              <a:spcBef>
                <a:spcPct val="20000"/>
              </a:spcBef>
              <a:spcAft>
                <a:spcPct val="20000"/>
              </a:spcAft>
              <a:buClr>
                <a:srgbClr val="FFCC00"/>
              </a:buClr>
              <a:buSzPct val="55000"/>
              <a:buFont typeface="Monotype Sorts" pitchFamily="2" charset="2"/>
              <a:buChar char="l"/>
              <a:defRPr kumimoji="1" sz="2400">
                <a:solidFill>
                  <a:schemeClr val="tx1"/>
                </a:solidFill>
                <a:latin typeface="Tahoma" panose="020B0604030504040204" pitchFamily="34" charset="0"/>
              </a:defRPr>
            </a:lvl1pPr>
            <a:lvl2pPr>
              <a:spcBef>
                <a:spcPct val="20000"/>
              </a:spcBef>
              <a:spcAft>
                <a:spcPct val="20000"/>
              </a:spcAft>
              <a:buClr>
                <a:schemeClr val="tx1"/>
              </a:buClr>
              <a:buChar char="–"/>
              <a:defRPr kumimoji="1" sz="2400">
                <a:solidFill>
                  <a:schemeClr val="tx1"/>
                </a:solidFill>
                <a:latin typeface="Arial" panose="020B0604020202020204" pitchFamily="34" charset="0"/>
              </a:defRPr>
            </a:lvl2pPr>
            <a:lvl3pPr marL="1143000" indent="-228600">
              <a:spcBef>
                <a:spcPct val="20000"/>
              </a:spcBef>
              <a:spcAft>
                <a:spcPct val="20000"/>
              </a:spcAft>
              <a:buClr>
                <a:srgbClr val="00CCFF"/>
              </a:buClr>
              <a:buSzPct val="50000"/>
              <a:buFont typeface="Monotype Sorts" pitchFamily="2" charset="2"/>
              <a:buChar char="l"/>
              <a:defRPr kumimoji="1" sz="2000">
                <a:solidFill>
                  <a:schemeClr val="tx1"/>
                </a:solidFill>
                <a:latin typeface="Arial" panose="020B0604020202020204" pitchFamily="34" charset="0"/>
              </a:defRPr>
            </a:lvl3pPr>
            <a:lvl4pPr marL="1600200" indent="-228600">
              <a:spcBef>
                <a:spcPct val="20000"/>
              </a:spcBef>
              <a:buClr>
                <a:schemeClr val="tx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lvl="1" algn="r">
              <a:spcBef>
                <a:spcPct val="0"/>
              </a:spcBef>
              <a:spcAft>
                <a:spcPct val="0"/>
              </a:spcAft>
              <a:buClrTx/>
              <a:buFontTx/>
              <a:buNone/>
            </a:pPr>
            <a:fld id="{B9BA57DA-1B2E-FE43-B1D5-397B672EF819}" type="slidenum">
              <a:rPr kumimoji="0" lang="en-US" altLang="en-US" sz="1400"/>
              <a:pPr lvl="1" algn="r">
                <a:spcBef>
                  <a:spcPct val="0"/>
                </a:spcBef>
                <a:spcAft>
                  <a:spcPct val="0"/>
                </a:spcAft>
                <a:buClrTx/>
                <a:buFontTx/>
                <a:buNone/>
              </a:pPr>
              <a:t>87</a:t>
            </a:fld>
            <a:endParaRPr kumimoji="0" lang="en-US" altLang="en-US" sz="1400" dirty="0">
              <a:latin typeface="Times New Roman" panose="02020603050405020304" pitchFamily="18" charset="0"/>
            </a:endParaRPr>
          </a:p>
        </p:txBody>
      </p:sp>
      <p:sp>
        <p:nvSpPr>
          <p:cNvPr id="33796" name="Rectangle 3">
            <a:extLst>
              <a:ext uri="{FF2B5EF4-FFF2-40B4-BE49-F238E27FC236}">
                <a16:creationId xmlns:a16="http://schemas.microsoft.com/office/drawing/2014/main" id="{569239E7-5C6E-664A-B9F9-1BB1BA477D34}"/>
              </a:ext>
            </a:extLst>
          </p:cNvPr>
          <p:cNvSpPr>
            <a:spLocks noGrp="1" noChangeArrowheads="1"/>
          </p:cNvSpPr>
          <p:nvPr>
            <p:ph type="body" idx="1"/>
          </p:nvPr>
        </p:nvSpPr>
        <p:spPr>
          <a:xfrm>
            <a:off x="624396" y="190168"/>
            <a:ext cx="11567604" cy="6166182"/>
          </a:xfrm>
        </p:spPr>
        <p:txBody>
          <a:bodyPr lIns="91440" rIns="91440">
            <a:noAutofit/>
          </a:bodyPr>
          <a:lstStyle/>
          <a:p>
            <a:pPr>
              <a:spcAft>
                <a:spcPct val="50000"/>
              </a:spcAft>
              <a:tabLst>
                <a:tab pos="1828800" algn="l"/>
                <a:tab pos="3657600" algn="l"/>
                <a:tab pos="5086350" algn="l"/>
              </a:tabLst>
            </a:pPr>
            <a:r>
              <a:rPr lang="en-US" altLang="en-US" sz="2400" dirty="0"/>
              <a:t>If you were Jake Stone with the casting vote between the older and the younger managers, which of the two buyers would you select?</a:t>
            </a:r>
          </a:p>
        </p:txBody>
      </p:sp>
      <p:sp>
        <p:nvSpPr>
          <p:cNvPr id="4" name="Rectangle 3">
            <a:extLst>
              <a:ext uri="{FF2B5EF4-FFF2-40B4-BE49-F238E27FC236}">
                <a16:creationId xmlns:a16="http://schemas.microsoft.com/office/drawing/2014/main" id="{6FC6251E-3750-6747-8F57-952252C54721}"/>
              </a:ext>
            </a:extLst>
          </p:cNvPr>
          <p:cNvSpPr txBox="1">
            <a:spLocks noChangeArrowheads="1"/>
          </p:cNvSpPr>
          <p:nvPr/>
        </p:nvSpPr>
        <p:spPr>
          <a:xfrm>
            <a:off x="-213804" y="1309160"/>
            <a:ext cx="11567604" cy="61661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ct val="50000"/>
              </a:spcAft>
              <a:buFont typeface="Arial" panose="020B0604020202020204" pitchFamily="34" charset="0"/>
              <a:buNone/>
              <a:tabLst>
                <a:tab pos="1828800" algn="l"/>
                <a:tab pos="3657600" algn="l"/>
                <a:tab pos="5086350" algn="l"/>
              </a:tabLst>
            </a:pPr>
            <a:r>
              <a:rPr lang="en-US" altLang="en-US" sz="2400" dirty="0"/>
              <a:t>	 </a:t>
            </a:r>
            <a:r>
              <a:rPr lang="en-US" altLang="en-US" sz="2400" b="1" dirty="0"/>
              <a:t>(A) Lloyds Private Equity Partners</a:t>
            </a:r>
            <a:endParaRPr lang="en-US" altLang="en-US" sz="2400" dirty="0"/>
          </a:p>
          <a:p>
            <a:pPr marL="0" indent="0">
              <a:spcAft>
                <a:spcPct val="50000"/>
              </a:spcAft>
              <a:buFont typeface="Arial" panose="020B0604020202020204" pitchFamily="34" charset="0"/>
              <a:buNone/>
              <a:tabLst>
                <a:tab pos="1828800" algn="l"/>
                <a:tab pos="3657600" algn="l"/>
                <a:tab pos="5086350" algn="l"/>
              </a:tabLst>
            </a:pPr>
            <a:r>
              <a:rPr lang="en-US" altLang="en-US" sz="2400" dirty="0"/>
              <a:t>	Let us assume that Lloyds Private Equity Partners is comfortable paying 	£284 million for the company (based upon the Debt Capacity approach to 	Valuation) – slightly higher than the DCF Valuation approach of £261 million. </a:t>
            </a:r>
          </a:p>
          <a:p>
            <a:pPr marL="0" indent="0">
              <a:spcAft>
                <a:spcPct val="50000"/>
              </a:spcAft>
              <a:buFont typeface="Arial" panose="020B0604020202020204" pitchFamily="34" charset="0"/>
              <a:buNone/>
              <a:tabLst>
                <a:tab pos="1828800" algn="l"/>
                <a:tab pos="3657600" algn="l"/>
                <a:tab pos="5086350" algn="l"/>
              </a:tabLst>
            </a:pPr>
            <a:r>
              <a:rPr lang="en-US" altLang="en-US" sz="2400" dirty="0"/>
              <a:t>	Management would therefore receive £233 million today (compared to the 	£219 million under the DCF valuation). </a:t>
            </a:r>
          </a:p>
          <a:p>
            <a:pPr marL="0" indent="0">
              <a:spcAft>
                <a:spcPct val="50000"/>
              </a:spcAft>
              <a:buFont typeface="Arial" panose="020B0604020202020204" pitchFamily="34" charset="0"/>
              <a:buNone/>
              <a:tabLst>
                <a:tab pos="1828800" algn="l"/>
                <a:tab pos="3657600" algn="l"/>
                <a:tab pos="5086350" algn="l"/>
              </a:tabLst>
            </a:pPr>
            <a:r>
              <a:rPr lang="en-US" altLang="en-US" sz="2400" dirty="0"/>
              <a:t>	Management would then reinvest £35 million today, and retain £198 million 	in cash. In addition, the right to reinvest 49% in the company today will 	provide Management with the chance to increase their shareholding to 	control when Lloyds Private Equity Partners sells in five years time.</a:t>
            </a:r>
          </a:p>
        </p:txBody>
      </p:sp>
    </p:spTree>
    <p:extLst>
      <p:ext uri="{BB962C8B-B14F-4D97-AF65-F5344CB8AC3E}">
        <p14:creationId xmlns:p14="http://schemas.microsoft.com/office/powerpoint/2010/main" val="4135491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796">
                                            <p:txEl>
                                              <p:pRg st="0" end="0"/>
                                            </p:txEl>
                                          </p:spTgt>
                                        </p:tgtEl>
                                        <p:attrNameLst>
                                          <p:attrName>style.visibility</p:attrName>
                                        </p:attrNameLst>
                                      </p:cBhvr>
                                      <p:to>
                                        <p:strVal val="visible"/>
                                      </p:to>
                                    </p:set>
                                    <p:anim calcmode="lin" valueType="num">
                                      <p:cBhvr additive="base">
                                        <p:cTn id="7" dur="500" fill="hold"/>
                                        <p:tgtEl>
                                          <p:spTgt spid="3379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79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build="p"/>
      <p:bldP spid="4"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a:extLst>
              <a:ext uri="{FF2B5EF4-FFF2-40B4-BE49-F238E27FC236}">
                <a16:creationId xmlns:a16="http://schemas.microsoft.com/office/drawing/2014/main" id="{D73ABFE7-F089-B642-8BE6-E3D889383A5B}"/>
              </a:ext>
            </a:extLst>
          </p:cNvPr>
          <p:cNvSpPr>
            <a:spLocks noGrp="1"/>
          </p:cNvSpPr>
          <p:nvPr>
            <p:ph type="sldNum" sz="quarter" idx="12"/>
          </p:nvPr>
        </p:nvSpPr>
        <p:spPr>
          <a:noFill/>
        </p:spPr>
        <p:txBody>
          <a:bodyPr/>
          <a:lstStyle>
            <a:lvl1pPr marL="342900" indent="-342900">
              <a:lnSpc>
                <a:spcPct val="90000"/>
              </a:lnSpc>
              <a:spcBef>
                <a:spcPct val="20000"/>
              </a:spcBef>
              <a:spcAft>
                <a:spcPct val="20000"/>
              </a:spcAft>
              <a:buClr>
                <a:srgbClr val="FFCC00"/>
              </a:buClr>
              <a:buSzPct val="55000"/>
              <a:buFont typeface="Monotype Sorts" pitchFamily="2" charset="2"/>
              <a:buChar char="l"/>
              <a:defRPr kumimoji="1" sz="2400">
                <a:solidFill>
                  <a:schemeClr val="tx1"/>
                </a:solidFill>
                <a:latin typeface="Tahoma" panose="020B0604030504040204" pitchFamily="34" charset="0"/>
              </a:defRPr>
            </a:lvl1pPr>
            <a:lvl2pPr>
              <a:spcBef>
                <a:spcPct val="20000"/>
              </a:spcBef>
              <a:spcAft>
                <a:spcPct val="20000"/>
              </a:spcAft>
              <a:buClr>
                <a:schemeClr val="tx1"/>
              </a:buClr>
              <a:buChar char="–"/>
              <a:defRPr kumimoji="1" sz="2400">
                <a:solidFill>
                  <a:schemeClr val="tx1"/>
                </a:solidFill>
                <a:latin typeface="Arial" panose="020B0604020202020204" pitchFamily="34" charset="0"/>
              </a:defRPr>
            </a:lvl2pPr>
            <a:lvl3pPr marL="1143000" indent="-228600">
              <a:spcBef>
                <a:spcPct val="20000"/>
              </a:spcBef>
              <a:spcAft>
                <a:spcPct val="20000"/>
              </a:spcAft>
              <a:buClr>
                <a:srgbClr val="00CCFF"/>
              </a:buClr>
              <a:buSzPct val="50000"/>
              <a:buFont typeface="Monotype Sorts" pitchFamily="2" charset="2"/>
              <a:buChar char="l"/>
              <a:defRPr kumimoji="1" sz="2000">
                <a:solidFill>
                  <a:schemeClr val="tx1"/>
                </a:solidFill>
                <a:latin typeface="Arial" panose="020B0604020202020204" pitchFamily="34" charset="0"/>
              </a:defRPr>
            </a:lvl3pPr>
            <a:lvl4pPr marL="1600200" indent="-228600">
              <a:spcBef>
                <a:spcPct val="20000"/>
              </a:spcBef>
              <a:buClr>
                <a:schemeClr val="tx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lvl="1">
              <a:spcBef>
                <a:spcPct val="0"/>
              </a:spcBef>
              <a:spcAft>
                <a:spcPct val="0"/>
              </a:spcAft>
              <a:buClrTx/>
              <a:buFontTx/>
              <a:buNone/>
            </a:pPr>
            <a:fld id="{B9BA57DA-1B2E-FE43-B1D5-397B672EF819}" type="slidenum">
              <a:rPr kumimoji="0" lang="en-US" altLang="en-US" sz="1400"/>
              <a:pPr lvl="1">
                <a:spcBef>
                  <a:spcPct val="0"/>
                </a:spcBef>
                <a:spcAft>
                  <a:spcPct val="0"/>
                </a:spcAft>
                <a:buClrTx/>
                <a:buFontTx/>
                <a:buNone/>
              </a:pPr>
              <a:t>88</a:t>
            </a:fld>
            <a:endParaRPr kumimoji="0" lang="en-US" altLang="en-US" sz="1400">
              <a:latin typeface="Times New Roman" panose="02020603050405020304" pitchFamily="18" charset="0"/>
            </a:endParaRPr>
          </a:p>
        </p:txBody>
      </p:sp>
      <p:sp>
        <p:nvSpPr>
          <p:cNvPr id="33796" name="Rectangle 3">
            <a:extLst>
              <a:ext uri="{FF2B5EF4-FFF2-40B4-BE49-F238E27FC236}">
                <a16:creationId xmlns:a16="http://schemas.microsoft.com/office/drawing/2014/main" id="{569239E7-5C6E-664A-B9F9-1BB1BA477D34}"/>
              </a:ext>
            </a:extLst>
          </p:cNvPr>
          <p:cNvSpPr>
            <a:spLocks noGrp="1" noChangeArrowheads="1"/>
          </p:cNvSpPr>
          <p:nvPr>
            <p:ph type="body" idx="1"/>
          </p:nvPr>
        </p:nvSpPr>
        <p:spPr>
          <a:xfrm>
            <a:off x="312198" y="957920"/>
            <a:ext cx="11567604" cy="3299625"/>
          </a:xfrm>
        </p:spPr>
        <p:txBody>
          <a:bodyPr>
            <a:noAutofit/>
          </a:bodyPr>
          <a:lstStyle/>
          <a:p>
            <a:pPr>
              <a:spcAft>
                <a:spcPct val="50000"/>
              </a:spcAft>
              <a:tabLst>
                <a:tab pos="1828800" algn="l"/>
                <a:tab pos="3657600" algn="l"/>
                <a:tab pos="5086350" algn="l"/>
              </a:tabLst>
            </a:pPr>
            <a:r>
              <a:rPr lang="en-US" altLang="en-US" sz="2400" dirty="0"/>
              <a:t>Alternatively, if you were Jake Stone with the casting vote between the older and the younger managers, would you consider the following?</a:t>
            </a:r>
          </a:p>
        </p:txBody>
      </p:sp>
      <p:sp>
        <p:nvSpPr>
          <p:cNvPr id="4" name="Rectangle 3">
            <a:extLst>
              <a:ext uri="{FF2B5EF4-FFF2-40B4-BE49-F238E27FC236}">
                <a16:creationId xmlns:a16="http://schemas.microsoft.com/office/drawing/2014/main" id="{EFBD4752-EFC9-EF4A-8C3D-B8BEEFCCD4D1}"/>
              </a:ext>
            </a:extLst>
          </p:cNvPr>
          <p:cNvSpPr txBox="1">
            <a:spLocks noChangeArrowheads="1"/>
          </p:cNvSpPr>
          <p:nvPr/>
        </p:nvSpPr>
        <p:spPr>
          <a:xfrm>
            <a:off x="1591733" y="2092452"/>
            <a:ext cx="9008534" cy="32996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ct val="50000"/>
              </a:spcAft>
              <a:buNone/>
              <a:tabLst>
                <a:tab pos="1828800" algn="l"/>
                <a:tab pos="3657600" algn="l"/>
                <a:tab pos="5086350" algn="l"/>
              </a:tabLst>
            </a:pPr>
            <a:r>
              <a:rPr lang="en-US" altLang="en-US" sz="2400" b="1" dirty="0"/>
              <a:t>(B) Hanson Trust</a:t>
            </a:r>
            <a:r>
              <a:rPr lang="en-US" altLang="en-US" sz="2400" dirty="0"/>
              <a:t> </a:t>
            </a:r>
          </a:p>
          <a:p>
            <a:pPr marL="0" indent="0">
              <a:spcAft>
                <a:spcPct val="50000"/>
              </a:spcAft>
              <a:buNone/>
              <a:tabLst>
                <a:tab pos="1828800" algn="l"/>
                <a:tab pos="3657600" algn="l"/>
                <a:tab pos="5086350" algn="l"/>
              </a:tabLst>
            </a:pPr>
            <a:r>
              <a:rPr lang="en-US" altLang="en-US" sz="2400" dirty="0"/>
              <a:t>Selling the company for £360 million in cash. </a:t>
            </a:r>
          </a:p>
          <a:p>
            <a:pPr marL="0" indent="0">
              <a:spcAft>
                <a:spcPct val="50000"/>
              </a:spcAft>
              <a:buNone/>
              <a:tabLst>
                <a:tab pos="1828800" algn="l"/>
                <a:tab pos="3657600" algn="l"/>
                <a:tab pos="5086350" algn="l"/>
              </a:tabLst>
            </a:pPr>
            <a:r>
              <a:rPr lang="en-US" altLang="en-US" sz="2400" dirty="0"/>
              <a:t>Management would receive £319 million in cash today. </a:t>
            </a:r>
          </a:p>
          <a:p>
            <a:pPr marL="0" indent="0">
              <a:spcAft>
                <a:spcPct val="50000"/>
              </a:spcAft>
              <a:buNone/>
              <a:tabLst>
                <a:tab pos="1828800" algn="l"/>
                <a:tab pos="3657600" algn="l"/>
                <a:tab pos="5086350" algn="l"/>
              </a:tabLst>
            </a:pPr>
            <a:r>
              <a:rPr lang="en-US" altLang="en-US" sz="2400" dirty="0"/>
              <a:t>However, Management would have no say in the future of the company, nor any long term upside since Management will have forgone the right to co-invest in the company.</a:t>
            </a:r>
          </a:p>
        </p:txBody>
      </p:sp>
    </p:spTree>
    <p:extLst>
      <p:ext uri="{BB962C8B-B14F-4D97-AF65-F5344CB8AC3E}">
        <p14:creationId xmlns:p14="http://schemas.microsoft.com/office/powerpoint/2010/main" val="555904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796">
                                            <p:txEl>
                                              <p:pRg st="0" end="0"/>
                                            </p:txEl>
                                          </p:spTgt>
                                        </p:tgtEl>
                                        <p:attrNameLst>
                                          <p:attrName>style.visibility</p:attrName>
                                        </p:attrNameLst>
                                      </p:cBhvr>
                                      <p:to>
                                        <p:strVal val="visible"/>
                                      </p:to>
                                    </p:set>
                                    <p:anim calcmode="lin" valueType="num">
                                      <p:cBhvr additive="base">
                                        <p:cTn id="7" dur="500" fill="hold"/>
                                        <p:tgtEl>
                                          <p:spTgt spid="3379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79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build="p"/>
      <p:bldP spid="4"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7">
            <a:extLst>
              <a:ext uri="{FF2B5EF4-FFF2-40B4-BE49-F238E27FC236}">
                <a16:creationId xmlns:a16="http://schemas.microsoft.com/office/drawing/2014/main" id="{11996F9D-7EC5-41E5-8FBF-80276744F411}"/>
              </a:ext>
            </a:extLst>
          </p:cNvPr>
          <p:cNvSpPr>
            <a:spLocks noGrp="1" noChangeArrowheads="1"/>
          </p:cNvSpPr>
          <p:nvPr>
            <p:ph type="ctrTitle"/>
          </p:nvPr>
        </p:nvSpPr>
        <p:spPr>
          <a:xfrm>
            <a:off x="2209800" y="533400"/>
            <a:ext cx="8001000" cy="604838"/>
          </a:xfrm>
        </p:spPr>
        <p:txBody>
          <a:bodyPr rtlCol="0">
            <a:normAutofit fontScale="90000"/>
          </a:bodyPr>
          <a:lstStyle/>
          <a:p>
            <a:pPr fontAlgn="auto">
              <a:spcAft>
                <a:spcPts val="0"/>
              </a:spcAft>
              <a:defRPr/>
            </a:pPr>
            <a:r>
              <a:rPr lang="en-US" dirty="0"/>
              <a:t>							</a:t>
            </a:r>
            <a:endParaRPr lang="en-US" sz="3100" dirty="0">
              <a:latin typeface="+mn-lt"/>
            </a:endParaRPr>
          </a:p>
        </p:txBody>
      </p:sp>
      <p:sp>
        <p:nvSpPr>
          <p:cNvPr id="5123" name="Rectangle 8">
            <a:extLst>
              <a:ext uri="{FF2B5EF4-FFF2-40B4-BE49-F238E27FC236}">
                <a16:creationId xmlns:a16="http://schemas.microsoft.com/office/drawing/2014/main" id="{2C0EC29F-6804-4D53-98CD-D4DECC347524}"/>
              </a:ext>
            </a:extLst>
          </p:cNvPr>
          <p:cNvSpPr>
            <a:spLocks noGrp="1" noChangeArrowheads="1"/>
          </p:cNvSpPr>
          <p:nvPr>
            <p:ph type="subTitle" idx="1"/>
          </p:nvPr>
        </p:nvSpPr>
        <p:spPr>
          <a:xfrm>
            <a:off x="1402304" y="2278711"/>
            <a:ext cx="9387392" cy="2819400"/>
          </a:xfrm>
        </p:spPr>
        <p:txBody>
          <a:bodyPr/>
          <a:lstStyle/>
          <a:p>
            <a:pPr eaLnBrk="1" hangingPunct="1">
              <a:lnSpc>
                <a:spcPct val="150000"/>
              </a:lnSpc>
            </a:pPr>
            <a:r>
              <a:rPr lang="en-US" altLang="en-US" sz="2800" dirty="0"/>
              <a:t>Appendix 1</a:t>
            </a:r>
          </a:p>
          <a:p>
            <a:pPr eaLnBrk="1" hangingPunct="1">
              <a:lnSpc>
                <a:spcPct val="150000"/>
              </a:lnSpc>
            </a:pPr>
            <a:r>
              <a:rPr lang="en-US" altLang="en-US" sz="2800" dirty="0"/>
              <a:t>Use of Excel (</a:t>
            </a:r>
            <a:r>
              <a:rPr lang="en-US" altLang="en-US" sz="2800" dirty="0" err="1"/>
              <a:t>WACC</a:t>
            </a:r>
            <a:r>
              <a:rPr lang="en-US" altLang="en-US" sz="2800" dirty="0"/>
              <a:t> of 9.60%)</a:t>
            </a:r>
          </a:p>
          <a:p>
            <a:pPr eaLnBrk="1" hangingPunct="1">
              <a:lnSpc>
                <a:spcPct val="150000"/>
              </a:lnSpc>
            </a:pPr>
            <a:r>
              <a:rPr lang="en-US" altLang="en-US" sz="2800" dirty="0"/>
              <a:t>Anglo American Aggregates</a:t>
            </a:r>
          </a:p>
        </p:txBody>
      </p:sp>
      <p:sp>
        <p:nvSpPr>
          <p:cNvPr id="3" name="Slide Number Placeholder 2">
            <a:extLst>
              <a:ext uri="{FF2B5EF4-FFF2-40B4-BE49-F238E27FC236}">
                <a16:creationId xmlns:a16="http://schemas.microsoft.com/office/drawing/2014/main" id="{8BCAEBE8-6079-0F4D-BF9C-6D2F060BB69E}"/>
              </a:ext>
            </a:extLst>
          </p:cNvPr>
          <p:cNvSpPr>
            <a:spLocks noGrp="1"/>
          </p:cNvSpPr>
          <p:nvPr>
            <p:ph type="sldNum" sz="quarter" idx="12"/>
          </p:nvPr>
        </p:nvSpPr>
        <p:spPr/>
        <p:txBody>
          <a:bodyPr/>
          <a:lstStyle/>
          <a:p>
            <a:pPr algn="r"/>
            <a:fld id="{02B1CF8B-CCE1-4685-A52E-6EBB7B7455EC}" type="slidenum">
              <a:rPr lang="en-US" smtClean="0"/>
              <a:pPr algn="r"/>
              <a:t>89</a:t>
            </a:fld>
            <a:endParaRPr lang="en-US"/>
          </a:p>
        </p:txBody>
      </p:sp>
    </p:spTree>
    <p:extLst>
      <p:ext uri="{BB962C8B-B14F-4D97-AF65-F5344CB8AC3E}">
        <p14:creationId xmlns:p14="http://schemas.microsoft.com/office/powerpoint/2010/main" val="1429973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1F736-7E44-C091-D50F-7FD1061ABA72}"/>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525076EE-16D0-AAFB-F0D3-339AD3D255AC}"/>
              </a:ext>
            </a:extLst>
          </p:cNvPr>
          <p:cNvPicPr>
            <a:picLocks noGrp="1" noChangeAspect="1"/>
          </p:cNvPicPr>
          <p:nvPr>
            <p:ph idx="1"/>
          </p:nvPr>
        </p:nvPicPr>
        <p:blipFill>
          <a:blip r:embed="rId2"/>
          <a:stretch>
            <a:fillRect/>
          </a:stretch>
        </p:blipFill>
        <p:spPr>
          <a:xfrm>
            <a:off x="357257" y="366395"/>
            <a:ext cx="11607312" cy="6126480"/>
          </a:xfrm>
        </p:spPr>
      </p:pic>
    </p:spTree>
    <p:extLst>
      <p:ext uri="{BB962C8B-B14F-4D97-AF65-F5344CB8AC3E}">
        <p14:creationId xmlns:p14="http://schemas.microsoft.com/office/powerpoint/2010/main" val="303192474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289E7823-7E65-562E-11DE-61FF69130AC1}"/>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48165" y="2540000"/>
            <a:ext cx="11895667" cy="900028"/>
          </a:xfrm>
        </p:spPr>
      </p:pic>
      <p:sp>
        <p:nvSpPr>
          <p:cNvPr id="4" name="Slide Number Placeholder 3">
            <a:extLst>
              <a:ext uri="{FF2B5EF4-FFF2-40B4-BE49-F238E27FC236}">
                <a16:creationId xmlns:a16="http://schemas.microsoft.com/office/drawing/2014/main" id="{FB570B4E-9D18-E112-EEAB-21A0D7478033}"/>
              </a:ext>
            </a:extLst>
          </p:cNvPr>
          <p:cNvSpPr>
            <a:spLocks noGrp="1"/>
          </p:cNvSpPr>
          <p:nvPr>
            <p:ph type="sldNum" sz="quarter" idx="12"/>
          </p:nvPr>
        </p:nvSpPr>
        <p:spPr/>
        <p:txBody>
          <a:bodyPr/>
          <a:lstStyle/>
          <a:p>
            <a:fld id="{2E04DA0B-D8EA-B745-8523-ECD39475C713}" type="slidenum">
              <a:rPr lang="en-US" smtClean="0"/>
              <a:t>90</a:t>
            </a:fld>
            <a:endParaRPr lang="en-US"/>
          </a:p>
        </p:txBody>
      </p:sp>
      <p:sp>
        <p:nvSpPr>
          <p:cNvPr id="7" name="Oval 6">
            <a:extLst>
              <a:ext uri="{FF2B5EF4-FFF2-40B4-BE49-F238E27FC236}">
                <a16:creationId xmlns:a16="http://schemas.microsoft.com/office/drawing/2014/main" id="{699C10BF-7A33-B396-18BE-D7D853AFF20E}"/>
              </a:ext>
            </a:extLst>
          </p:cNvPr>
          <p:cNvSpPr/>
          <p:nvPr/>
        </p:nvSpPr>
        <p:spPr>
          <a:xfrm>
            <a:off x="2514600" y="2540000"/>
            <a:ext cx="643467" cy="28786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8951790-8CB9-E844-3899-77B14E5E801C}"/>
              </a:ext>
            </a:extLst>
          </p:cNvPr>
          <p:cNvSpPr txBox="1"/>
          <p:nvPr/>
        </p:nvSpPr>
        <p:spPr>
          <a:xfrm>
            <a:off x="148165" y="245532"/>
            <a:ext cx="11091333" cy="461665"/>
          </a:xfrm>
          <a:prstGeom prst="rect">
            <a:avLst/>
          </a:prstGeom>
          <a:noFill/>
        </p:spPr>
        <p:txBody>
          <a:bodyPr wrap="square" rtlCol="0">
            <a:spAutoFit/>
          </a:bodyPr>
          <a:lstStyle/>
          <a:p>
            <a:r>
              <a:rPr lang="en-US" sz="2400" dirty="0"/>
              <a:t>Open a blank workbook in Excel, go to the top ribbon and select “Formulas” </a:t>
            </a:r>
          </a:p>
        </p:txBody>
      </p:sp>
      <p:sp>
        <p:nvSpPr>
          <p:cNvPr id="9" name="TextBox 8">
            <a:extLst>
              <a:ext uri="{FF2B5EF4-FFF2-40B4-BE49-F238E27FC236}">
                <a16:creationId xmlns:a16="http://schemas.microsoft.com/office/drawing/2014/main" id="{75B1F749-5DEC-479F-AC2E-B4C344E5F59C}"/>
              </a:ext>
            </a:extLst>
          </p:cNvPr>
          <p:cNvSpPr txBox="1"/>
          <p:nvPr/>
        </p:nvSpPr>
        <p:spPr>
          <a:xfrm>
            <a:off x="132494" y="5272831"/>
            <a:ext cx="11648382" cy="369332"/>
          </a:xfrm>
          <a:prstGeom prst="rect">
            <a:avLst/>
          </a:prstGeom>
          <a:noFill/>
        </p:spPr>
        <p:txBody>
          <a:bodyPr wrap="none" rtlCol="0">
            <a:spAutoFit/>
          </a:bodyPr>
          <a:lstStyle/>
          <a:p>
            <a:r>
              <a:rPr lang="en-US" dirty="0"/>
              <a:t>*Note, this was done on Excel for Mac. While it may look different from Excel on Windows, the principles remain the same.</a:t>
            </a:r>
          </a:p>
        </p:txBody>
      </p:sp>
    </p:spTree>
    <p:extLst>
      <p:ext uri="{BB962C8B-B14F-4D97-AF65-F5344CB8AC3E}">
        <p14:creationId xmlns:p14="http://schemas.microsoft.com/office/powerpoint/2010/main" val="299315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52A6964E-84C5-A0F0-19C9-3CE892BD014D}"/>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478048" y="2574975"/>
            <a:ext cx="11536152" cy="880433"/>
          </a:xfrm>
        </p:spPr>
      </p:pic>
      <p:sp>
        <p:nvSpPr>
          <p:cNvPr id="4" name="Slide Number Placeholder 3">
            <a:extLst>
              <a:ext uri="{FF2B5EF4-FFF2-40B4-BE49-F238E27FC236}">
                <a16:creationId xmlns:a16="http://schemas.microsoft.com/office/drawing/2014/main" id="{7B58A6FA-DC8D-89C7-879A-B83BD7C0A44C}"/>
              </a:ext>
            </a:extLst>
          </p:cNvPr>
          <p:cNvSpPr>
            <a:spLocks noGrp="1"/>
          </p:cNvSpPr>
          <p:nvPr>
            <p:ph type="sldNum" sz="quarter" idx="12"/>
          </p:nvPr>
        </p:nvSpPr>
        <p:spPr/>
        <p:txBody>
          <a:bodyPr/>
          <a:lstStyle/>
          <a:p>
            <a:fld id="{2E04DA0B-D8EA-B745-8523-ECD39475C713}" type="slidenum">
              <a:rPr lang="en-US" smtClean="0"/>
              <a:t>91</a:t>
            </a:fld>
            <a:endParaRPr lang="en-US"/>
          </a:p>
        </p:txBody>
      </p:sp>
      <p:sp>
        <p:nvSpPr>
          <p:cNvPr id="7" name="Oval 6">
            <a:extLst>
              <a:ext uri="{FF2B5EF4-FFF2-40B4-BE49-F238E27FC236}">
                <a16:creationId xmlns:a16="http://schemas.microsoft.com/office/drawing/2014/main" id="{A53EB4B5-60DA-8921-C162-9DA144D52D26}"/>
              </a:ext>
            </a:extLst>
          </p:cNvPr>
          <p:cNvSpPr/>
          <p:nvPr/>
        </p:nvSpPr>
        <p:spPr>
          <a:xfrm>
            <a:off x="1803400" y="2819400"/>
            <a:ext cx="601133" cy="51646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983291E-00D9-AB63-2AC7-C30F6A105CBA}"/>
              </a:ext>
            </a:extLst>
          </p:cNvPr>
          <p:cNvSpPr txBox="1"/>
          <p:nvPr/>
        </p:nvSpPr>
        <p:spPr>
          <a:xfrm>
            <a:off x="550333" y="245532"/>
            <a:ext cx="11091333" cy="461665"/>
          </a:xfrm>
          <a:prstGeom prst="rect">
            <a:avLst/>
          </a:prstGeom>
          <a:noFill/>
        </p:spPr>
        <p:txBody>
          <a:bodyPr wrap="square" rtlCol="0">
            <a:spAutoFit/>
          </a:bodyPr>
          <a:lstStyle/>
          <a:p>
            <a:r>
              <a:rPr lang="en-US" sz="2400" dirty="0"/>
              <a:t>Under Formulas, select “Financial”</a:t>
            </a:r>
          </a:p>
        </p:txBody>
      </p:sp>
    </p:spTree>
    <p:extLst>
      <p:ext uri="{BB962C8B-B14F-4D97-AF65-F5344CB8AC3E}">
        <p14:creationId xmlns:p14="http://schemas.microsoft.com/office/powerpoint/2010/main" val="375695366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AC2AC54-4EBB-0EFF-ED4C-B89511290F27}"/>
              </a:ext>
            </a:extLst>
          </p:cNvPr>
          <p:cNvSpPr txBox="1"/>
          <p:nvPr/>
        </p:nvSpPr>
        <p:spPr>
          <a:xfrm>
            <a:off x="550333" y="142759"/>
            <a:ext cx="11091333" cy="461665"/>
          </a:xfrm>
          <a:prstGeom prst="rect">
            <a:avLst/>
          </a:prstGeom>
          <a:noFill/>
        </p:spPr>
        <p:txBody>
          <a:bodyPr wrap="square" rtlCol="0">
            <a:spAutoFit/>
          </a:bodyPr>
          <a:lstStyle/>
          <a:p>
            <a:r>
              <a:rPr lang="en-US" sz="2400" dirty="0"/>
              <a:t>A drop-down menu will open that you can use to select your calculation</a:t>
            </a:r>
          </a:p>
        </p:txBody>
      </p:sp>
      <p:pic>
        <p:nvPicPr>
          <p:cNvPr id="8" name="Content Placeholder 7">
            <a:extLst>
              <a:ext uri="{FF2B5EF4-FFF2-40B4-BE49-F238E27FC236}">
                <a16:creationId xmlns:a16="http://schemas.microsoft.com/office/drawing/2014/main" id="{2E216463-0D15-3D2A-BCDE-A62E60B3A119}"/>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1462982" y="604424"/>
            <a:ext cx="9266035" cy="5976850"/>
          </a:xfrm>
        </p:spPr>
      </p:pic>
    </p:spTree>
    <p:extLst>
      <p:ext uri="{BB962C8B-B14F-4D97-AF65-F5344CB8AC3E}">
        <p14:creationId xmlns:p14="http://schemas.microsoft.com/office/powerpoint/2010/main" val="172605119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FAD53B-D8B8-5ECD-26A2-68D29E4581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2495" y="315884"/>
            <a:ext cx="10807010" cy="6226232"/>
          </a:xfrm>
          <a:prstGeom prst="rect">
            <a:avLst/>
          </a:prstGeom>
        </p:spPr>
      </p:pic>
      <p:cxnSp>
        <p:nvCxnSpPr>
          <p:cNvPr id="5" name="Straight Arrow Connector 4">
            <a:extLst>
              <a:ext uri="{FF2B5EF4-FFF2-40B4-BE49-F238E27FC236}">
                <a16:creationId xmlns:a16="http://schemas.microsoft.com/office/drawing/2014/main" id="{154E0C92-8A3B-E9FD-57A8-F13D02C7AA00}"/>
              </a:ext>
            </a:extLst>
          </p:cNvPr>
          <p:cNvCxnSpPr/>
          <p:nvPr/>
        </p:nvCxnSpPr>
        <p:spPr>
          <a:xfrm>
            <a:off x="9047019" y="1413164"/>
            <a:ext cx="365760"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74094F37-9148-B519-ADC3-63B1BEAC6B20}"/>
              </a:ext>
            </a:extLst>
          </p:cNvPr>
          <p:cNvCxnSpPr/>
          <p:nvPr/>
        </p:nvCxnSpPr>
        <p:spPr>
          <a:xfrm>
            <a:off x="9047019" y="1781695"/>
            <a:ext cx="365760"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13969AF8-D3B2-5CEA-30A5-F4AD95D94AE2}"/>
              </a:ext>
            </a:extLst>
          </p:cNvPr>
          <p:cNvCxnSpPr/>
          <p:nvPr/>
        </p:nvCxnSpPr>
        <p:spPr>
          <a:xfrm>
            <a:off x="9047019" y="2130829"/>
            <a:ext cx="365760"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EEB2A2D4-085A-ACDB-936B-5ED89A4C2867}"/>
              </a:ext>
            </a:extLst>
          </p:cNvPr>
          <p:cNvCxnSpPr/>
          <p:nvPr/>
        </p:nvCxnSpPr>
        <p:spPr>
          <a:xfrm>
            <a:off x="9121834" y="2344189"/>
            <a:ext cx="365760"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0525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085FC4E-40EE-B5B7-35D3-68A109A8168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4009" y="70805"/>
            <a:ext cx="10663982" cy="6716389"/>
          </a:xfrm>
          <a:prstGeom prst="rect">
            <a:avLst/>
          </a:prstGeom>
        </p:spPr>
      </p:pic>
      <p:cxnSp>
        <p:nvCxnSpPr>
          <p:cNvPr id="4" name="Straight Arrow Connector 3">
            <a:extLst>
              <a:ext uri="{FF2B5EF4-FFF2-40B4-BE49-F238E27FC236}">
                <a16:creationId xmlns:a16="http://schemas.microsoft.com/office/drawing/2014/main" id="{AA782946-89B3-9BA4-0633-F62CABD3B3EE}"/>
              </a:ext>
            </a:extLst>
          </p:cNvPr>
          <p:cNvCxnSpPr/>
          <p:nvPr/>
        </p:nvCxnSpPr>
        <p:spPr>
          <a:xfrm>
            <a:off x="9070146" y="1879228"/>
            <a:ext cx="365760"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9B8707E0-6A4C-D2E9-03B4-D7AF639275F4}"/>
              </a:ext>
            </a:extLst>
          </p:cNvPr>
          <p:cNvCxnSpPr/>
          <p:nvPr/>
        </p:nvCxnSpPr>
        <p:spPr>
          <a:xfrm>
            <a:off x="9071103" y="2238222"/>
            <a:ext cx="365760"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D4F5B3DC-1CEC-E3E6-11A7-6B7D6B9AFD94}"/>
              </a:ext>
            </a:extLst>
          </p:cNvPr>
          <p:cNvCxnSpPr/>
          <p:nvPr/>
        </p:nvCxnSpPr>
        <p:spPr>
          <a:xfrm>
            <a:off x="9071103" y="2573598"/>
            <a:ext cx="365760"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1ABA82F3-2844-1294-FE68-6B49BEA157F1}"/>
              </a:ext>
            </a:extLst>
          </p:cNvPr>
          <p:cNvCxnSpPr/>
          <p:nvPr/>
        </p:nvCxnSpPr>
        <p:spPr>
          <a:xfrm>
            <a:off x="9070146" y="2932813"/>
            <a:ext cx="365760"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6277CC89-B5BC-8D83-86C5-4B7CBADD6B43}"/>
              </a:ext>
            </a:extLst>
          </p:cNvPr>
          <p:cNvCxnSpPr/>
          <p:nvPr/>
        </p:nvCxnSpPr>
        <p:spPr>
          <a:xfrm>
            <a:off x="9070146" y="3291583"/>
            <a:ext cx="365760"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F15B8F5-D1B5-9C3B-FC71-F045AFC6A3BA}"/>
              </a:ext>
            </a:extLst>
          </p:cNvPr>
          <p:cNvCxnSpPr>
            <a:cxnSpLocks/>
          </p:cNvCxnSpPr>
          <p:nvPr/>
        </p:nvCxnSpPr>
        <p:spPr>
          <a:xfrm flipH="1">
            <a:off x="1430158" y="1201705"/>
            <a:ext cx="365760"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06066314-E18D-4728-0E78-240751B3FC7F}"/>
              </a:ext>
            </a:extLst>
          </p:cNvPr>
          <p:cNvPicPr>
            <a:picLocks noChangeAspect="1"/>
          </p:cNvPicPr>
          <p:nvPr/>
        </p:nvPicPr>
        <p:blipFill>
          <a:blip r:embed="rId3"/>
          <a:stretch>
            <a:fillRect/>
          </a:stretch>
        </p:blipFill>
        <p:spPr>
          <a:xfrm>
            <a:off x="9375648" y="3412172"/>
            <a:ext cx="2052343" cy="845483"/>
          </a:xfrm>
          <a:prstGeom prst="rect">
            <a:avLst/>
          </a:prstGeom>
        </p:spPr>
      </p:pic>
      <p:sp>
        <p:nvSpPr>
          <p:cNvPr id="11" name="Oval 10">
            <a:extLst>
              <a:ext uri="{FF2B5EF4-FFF2-40B4-BE49-F238E27FC236}">
                <a16:creationId xmlns:a16="http://schemas.microsoft.com/office/drawing/2014/main" id="{B8E5A160-66DC-B7B9-2733-056ECC7B1BBA}"/>
              </a:ext>
            </a:extLst>
          </p:cNvPr>
          <p:cNvSpPr/>
          <p:nvPr/>
        </p:nvSpPr>
        <p:spPr>
          <a:xfrm>
            <a:off x="10933923" y="4058348"/>
            <a:ext cx="430223" cy="177560"/>
          </a:xfrm>
          <a:prstGeom prst="ellipse">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CD8C0DE9-5B70-7BAB-302F-67887B7D7C6D}"/>
              </a:ext>
            </a:extLst>
          </p:cNvPr>
          <p:cNvCxnSpPr/>
          <p:nvPr/>
        </p:nvCxnSpPr>
        <p:spPr>
          <a:xfrm>
            <a:off x="9057404" y="3651682"/>
            <a:ext cx="365760"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7D412F5-1331-F375-E0BC-FB11A06DCD87}"/>
              </a:ext>
            </a:extLst>
          </p:cNvPr>
          <p:cNvCxnSpPr>
            <a:cxnSpLocks/>
          </p:cNvCxnSpPr>
          <p:nvPr/>
        </p:nvCxnSpPr>
        <p:spPr>
          <a:xfrm>
            <a:off x="9070146" y="3877585"/>
            <a:ext cx="405735"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5884A079-F890-DF72-D013-B8FE6B75F539}"/>
              </a:ext>
            </a:extLst>
          </p:cNvPr>
          <p:cNvCxnSpPr>
            <a:cxnSpLocks/>
          </p:cNvCxnSpPr>
          <p:nvPr/>
        </p:nvCxnSpPr>
        <p:spPr>
          <a:xfrm>
            <a:off x="9062798" y="4141561"/>
            <a:ext cx="405735"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7219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ppt_x"/>
                                          </p:val>
                                        </p:tav>
                                        <p:tav tm="100000">
                                          <p:val>
                                            <p:strVal val="#ppt_x"/>
                                          </p:val>
                                        </p:tav>
                                      </p:tavLst>
                                    </p:anim>
                                    <p:anim calcmode="lin" valueType="num">
                                      <p:cBhvr additive="base">
                                        <p:cTn id="56" dur="500" fill="hold"/>
                                        <p:tgtEl>
                                          <p:spTgt spid="20"/>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additive="base">
                                        <p:cTn id="59" dur="500" fill="hold"/>
                                        <p:tgtEl>
                                          <p:spTgt spid="10"/>
                                        </p:tgtEl>
                                        <p:attrNameLst>
                                          <p:attrName>ppt_x</p:attrName>
                                        </p:attrNameLst>
                                      </p:cBhvr>
                                      <p:tavLst>
                                        <p:tav tm="0">
                                          <p:val>
                                            <p:strVal val="#ppt_x"/>
                                          </p:val>
                                        </p:tav>
                                        <p:tav tm="100000">
                                          <p:val>
                                            <p:strVal val="#ppt_x"/>
                                          </p:val>
                                        </p:tav>
                                      </p:tavLst>
                                    </p:anim>
                                    <p:anim calcmode="lin" valueType="num">
                                      <p:cBhvr additive="base">
                                        <p:cTn id="6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7">
            <a:extLst>
              <a:ext uri="{FF2B5EF4-FFF2-40B4-BE49-F238E27FC236}">
                <a16:creationId xmlns:a16="http://schemas.microsoft.com/office/drawing/2014/main" id="{11996F9D-7EC5-41E5-8FBF-80276744F411}"/>
              </a:ext>
            </a:extLst>
          </p:cNvPr>
          <p:cNvSpPr>
            <a:spLocks noGrp="1" noChangeArrowheads="1"/>
          </p:cNvSpPr>
          <p:nvPr>
            <p:ph type="ctrTitle"/>
          </p:nvPr>
        </p:nvSpPr>
        <p:spPr>
          <a:xfrm>
            <a:off x="2209800" y="533400"/>
            <a:ext cx="8001000" cy="604838"/>
          </a:xfrm>
        </p:spPr>
        <p:txBody>
          <a:bodyPr rtlCol="0">
            <a:normAutofit fontScale="90000"/>
          </a:bodyPr>
          <a:lstStyle/>
          <a:p>
            <a:pPr fontAlgn="auto">
              <a:spcAft>
                <a:spcPts val="0"/>
              </a:spcAft>
              <a:defRPr/>
            </a:pPr>
            <a:r>
              <a:rPr lang="en-US" dirty="0"/>
              <a:t>							</a:t>
            </a:r>
            <a:endParaRPr lang="en-US" sz="3100" dirty="0">
              <a:latin typeface="+mn-lt"/>
            </a:endParaRPr>
          </a:p>
        </p:txBody>
      </p:sp>
      <p:sp>
        <p:nvSpPr>
          <p:cNvPr id="5123" name="Rectangle 8">
            <a:extLst>
              <a:ext uri="{FF2B5EF4-FFF2-40B4-BE49-F238E27FC236}">
                <a16:creationId xmlns:a16="http://schemas.microsoft.com/office/drawing/2014/main" id="{2C0EC29F-6804-4D53-98CD-D4DECC347524}"/>
              </a:ext>
            </a:extLst>
          </p:cNvPr>
          <p:cNvSpPr>
            <a:spLocks noGrp="1" noChangeArrowheads="1"/>
          </p:cNvSpPr>
          <p:nvPr>
            <p:ph type="subTitle" idx="1"/>
          </p:nvPr>
        </p:nvSpPr>
        <p:spPr>
          <a:xfrm>
            <a:off x="1402304" y="2278711"/>
            <a:ext cx="9387392" cy="2819400"/>
          </a:xfrm>
        </p:spPr>
        <p:txBody>
          <a:bodyPr/>
          <a:lstStyle/>
          <a:p>
            <a:pPr eaLnBrk="1" hangingPunct="1">
              <a:lnSpc>
                <a:spcPct val="150000"/>
              </a:lnSpc>
            </a:pPr>
            <a:r>
              <a:rPr lang="en-US" altLang="en-US" sz="2800" dirty="0"/>
              <a:t>Appendix 2</a:t>
            </a:r>
          </a:p>
          <a:p>
            <a:pPr eaLnBrk="1" hangingPunct="1">
              <a:lnSpc>
                <a:spcPct val="150000"/>
              </a:lnSpc>
            </a:pPr>
            <a:r>
              <a:rPr lang="en-US" altLang="en-US" sz="2800" dirty="0"/>
              <a:t>Use of Excel (</a:t>
            </a:r>
            <a:r>
              <a:rPr lang="en-US" altLang="en-US" sz="2800" dirty="0" err="1"/>
              <a:t>WACC</a:t>
            </a:r>
            <a:r>
              <a:rPr lang="en-US" altLang="en-US" sz="2800" dirty="0"/>
              <a:t> </a:t>
            </a:r>
            <a:r>
              <a:rPr lang="en-US" altLang="en-US" sz="2800"/>
              <a:t>of 8.45%)</a:t>
            </a:r>
            <a:endParaRPr lang="en-US" altLang="en-US" sz="2800" dirty="0"/>
          </a:p>
          <a:p>
            <a:pPr eaLnBrk="1" hangingPunct="1">
              <a:lnSpc>
                <a:spcPct val="150000"/>
              </a:lnSpc>
            </a:pPr>
            <a:r>
              <a:rPr lang="en-US" altLang="en-US" sz="2800" dirty="0"/>
              <a:t>Anglo American Aggregates</a:t>
            </a:r>
          </a:p>
        </p:txBody>
      </p:sp>
      <p:sp>
        <p:nvSpPr>
          <p:cNvPr id="3" name="Slide Number Placeholder 2">
            <a:extLst>
              <a:ext uri="{FF2B5EF4-FFF2-40B4-BE49-F238E27FC236}">
                <a16:creationId xmlns:a16="http://schemas.microsoft.com/office/drawing/2014/main" id="{8BCAEBE8-6079-0F4D-BF9C-6D2F060BB69E}"/>
              </a:ext>
            </a:extLst>
          </p:cNvPr>
          <p:cNvSpPr>
            <a:spLocks noGrp="1"/>
          </p:cNvSpPr>
          <p:nvPr>
            <p:ph type="sldNum" sz="quarter" idx="12"/>
          </p:nvPr>
        </p:nvSpPr>
        <p:spPr/>
        <p:txBody>
          <a:bodyPr/>
          <a:lstStyle/>
          <a:p>
            <a:pPr algn="r"/>
            <a:fld id="{02B1CF8B-CCE1-4685-A52E-6EBB7B7455EC}" type="slidenum">
              <a:rPr lang="en-US" smtClean="0"/>
              <a:pPr algn="r"/>
              <a:t>95</a:t>
            </a:fld>
            <a:endParaRPr lang="en-US"/>
          </a:p>
        </p:txBody>
      </p:sp>
    </p:spTree>
    <p:extLst>
      <p:ext uri="{BB962C8B-B14F-4D97-AF65-F5344CB8AC3E}">
        <p14:creationId xmlns:p14="http://schemas.microsoft.com/office/powerpoint/2010/main" val="343164447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289E7823-7E65-562E-11DE-61FF69130AC1}"/>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48165" y="2540000"/>
            <a:ext cx="11895667" cy="900028"/>
          </a:xfrm>
        </p:spPr>
      </p:pic>
      <p:sp>
        <p:nvSpPr>
          <p:cNvPr id="4" name="Slide Number Placeholder 3">
            <a:extLst>
              <a:ext uri="{FF2B5EF4-FFF2-40B4-BE49-F238E27FC236}">
                <a16:creationId xmlns:a16="http://schemas.microsoft.com/office/drawing/2014/main" id="{FB570B4E-9D18-E112-EEAB-21A0D7478033}"/>
              </a:ext>
            </a:extLst>
          </p:cNvPr>
          <p:cNvSpPr>
            <a:spLocks noGrp="1"/>
          </p:cNvSpPr>
          <p:nvPr>
            <p:ph type="sldNum" sz="quarter" idx="12"/>
          </p:nvPr>
        </p:nvSpPr>
        <p:spPr/>
        <p:txBody>
          <a:bodyPr/>
          <a:lstStyle/>
          <a:p>
            <a:fld id="{2E04DA0B-D8EA-B745-8523-ECD39475C713}" type="slidenum">
              <a:rPr lang="en-US" smtClean="0"/>
              <a:t>96</a:t>
            </a:fld>
            <a:endParaRPr lang="en-US"/>
          </a:p>
        </p:txBody>
      </p:sp>
      <p:sp>
        <p:nvSpPr>
          <p:cNvPr id="7" name="Oval 6">
            <a:extLst>
              <a:ext uri="{FF2B5EF4-FFF2-40B4-BE49-F238E27FC236}">
                <a16:creationId xmlns:a16="http://schemas.microsoft.com/office/drawing/2014/main" id="{699C10BF-7A33-B396-18BE-D7D853AFF20E}"/>
              </a:ext>
            </a:extLst>
          </p:cNvPr>
          <p:cNvSpPr/>
          <p:nvPr/>
        </p:nvSpPr>
        <p:spPr>
          <a:xfrm>
            <a:off x="2514600" y="2540000"/>
            <a:ext cx="643467" cy="28786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8951790-8CB9-E844-3899-77B14E5E801C}"/>
              </a:ext>
            </a:extLst>
          </p:cNvPr>
          <p:cNvSpPr txBox="1"/>
          <p:nvPr/>
        </p:nvSpPr>
        <p:spPr>
          <a:xfrm>
            <a:off x="148165" y="245532"/>
            <a:ext cx="11091333" cy="461665"/>
          </a:xfrm>
          <a:prstGeom prst="rect">
            <a:avLst/>
          </a:prstGeom>
          <a:noFill/>
        </p:spPr>
        <p:txBody>
          <a:bodyPr wrap="square" rtlCol="0">
            <a:spAutoFit/>
          </a:bodyPr>
          <a:lstStyle/>
          <a:p>
            <a:r>
              <a:rPr lang="en-US" sz="2400" dirty="0"/>
              <a:t>Open a blank workbook in Excel, go to the top ribbon and select “Formulas” </a:t>
            </a:r>
          </a:p>
        </p:txBody>
      </p:sp>
      <p:sp>
        <p:nvSpPr>
          <p:cNvPr id="9" name="TextBox 8">
            <a:extLst>
              <a:ext uri="{FF2B5EF4-FFF2-40B4-BE49-F238E27FC236}">
                <a16:creationId xmlns:a16="http://schemas.microsoft.com/office/drawing/2014/main" id="{75B1F749-5DEC-479F-AC2E-B4C344E5F59C}"/>
              </a:ext>
            </a:extLst>
          </p:cNvPr>
          <p:cNvSpPr txBox="1"/>
          <p:nvPr/>
        </p:nvSpPr>
        <p:spPr>
          <a:xfrm>
            <a:off x="132494" y="5272831"/>
            <a:ext cx="11648382" cy="369332"/>
          </a:xfrm>
          <a:prstGeom prst="rect">
            <a:avLst/>
          </a:prstGeom>
          <a:noFill/>
        </p:spPr>
        <p:txBody>
          <a:bodyPr wrap="none" rtlCol="0">
            <a:spAutoFit/>
          </a:bodyPr>
          <a:lstStyle/>
          <a:p>
            <a:r>
              <a:rPr lang="en-US" dirty="0"/>
              <a:t>*Note, this was done on Excel for Mac. While it may look different from Excel on Windows, the principles remain the same.</a:t>
            </a:r>
          </a:p>
        </p:txBody>
      </p:sp>
    </p:spTree>
    <p:extLst>
      <p:ext uri="{BB962C8B-B14F-4D97-AF65-F5344CB8AC3E}">
        <p14:creationId xmlns:p14="http://schemas.microsoft.com/office/powerpoint/2010/main" val="583549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52A6964E-84C5-A0F0-19C9-3CE892BD014D}"/>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478048" y="2574975"/>
            <a:ext cx="11536152" cy="880433"/>
          </a:xfrm>
        </p:spPr>
      </p:pic>
      <p:sp>
        <p:nvSpPr>
          <p:cNvPr id="4" name="Slide Number Placeholder 3">
            <a:extLst>
              <a:ext uri="{FF2B5EF4-FFF2-40B4-BE49-F238E27FC236}">
                <a16:creationId xmlns:a16="http://schemas.microsoft.com/office/drawing/2014/main" id="{7B58A6FA-DC8D-89C7-879A-B83BD7C0A44C}"/>
              </a:ext>
            </a:extLst>
          </p:cNvPr>
          <p:cNvSpPr>
            <a:spLocks noGrp="1"/>
          </p:cNvSpPr>
          <p:nvPr>
            <p:ph type="sldNum" sz="quarter" idx="12"/>
          </p:nvPr>
        </p:nvSpPr>
        <p:spPr/>
        <p:txBody>
          <a:bodyPr/>
          <a:lstStyle/>
          <a:p>
            <a:fld id="{2E04DA0B-D8EA-B745-8523-ECD39475C713}" type="slidenum">
              <a:rPr lang="en-US" smtClean="0"/>
              <a:t>97</a:t>
            </a:fld>
            <a:endParaRPr lang="en-US"/>
          </a:p>
        </p:txBody>
      </p:sp>
      <p:sp>
        <p:nvSpPr>
          <p:cNvPr id="7" name="Oval 6">
            <a:extLst>
              <a:ext uri="{FF2B5EF4-FFF2-40B4-BE49-F238E27FC236}">
                <a16:creationId xmlns:a16="http://schemas.microsoft.com/office/drawing/2014/main" id="{A53EB4B5-60DA-8921-C162-9DA144D52D26}"/>
              </a:ext>
            </a:extLst>
          </p:cNvPr>
          <p:cNvSpPr/>
          <p:nvPr/>
        </p:nvSpPr>
        <p:spPr>
          <a:xfrm>
            <a:off x="1803400" y="2819400"/>
            <a:ext cx="601133" cy="51646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983291E-00D9-AB63-2AC7-C30F6A105CBA}"/>
              </a:ext>
            </a:extLst>
          </p:cNvPr>
          <p:cNvSpPr txBox="1"/>
          <p:nvPr/>
        </p:nvSpPr>
        <p:spPr>
          <a:xfrm>
            <a:off x="550333" y="245532"/>
            <a:ext cx="11091333" cy="461665"/>
          </a:xfrm>
          <a:prstGeom prst="rect">
            <a:avLst/>
          </a:prstGeom>
          <a:noFill/>
        </p:spPr>
        <p:txBody>
          <a:bodyPr wrap="square" rtlCol="0">
            <a:spAutoFit/>
          </a:bodyPr>
          <a:lstStyle/>
          <a:p>
            <a:r>
              <a:rPr lang="en-US" sz="2400" dirty="0"/>
              <a:t>Under Formulas, select “Financial”</a:t>
            </a:r>
          </a:p>
        </p:txBody>
      </p:sp>
    </p:spTree>
    <p:extLst>
      <p:ext uri="{BB962C8B-B14F-4D97-AF65-F5344CB8AC3E}">
        <p14:creationId xmlns:p14="http://schemas.microsoft.com/office/powerpoint/2010/main" val="252233166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AC2AC54-4EBB-0EFF-ED4C-B89511290F27}"/>
              </a:ext>
            </a:extLst>
          </p:cNvPr>
          <p:cNvSpPr txBox="1"/>
          <p:nvPr/>
        </p:nvSpPr>
        <p:spPr>
          <a:xfrm>
            <a:off x="550333" y="142759"/>
            <a:ext cx="11091333" cy="461665"/>
          </a:xfrm>
          <a:prstGeom prst="rect">
            <a:avLst/>
          </a:prstGeom>
          <a:noFill/>
        </p:spPr>
        <p:txBody>
          <a:bodyPr wrap="square" rtlCol="0">
            <a:spAutoFit/>
          </a:bodyPr>
          <a:lstStyle/>
          <a:p>
            <a:r>
              <a:rPr lang="en-US" sz="2400" dirty="0"/>
              <a:t>A drop-down menu will open that you can use to select your calculation</a:t>
            </a:r>
          </a:p>
        </p:txBody>
      </p:sp>
      <p:pic>
        <p:nvPicPr>
          <p:cNvPr id="8" name="Content Placeholder 7">
            <a:extLst>
              <a:ext uri="{FF2B5EF4-FFF2-40B4-BE49-F238E27FC236}">
                <a16:creationId xmlns:a16="http://schemas.microsoft.com/office/drawing/2014/main" id="{2E216463-0D15-3D2A-BCDE-A62E60B3A119}"/>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1462982" y="604424"/>
            <a:ext cx="9266035" cy="5976850"/>
          </a:xfrm>
        </p:spPr>
      </p:pic>
    </p:spTree>
    <p:extLst>
      <p:ext uri="{BB962C8B-B14F-4D97-AF65-F5344CB8AC3E}">
        <p14:creationId xmlns:p14="http://schemas.microsoft.com/office/powerpoint/2010/main" val="410328631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FAD53B-D8B8-5ECD-26A2-68D29E4581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2495" y="315884"/>
            <a:ext cx="10807010" cy="6226232"/>
          </a:xfrm>
          <a:prstGeom prst="rect">
            <a:avLst/>
          </a:prstGeom>
        </p:spPr>
      </p:pic>
      <p:cxnSp>
        <p:nvCxnSpPr>
          <p:cNvPr id="5" name="Straight Arrow Connector 4">
            <a:extLst>
              <a:ext uri="{FF2B5EF4-FFF2-40B4-BE49-F238E27FC236}">
                <a16:creationId xmlns:a16="http://schemas.microsoft.com/office/drawing/2014/main" id="{154E0C92-8A3B-E9FD-57A8-F13D02C7AA00}"/>
              </a:ext>
            </a:extLst>
          </p:cNvPr>
          <p:cNvCxnSpPr/>
          <p:nvPr/>
        </p:nvCxnSpPr>
        <p:spPr>
          <a:xfrm>
            <a:off x="9047019" y="1413164"/>
            <a:ext cx="365760"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74094F37-9148-B519-ADC3-63B1BEAC6B20}"/>
              </a:ext>
            </a:extLst>
          </p:cNvPr>
          <p:cNvCxnSpPr/>
          <p:nvPr/>
        </p:nvCxnSpPr>
        <p:spPr>
          <a:xfrm>
            <a:off x="9047019" y="1781695"/>
            <a:ext cx="365760"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13969AF8-D3B2-5CEA-30A5-F4AD95D94AE2}"/>
              </a:ext>
            </a:extLst>
          </p:cNvPr>
          <p:cNvCxnSpPr/>
          <p:nvPr/>
        </p:nvCxnSpPr>
        <p:spPr>
          <a:xfrm>
            <a:off x="9047019" y="2130829"/>
            <a:ext cx="365760"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EEB2A2D4-085A-ACDB-936B-5ED89A4C2867}"/>
              </a:ext>
            </a:extLst>
          </p:cNvPr>
          <p:cNvCxnSpPr/>
          <p:nvPr/>
        </p:nvCxnSpPr>
        <p:spPr>
          <a:xfrm>
            <a:off x="9121834" y="2344189"/>
            <a:ext cx="365760"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3581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2109</TotalTime>
  <Words>5850</Words>
  <Application>Microsoft Macintosh PowerPoint</Application>
  <PresentationFormat>Widescreen</PresentationFormat>
  <Paragraphs>823</Paragraphs>
  <Slides>100</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100</vt:i4>
      </vt:variant>
    </vt:vector>
  </HeadingPairs>
  <TitlesOfParts>
    <vt:vector size="108" baseType="lpstr">
      <vt:lpstr>Arial</vt:lpstr>
      <vt:lpstr>Calibri</vt:lpstr>
      <vt:lpstr>Calibri Light</vt:lpstr>
      <vt:lpstr>Monotype Sorts</vt:lpstr>
      <vt:lpstr>Tahoma</vt:lpstr>
      <vt:lpstr>Times New Roman</vt:lpstr>
      <vt:lpstr>Times New Roman (Arabic)</vt:lpstr>
      <vt:lpstr>Office Theme</vt:lpstr>
      <vt:lpstr> The Role of Risk Analysis in Corporate Finance Day 4 Program Materials</vt:lpstr>
      <vt:lpstr>Table of Contents</vt:lpstr>
      <vt:lpstr> Anglo American Aggregates  Classroom Discussion </vt:lpstr>
      <vt:lpstr>PowerPoint Presentation</vt:lpstr>
      <vt:lpstr>Using the Exhibits to the AAA Case, review AAA’s financial performance over the period 2020 – 2025, identify the key metrics of its financial performance, and evaluate how well management has run the business over this period.</vt:lpstr>
      <vt:lpstr>Using the Exhibits to the AAA Case, review AAA’s projected financial performance over the period 2026 – 2033, identify the implications of these projections on the financial profile and capital needs of AAA over the next seven years.</vt:lpstr>
      <vt:lpstr>As you consider Mr. Stone’s personal and professional agenda, identify choices facing him and the types of solutions which Lloyds Private Equity Partners could recommend in helping him to achieve him objectives.</vt:lpstr>
      <vt:lpstr>Anglo American Aggregates Financial Profile and Projections</vt:lpstr>
      <vt:lpstr>PowerPoint Presentation</vt:lpstr>
      <vt:lpstr>PowerPoint Presentation</vt:lpstr>
      <vt:lpstr>PowerPoint Presentation</vt:lpstr>
      <vt:lpstr>PowerPoint Presentation</vt:lpstr>
      <vt:lpstr>PowerPoint Presentation</vt:lpstr>
      <vt:lpstr>˙</vt:lpstr>
      <vt:lpstr>  Anglo American Aggregates  Industry and Business Risk     </vt:lpstr>
      <vt:lpstr>Railroad and Commercial Aggregates: Industry Risk</vt:lpstr>
      <vt:lpstr>PowerPoint Presentation</vt:lpstr>
      <vt:lpstr>PowerPoint Presentation</vt:lpstr>
      <vt:lpstr>PowerPoint Presentation</vt:lpstr>
      <vt:lpstr>Business Risk Analysis</vt:lpstr>
      <vt:lpstr>PowerPoint Presentation</vt:lpstr>
      <vt:lpstr>PowerPoint Presentation</vt:lpstr>
      <vt:lpstr>PowerPoint Presentation</vt:lpstr>
      <vt:lpstr>  Anglo American Aggregates  Management’s Agenda     </vt:lpstr>
      <vt:lpstr>PowerPoint Presentation</vt:lpstr>
      <vt:lpstr>PowerPoint Presentation</vt:lpstr>
      <vt:lpstr>  Financial Buyer  Lloyds Private Equity Partners     </vt:lpstr>
      <vt:lpstr>PowerPoint Presentation</vt:lpstr>
      <vt:lpstr>PowerPoint Presentation</vt:lpstr>
      <vt:lpstr>PowerPoint Presentation</vt:lpstr>
      <vt:lpstr>PowerPoint Presentation</vt:lpstr>
      <vt:lpstr>PowerPoint Presentation</vt:lpstr>
      <vt:lpstr>PowerPoint Presentation</vt:lpstr>
      <vt:lpstr> Anglo American Aggregates Debt Capacity: Application in 2025</vt:lpstr>
      <vt:lpstr>PowerPoint Presentation</vt:lpstr>
      <vt:lpstr>PowerPoint Presentation</vt:lpstr>
      <vt:lpstr> Anglo American Aggregates Debt Capacity, Capital Structure, and Acquisition Finance</vt:lpstr>
      <vt:lpstr>PowerPoint Presentation</vt:lpstr>
      <vt:lpstr>PowerPoint Presentation</vt:lpstr>
      <vt:lpstr>PowerPoint Presentation</vt:lpstr>
      <vt:lpstr>PowerPoint Presentation</vt:lpstr>
      <vt:lpstr>PowerPoint Presentation</vt:lpstr>
      <vt:lpstr>PowerPoint Presentation</vt:lpstr>
      <vt:lpstr> Anglo American Aggregates Acquisition Financing and IRR Analysis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Lloyds Private Equity Partners  Discounted Cash Flow Valuation     </vt:lpstr>
      <vt:lpstr>       </vt:lpstr>
      <vt:lpstr>PowerPoint Presentation</vt:lpstr>
      <vt:lpstr>       </vt:lpstr>
      <vt:lpstr>PowerPoint Presentation</vt:lpstr>
      <vt:lpstr>       </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  Strategic Buyer  Hanson Trust     </vt:lpstr>
      <vt:lpstr>PowerPoint Presentation</vt:lpstr>
      <vt:lpstr>PowerPoint Presentation</vt:lpstr>
      <vt:lpstr>PowerPoint Presentation</vt:lpstr>
      <vt:lpstr>  Hanson Trust  Discounted Cash Flow Valuation     </vt:lpstr>
      <vt:lpstr>       </vt:lpstr>
      <vt:lpstr>PowerPoint Presentation</vt:lpstr>
      <vt:lpstr>       </vt:lpstr>
      <vt:lpstr>PowerPoint Presentation</vt:lpstr>
      <vt:lpstr>       </vt:lpstr>
      <vt:lpstr>PowerPoint Presentation</vt:lpstr>
      <vt:lpstr>       </vt:lpstr>
      <vt:lpstr>PowerPoint Presentation</vt:lpstr>
      <vt:lpstr>PowerPoint Presentation</vt:lpstr>
      <vt:lpstr>PowerPoint Presentation</vt:lpstr>
      <vt:lpstr> Hanson Trust Capital Structure and Acquisition Finance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Valuation Fundamentals and Applications Day 3 Program Materials</dc:title>
  <dc:creator>Booth, Brian R. (2019)</dc:creator>
  <cp:lastModifiedBy>Booth, Brian R. (2019)</cp:lastModifiedBy>
  <cp:revision>113</cp:revision>
  <dcterms:created xsi:type="dcterms:W3CDTF">2021-06-14T18:04:59Z</dcterms:created>
  <dcterms:modified xsi:type="dcterms:W3CDTF">2025-12-09T17:22:27Z</dcterms:modified>
</cp:coreProperties>
</file>